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62" r:id="rId3"/>
    <p:sldId id="29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95" d="100"/>
          <a:sy n="95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1.8.2015.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519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1.8.2015.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93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078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t="13278" r="29704" b="9485"/>
          <a:stretch>
            <a:fillRect/>
          </a:stretch>
        </p:blipFill>
        <p:spPr bwMode="auto">
          <a:xfrm>
            <a:off x="609600" y="357188"/>
            <a:ext cx="8001000" cy="619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1458" r="28917" b="9375"/>
          <a:stretch>
            <a:fillRect/>
          </a:stretch>
        </p:blipFill>
        <p:spPr bwMode="auto">
          <a:xfrm>
            <a:off x="533400" y="304800"/>
            <a:ext cx="7924800" cy="62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5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2500" r="29503" b="8334"/>
          <a:stretch>
            <a:fillRect/>
          </a:stretch>
        </p:blipFill>
        <p:spPr bwMode="auto">
          <a:xfrm>
            <a:off x="685800" y="228600"/>
            <a:ext cx="77724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2500" r="29503" b="8333"/>
          <a:stretch>
            <a:fillRect/>
          </a:stretch>
        </p:blipFill>
        <p:spPr bwMode="auto">
          <a:xfrm>
            <a:off x="685800" y="304800"/>
            <a:ext cx="78486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2500" r="28917" b="8334"/>
          <a:stretch>
            <a:fillRect/>
          </a:stretch>
        </p:blipFill>
        <p:spPr bwMode="auto">
          <a:xfrm>
            <a:off x="685800" y="381000"/>
            <a:ext cx="7772400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3542" r="28917" b="7292"/>
          <a:stretch>
            <a:fillRect/>
          </a:stretch>
        </p:blipFill>
        <p:spPr bwMode="auto">
          <a:xfrm>
            <a:off x="457200" y="304800"/>
            <a:ext cx="7924800" cy="62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630"/>
            <a:ext cx="6781800" cy="1325562"/>
          </a:xfrm>
        </p:spPr>
        <p:txBody>
          <a:bodyPr>
            <a:normAutofit fontScale="90000"/>
          </a:bodyPr>
          <a:lstStyle/>
          <a:p>
            <a:r>
              <a:rPr lang="sr-Latn-RS" b="1" u="sng" dirty="0" smtClean="0">
                <a:latin typeface="+mn-lt"/>
              </a:rPr>
              <a:t>MSFC</a:t>
            </a:r>
            <a:r>
              <a:rPr lang="sr-Latn-RS" dirty="0" smtClean="0">
                <a:latin typeface="+mn-lt"/>
              </a:rPr>
              <a:t/>
            </a:r>
            <a:br>
              <a:rPr lang="sr-Latn-RS" dirty="0" smtClean="0">
                <a:latin typeface="+mn-lt"/>
              </a:rPr>
            </a:br>
            <a:r>
              <a:rPr lang="sr-Latn-RS" dirty="0" smtClean="0">
                <a:latin typeface="+mn-lt"/>
              </a:rPr>
              <a:t>MULTIPLE SCLEROSIS </a:t>
            </a:r>
            <a:br>
              <a:rPr lang="sr-Latn-RS" dirty="0" smtClean="0">
                <a:latin typeface="+mn-lt"/>
              </a:rPr>
            </a:br>
            <a:r>
              <a:rPr lang="sr-Latn-RS" dirty="0" smtClean="0">
                <a:latin typeface="+mn-lt"/>
              </a:rPr>
              <a:t>FUNCTIONAL COMPOSITE</a:t>
            </a:r>
            <a:endParaRPr lang="sr-Latn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297363"/>
          </a:xfrm>
        </p:spPr>
        <p:txBody>
          <a:bodyPr/>
          <a:lstStyle/>
          <a:p>
            <a:r>
              <a:rPr lang="sr-Latn-RS" sz="1900" dirty="0" smtClean="0">
                <a:latin typeface="+mn-lt"/>
              </a:rPr>
              <a:t>Procena efikasnosti terapije koja modifikuje prirodni tok bolesti, je kroz istoriju procenjivana skalama fizičke nesposobnosti (EDSS) ili kliničkom procenom aktivnosti bolesti, kao što je broj relapsa</a:t>
            </a:r>
          </a:p>
          <a:p>
            <a:r>
              <a:rPr lang="sr-Latn-RS" sz="1900" dirty="0" smtClean="0">
                <a:latin typeface="+mn-lt"/>
              </a:rPr>
              <a:t>Na sastanku u Charleston-u, USA, 1994, tradicionalne kliničke merne skale su kritički evaluirane i utvrdjena njihova ograničenja</a:t>
            </a:r>
          </a:p>
          <a:p>
            <a:r>
              <a:rPr lang="sr-Latn-RS" sz="1900" dirty="0" smtClean="0">
                <a:latin typeface="+mn-lt"/>
              </a:rPr>
              <a:t>Preporučen je razvoj novih mera kliničkog ishoda, koje treba da zadovolje nekoliko kriterijuma-da budu multidimenzionalni da bi odražavali različite kliničke ekspresije MS kod bolesnika i tokom vremena; promene tokom vremena treba da budu uglavnom nezavisne; jedna od komponenti treba da bude merenje kognitivnih funkcija</a:t>
            </a:r>
          </a:p>
          <a:p>
            <a:r>
              <a:rPr lang="sr-Latn-RS" sz="1900" dirty="0" smtClean="0">
                <a:latin typeface="+mn-lt"/>
              </a:rPr>
              <a:t>Na kraju je merenje tri komponente-funkcija nogu/pokretljivost; funkcija ruku/šaka, i kognitivnih funkcija-ispunilo kriterijume za uključivanje u sveobuhvatno merenje kliničkog ishoda</a:t>
            </a:r>
            <a:endParaRPr lang="sr-Latn-RS" sz="19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12616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+mn-lt"/>
              </a:rPr>
              <a:t>Fischer et </a:t>
            </a:r>
            <a:r>
              <a:rPr lang="sr-Latn-RS" dirty="0" smtClean="0">
                <a:latin typeface="+mn-lt"/>
              </a:rPr>
              <a:t>al., </a:t>
            </a:r>
            <a:r>
              <a:rPr lang="sr-Latn-RS" dirty="0" smtClean="0">
                <a:latin typeface="+mn-lt"/>
              </a:rPr>
              <a:t>2001</a:t>
            </a:r>
            <a:endParaRPr lang="sr-Latn-R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+mn-lt"/>
              </a:rPr>
              <a:t>MSFC</a:t>
            </a:r>
            <a:endParaRPr lang="sr-Latn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+mn-lt"/>
              </a:rPr>
              <a:t>TIMED 25-FOOT WALK</a:t>
            </a:r>
          </a:p>
          <a:p>
            <a:endParaRPr lang="sr-Latn-RS" dirty="0">
              <a:latin typeface="+mn-lt"/>
            </a:endParaRPr>
          </a:p>
          <a:p>
            <a:r>
              <a:rPr lang="sr-Latn-RS" dirty="0" smtClean="0">
                <a:latin typeface="+mn-lt"/>
              </a:rPr>
              <a:t>9-HOLE PEG TEST (9-HPT)</a:t>
            </a:r>
          </a:p>
          <a:p>
            <a:endParaRPr lang="sr-Latn-RS" dirty="0">
              <a:latin typeface="+mn-lt"/>
            </a:endParaRPr>
          </a:p>
          <a:p>
            <a:r>
              <a:rPr lang="sr-Latn-RS" dirty="0" smtClean="0">
                <a:latin typeface="+mn-lt"/>
              </a:rPr>
              <a:t>PACED AUDITORY SERIAL ADDITION TEST (PASAT)</a:t>
            </a:r>
            <a:endParaRPr lang="sr-Latn-R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8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781800" cy="1325562"/>
          </a:xfrm>
        </p:spPr>
        <p:txBody>
          <a:bodyPr/>
          <a:lstStyle/>
          <a:p>
            <a:r>
              <a:rPr lang="sr-Latn-RS" dirty="0">
                <a:latin typeface="+mn-lt"/>
              </a:rPr>
              <a:t>TIMED 25-FOOT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200" dirty="0" smtClean="0">
                <a:latin typeface="+mn-lt"/>
              </a:rPr>
              <a:t>Kvantitativna mera funkcije donjih ekstremiteta</a:t>
            </a:r>
          </a:p>
          <a:p>
            <a:r>
              <a:rPr lang="sr-Latn-RS" sz="2200" dirty="0" smtClean="0">
                <a:latin typeface="+mn-lt"/>
              </a:rPr>
              <a:t>Prva komponenta MSFC koja se primenjuje</a:t>
            </a:r>
          </a:p>
          <a:p>
            <a:r>
              <a:rPr lang="sr-Latn-RS" sz="2200" dirty="0" smtClean="0">
                <a:latin typeface="+mn-lt"/>
              </a:rPr>
              <a:t>Pacijent treba da hoda u dužini od 25 stopa, što je moguće brže, ali ne da trči, dok se vreme meri štopericom</a:t>
            </a:r>
          </a:p>
          <a:p>
            <a:r>
              <a:rPr lang="sr-Latn-RS" sz="2200" dirty="0" smtClean="0">
                <a:latin typeface="+mn-lt"/>
              </a:rPr>
              <a:t>Primenjuje se drugi put odmah (hoda nazad prema mestu odakle je prvi put krenuo), i vreme se opet meri</a:t>
            </a:r>
          </a:p>
          <a:p>
            <a:r>
              <a:rPr lang="sr-Latn-RS" sz="2200" dirty="0" smtClean="0">
                <a:latin typeface="+mn-lt"/>
              </a:rPr>
              <a:t>Pacijent koristi pomoćna sredstva za hod, koja inače koristi</a:t>
            </a:r>
          </a:p>
          <a:p>
            <a:r>
              <a:rPr lang="sr-Latn-RS" sz="2200" dirty="0" smtClean="0">
                <a:latin typeface="+mn-lt"/>
              </a:rPr>
              <a:t>Tokom testa nije dozvoljeno da se pridržava za zid ili ispitivača; dozvoljena su dva dodira sa zidom ili ispitivačem</a:t>
            </a:r>
          </a:p>
          <a:p>
            <a:r>
              <a:rPr lang="sr-Latn-RS" sz="2200" dirty="0" smtClean="0">
                <a:latin typeface="+mn-lt"/>
              </a:rPr>
              <a:t>Dozvoljeno vreme za svaki od dva testa je 3 minuta; maksimalni odmor izmedju dva testa je 5 minuta</a:t>
            </a:r>
            <a:endParaRPr lang="sr-Latn-R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4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3542" r="40630" b="9375"/>
          <a:stretch>
            <a:fillRect/>
          </a:stretch>
        </p:blipFill>
        <p:spPr bwMode="auto">
          <a:xfrm>
            <a:off x="609600" y="381000"/>
            <a:ext cx="52292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924800" cy="154305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r-Latn-RS" sz="4400" dirty="0" smtClean="0">
                <a:solidFill>
                  <a:srgbClr val="003300"/>
                </a:solidFill>
                <a:latin typeface="+mn-lt"/>
              </a:rPr>
              <a:t>SKALE ZA PROCENU KLINIČKOG DEFICITA KOD BOLESNIKA SA MS</a:t>
            </a:r>
            <a:endParaRPr lang="en-US" sz="4400" dirty="0" smtClean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P</a:t>
            </a:r>
            <a:r>
              <a:rPr lang="sr-Latn-RS" sz="2800" dirty="0">
                <a:latin typeface="+mn-lt"/>
              </a:rPr>
              <a:t>rof. </a:t>
            </a:r>
            <a:r>
              <a:rPr lang="en-US" sz="2800" dirty="0">
                <a:latin typeface="+mn-lt"/>
              </a:rPr>
              <a:t>D</a:t>
            </a:r>
            <a:r>
              <a:rPr lang="sr-Latn-RS" sz="2800" dirty="0">
                <a:latin typeface="+mn-lt"/>
              </a:rPr>
              <a:t>r Slobodan Vojinović</a:t>
            </a:r>
          </a:p>
          <a:p>
            <a:pPr>
              <a:defRPr/>
            </a:pPr>
            <a:r>
              <a:rPr lang="sr-Latn-RS" sz="2800" dirty="0">
                <a:latin typeface="+mn-lt"/>
              </a:rPr>
              <a:t>Klinika za neurologiju, Klinički Centar Niš</a:t>
            </a:r>
          </a:p>
          <a:p>
            <a:pPr>
              <a:defRPr/>
            </a:pPr>
            <a:r>
              <a:rPr lang="sr-Latn-RS" sz="2800" dirty="0">
                <a:latin typeface="+mn-lt"/>
              </a:rPr>
              <a:t>Medicinski fakultet, Univerzitet u Nišu</a:t>
            </a:r>
          </a:p>
        </p:txBody>
      </p:sp>
    </p:spTree>
    <p:extLst>
      <p:ext uri="{BB962C8B-B14F-4D97-AF65-F5344CB8AC3E}">
        <p14:creationId xmlns:p14="http://schemas.microsoft.com/office/powerpoint/2010/main" val="15266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+mn-lt"/>
              </a:rPr>
              <a:t>9-HOLE PEG </a:t>
            </a:r>
            <a:r>
              <a:rPr lang="sr-Latn-RS" dirty="0" smtClean="0">
                <a:latin typeface="+mn-lt"/>
              </a:rPr>
              <a:t>TEST</a:t>
            </a:r>
            <a:br>
              <a:rPr lang="sr-Latn-RS" dirty="0" smtClean="0">
                <a:latin typeface="+mn-lt"/>
              </a:rPr>
            </a:br>
            <a:r>
              <a:rPr lang="sr-Latn-RS" dirty="0" smtClean="0">
                <a:latin typeface="+mn-lt"/>
              </a:rPr>
              <a:t>(9-HPT</a:t>
            </a:r>
            <a:r>
              <a:rPr lang="sr-Latn-RS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495800"/>
          </a:xfrm>
        </p:spPr>
        <p:txBody>
          <a:bodyPr/>
          <a:lstStyle/>
          <a:p>
            <a:r>
              <a:rPr lang="sr-Latn-RS" sz="2000" dirty="0">
                <a:latin typeface="+mn-lt"/>
              </a:rPr>
              <a:t>Kvantitativna mera funkcije </a:t>
            </a:r>
            <a:r>
              <a:rPr lang="sr-Latn-RS" sz="2000" dirty="0" smtClean="0">
                <a:latin typeface="+mn-lt"/>
              </a:rPr>
              <a:t>gornjih ekstremiteta</a:t>
            </a:r>
            <a:endParaRPr lang="sr-Latn-RS" sz="2000" dirty="0">
              <a:latin typeface="+mn-lt"/>
            </a:endParaRPr>
          </a:p>
          <a:p>
            <a:r>
              <a:rPr lang="sr-Latn-RS" sz="2000" dirty="0" smtClean="0">
                <a:latin typeface="+mn-lt"/>
              </a:rPr>
              <a:t>Druga </a:t>
            </a:r>
            <a:r>
              <a:rPr lang="sr-Latn-RS" sz="2000" dirty="0">
                <a:latin typeface="+mn-lt"/>
              </a:rPr>
              <a:t>komponenta MSFC koja se primenjuje</a:t>
            </a:r>
          </a:p>
          <a:p>
            <a:r>
              <a:rPr lang="sr-Latn-RS" sz="2000" dirty="0">
                <a:latin typeface="+mn-lt"/>
              </a:rPr>
              <a:t>Pacijent treba da </a:t>
            </a:r>
            <a:r>
              <a:rPr lang="sr-Latn-RS" sz="2000" dirty="0" smtClean="0">
                <a:latin typeface="+mn-lt"/>
              </a:rPr>
              <a:t>ubaci 9 plastičnih cilindara, uzimajući po jedan, u 9 rupa (redosled nije važan), a zatim da ih odmah, opet pojedinačno izvadi i vrati na mesto,što </a:t>
            </a:r>
            <a:r>
              <a:rPr lang="sr-Latn-RS" sz="2000" dirty="0">
                <a:latin typeface="+mn-lt"/>
              </a:rPr>
              <a:t>je </a:t>
            </a:r>
            <a:r>
              <a:rPr lang="sr-Latn-RS" sz="2000" dirty="0" smtClean="0">
                <a:latin typeface="+mn-lt"/>
              </a:rPr>
              <a:t>moguće brže, dok </a:t>
            </a:r>
            <a:r>
              <a:rPr lang="sr-Latn-RS" sz="2000" dirty="0">
                <a:latin typeface="+mn-lt"/>
              </a:rPr>
              <a:t>se vreme meri štopericom</a:t>
            </a:r>
          </a:p>
          <a:p>
            <a:r>
              <a:rPr lang="sr-Latn-RS" sz="2000" dirty="0">
                <a:latin typeface="+mn-lt"/>
              </a:rPr>
              <a:t>Primenjuje se drugi put </a:t>
            </a:r>
            <a:r>
              <a:rPr lang="sr-Latn-RS" sz="2000" dirty="0" smtClean="0">
                <a:latin typeface="+mn-lt"/>
              </a:rPr>
              <a:t>odmah po završetku prvog testa </a:t>
            </a:r>
            <a:r>
              <a:rPr lang="sr-Latn-RS" sz="2000" dirty="0">
                <a:latin typeface="+mn-lt"/>
              </a:rPr>
              <a:t>i vreme se opet meri</a:t>
            </a:r>
          </a:p>
          <a:p>
            <a:r>
              <a:rPr lang="sr-Latn-RS" sz="2000" dirty="0" smtClean="0">
                <a:latin typeface="+mn-lt"/>
              </a:rPr>
              <a:t>Prvo se testira dominantna (ruka kojom piše veći deo vremena), a zatim ne-dominatna</a:t>
            </a:r>
            <a:endParaRPr lang="sr-Latn-RS" sz="2000" dirty="0">
              <a:latin typeface="+mn-lt"/>
            </a:endParaRPr>
          </a:p>
          <a:p>
            <a:r>
              <a:rPr lang="sr-Latn-RS" sz="2000" dirty="0" smtClean="0">
                <a:latin typeface="+mn-lt"/>
              </a:rPr>
              <a:t>Nema pauze izmedju testiranja dominatne i ne-dominatne ruke</a:t>
            </a:r>
          </a:p>
          <a:p>
            <a:r>
              <a:rPr lang="sr-Latn-RS" sz="2000" dirty="0" smtClean="0">
                <a:latin typeface="+mn-lt"/>
              </a:rPr>
              <a:t>Dozvoljeno vreme za svaki test je 5minuta</a:t>
            </a:r>
            <a:endParaRPr lang="sr-Latn-RS" sz="2000" dirty="0">
              <a:latin typeface="+mn-lt"/>
            </a:endParaRPr>
          </a:p>
          <a:p>
            <a:r>
              <a:rPr lang="sr-Latn-RS" sz="2000" dirty="0" smtClean="0">
                <a:latin typeface="+mn-lt"/>
              </a:rPr>
              <a:t>Maksimalni </a:t>
            </a:r>
            <a:r>
              <a:rPr lang="sr-Latn-RS" sz="2000" dirty="0">
                <a:latin typeface="+mn-lt"/>
              </a:rPr>
              <a:t>odmor izmedju </a:t>
            </a:r>
            <a:r>
              <a:rPr lang="sr-Latn-RS" sz="2000" dirty="0" smtClean="0">
                <a:latin typeface="+mn-lt"/>
              </a:rPr>
              <a:t>T25FW i 9-HPT </a:t>
            </a:r>
            <a:r>
              <a:rPr lang="sr-Latn-RS" sz="2000" dirty="0">
                <a:latin typeface="+mn-lt"/>
              </a:rPr>
              <a:t>je 5minuta</a:t>
            </a:r>
          </a:p>
          <a:p>
            <a:endParaRPr lang="sr-Latn-R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5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2500" r="40630" b="10417"/>
          <a:stretch>
            <a:fillRect/>
          </a:stretch>
        </p:blipFill>
        <p:spPr bwMode="auto">
          <a:xfrm>
            <a:off x="685800" y="228600"/>
            <a:ext cx="5029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9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781800" cy="1325562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latin typeface="+mn-lt"/>
              </a:rPr>
              <a:t>PACED </a:t>
            </a:r>
            <a:r>
              <a:rPr lang="sr-Latn-RS" dirty="0">
                <a:latin typeface="+mn-lt"/>
              </a:rPr>
              <a:t>AUDITORY </a:t>
            </a:r>
            <a:r>
              <a:rPr lang="sr-Latn-RS" dirty="0" smtClean="0">
                <a:latin typeface="+mn-lt"/>
              </a:rPr>
              <a:t/>
            </a:r>
            <a:br>
              <a:rPr lang="sr-Latn-RS" dirty="0" smtClean="0">
                <a:latin typeface="+mn-lt"/>
              </a:rPr>
            </a:br>
            <a:r>
              <a:rPr lang="sr-Latn-RS" dirty="0" smtClean="0">
                <a:latin typeface="+mn-lt"/>
              </a:rPr>
              <a:t>SERIAL </a:t>
            </a:r>
            <a:r>
              <a:rPr lang="sr-Latn-RS" dirty="0">
                <a:latin typeface="+mn-lt"/>
              </a:rPr>
              <a:t>ADDITION </a:t>
            </a:r>
            <a:r>
              <a:rPr lang="sr-Latn-RS" dirty="0" smtClean="0">
                <a:latin typeface="+mn-lt"/>
              </a:rPr>
              <a:t>TEST</a:t>
            </a:r>
            <a:r>
              <a:rPr lang="sr-Latn-RS" dirty="0">
                <a:latin typeface="+mn-lt"/>
              </a:rPr>
              <a:t/>
            </a:r>
            <a:br>
              <a:rPr lang="sr-Latn-RS" dirty="0">
                <a:latin typeface="+mn-lt"/>
              </a:rPr>
            </a:br>
            <a:r>
              <a:rPr lang="sr-Latn-RS" dirty="0" smtClean="0">
                <a:latin typeface="+mn-lt"/>
              </a:rPr>
              <a:t>(PASAT)</a:t>
            </a:r>
            <a:endParaRPr lang="sr-Latn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 smtClean="0">
                <a:latin typeface="+mn-lt"/>
              </a:rPr>
              <a:t>Kvantitativna mera kognitivne funkcije-brzine i fleksibilnosti procesiranja auditivnih informacija kao sposobnosti računanja</a:t>
            </a:r>
          </a:p>
          <a:p>
            <a:r>
              <a:rPr lang="sr-Latn-RS" sz="2400" dirty="0" smtClean="0">
                <a:latin typeface="+mn-lt"/>
              </a:rPr>
              <a:t>Treća komponenta MSFC koja se primenjuje</a:t>
            </a:r>
          </a:p>
          <a:p>
            <a:r>
              <a:rPr lang="sr-Latn-RS" sz="2400" dirty="0" smtClean="0">
                <a:latin typeface="+mn-lt"/>
              </a:rPr>
              <a:t>Prezentuje se preko CD da bi se kontrolisala brzina prezentacije stimulusa</a:t>
            </a:r>
          </a:p>
          <a:p>
            <a:r>
              <a:rPr lang="sr-Latn-RS" sz="2400" dirty="0" smtClean="0">
                <a:latin typeface="+mn-lt"/>
              </a:rPr>
              <a:t>Jednocifreni brojevi se prezentuju svake 3 ili 2 sekunde i pacijent treba da sabere svaki novi broj koji je čuo,sa onim koji je čuo neposredno pre njega</a:t>
            </a:r>
          </a:p>
          <a:p>
            <a:r>
              <a:rPr lang="sr-Latn-RS" sz="2400" dirty="0" smtClean="0">
                <a:latin typeface="+mn-lt"/>
              </a:rPr>
              <a:t>Rezultat testa je broj tačnih odgovora (ispravno sabranih brojeva)</a:t>
            </a:r>
          </a:p>
          <a:p>
            <a:endParaRPr lang="sr-Latn-R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4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3542" r="40630" b="9375"/>
          <a:stretch>
            <a:fillRect/>
          </a:stretch>
        </p:blipFill>
        <p:spPr bwMode="auto">
          <a:xfrm>
            <a:off x="685800" y="152400"/>
            <a:ext cx="510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4584" r="40630" b="10417"/>
          <a:stretch>
            <a:fillRect/>
          </a:stretch>
        </p:blipFill>
        <p:spPr bwMode="auto">
          <a:xfrm>
            <a:off x="609600" y="228600"/>
            <a:ext cx="5257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4583" r="41216" b="9377"/>
          <a:stretch>
            <a:fillRect/>
          </a:stretch>
        </p:blipFill>
        <p:spPr bwMode="auto">
          <a:xfrm>
            <a:off x="762000" y="228600"/>
            <a:ext cx="5105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4583" r="40630" b="7292"/>
          <a:stretch>
            <a:fillRect/>
          </a:stretch>
        </p:blipFill>
        <p:spPr bwMode="auto">
          <a:xfrm>
            <a:off x="762000" y="381000"/>
            <a:ext cx="4953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u="sng" dirty="0" smtClean="0">
                <a:latin typeface="+mn-lt"/>
              </a:rPr>
              <a:t>SDMT</a:t>
            </a:r>
            <a:r>
              <a:rPr lang="sr-Latn-RS" dirty="0" smtClean="0">
                <a:latin typeface="+mn-lt"/>
              </a:rPr>
              <a:t/>
            </a:r>
            <a:br>
              <a:rPr lang="sr-Latn-RS" dirty="0" smtClean="0">
                <a:latin typeface="+mn-lt"/>
              </a:rPr>
            </a:br>
            <a:r>
              <a:rPr lang="sr-Latn-RS" dirty="0" smtClean="0">
                <a:latin typeface="+mn-lt"/>
              </a:rPr>
              <a:t>SYMBOL DIGIT </a:t>
            </a:r>
            <a:br>
              <a:rPr lang="sr-Latn-RS" dirty="0" smtClean="0">
                <a:latin typeface="+mn-lt"/>
              </a:rPr>
            </a:br>
            <a:r>
              <a:rPr lang="sr-Latn-RS" dirty="0" smtClean="0">
                <a:latin typeface="+mn-lt"/>
              </a:rPr>
              <a:t>MODALITIES TEST</a:t>
            </a:r>
            <a:endParaRPr lang="sr-Latn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smtClean="0">
                <a:latin typeface="+mn-lt"/>
              </a:rPr>
              <a:t>Odgovarajući broj je prikazan u ključu koji sadrži Arapske brojeve od 1 do 9, od kojih je svaki uparen sa odgovarajućim različitim geometrijskim simbolom</a:t>
            </a:r>
          </a:p>
          <a:p>
            <a:r>
              <a:rPr lang="sr-Latn-RS" sz="2000" dirty="0" smtClean="0">
                <a:latin typeface="+mn-lt"/>
              </a:rPr>
              <a:t>Postoje oralna i pisana verzija testa</a:t>
            </a:r>
          </a:p>
          <a:p>
            <a:r>
              <a:rPr lang="sr-Latn-RS" sz="2000" dirty="0" smtClean="0">
                <a:latin typeface="+mn-lt"/>
              </a:rPr>
              <a:t>Rezultat testa je broj tačnih substitucija u roku od 90 sekundi</a:t>
            </a:r>
            <a:endParaRPr lang="sr-Latn-R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86200"/>
            <a:ext cx="3810330" cy="1828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61261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+mn-lt"/>
              </a:rPr>
              <a:t>Smith, 2007</a:t>
            </a:r>
            <a:endParaRPr lang="sr-Latn-R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3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81800" cy="1325562"/>
          </a:xfrm>
        </p:spPr>
        <p:txBody>
          <a:bodyPr>
            <a:normAutofit fontScale="90000"/>
          </a:bodyPr>
          <a:lstStyle/>
          <a:p>
            <a:r>
              <a:rPr lang="sr-Latn-RS" b="1" u="sng" dirty="0" smtClean="0">
                <a:latin typeface="+mn-lt"/>
              </a:rPr>
              <a:t>EDSS</a:t>
            </a:r>
            <a:r>
              <a:rPr lang="sr-Latn-RS" dirty="0" smtClean="0">
                <a:latin typeface="+mn-lt"/>
              </a:rPr>
              <a:t/>
            </a:r>
            <a:br>
              <a:rPr lang="sr-Latn-RS" dirty="0" smtClean="0">
                <a:latin typeface="+mn-lt"/>
              </a:rPr>
            </a:br>
            <a:r>
              <a:rPr lang="sr-Latn-RS" dirty="0" smtClean="0">
                <a:latin typeface="+mn-lt"/>
              </a:rPr>
              <a:t>EXPANDED DISABILITY </a:t>
            </a:r>
            <a:br>
              <a:rPr lang="sr-Latn-RS" dirty="0" smtClean="0">
                <a:latin typeface="+mn-lt"/>
              </a:rPr>
            </a:br>
            <a:r>
              <a:rPr lang="sr-Latn-RS" dirty="0" smtClean="0">
                <a:latin typeface="+mn-lt"/>
              </a:rPr>
              <a:t>STATUS SCALE</a:t>
            </a:r>
            <a:endParaRPr lang="sr-Latn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200" dirty="0" smtClean="0">
                <a:latin typeface="+mn-lt"/>
              </a:rPr>
              <a:t>EDSS je inicijalno uvedena kao DSS-disability status scale-10-to stepena skala</a:t>
            </a:r>
          </a:p>
          <a:p>
            <a:r>
              <a:rPr lang="sr-Latn-RS" sz="2200" dirty="0" smtClean="0">
                <a:latin typeface="+mn-lt"/>
              </a:rPr>
              <a:t>Proširena je 1983. godine uvodjenjem polovine stepena, čime je nastala 20-stepena skala od 0-10, gde su stepeni od 0 do 10, razdvojeni polovinama stepena povećanja</a:t>
            </a:r>
          </a:p>
          <a:p>
            <a:r>
              <a:rPr lang="sr-Latn-RS" sz="2200" dirty="0" smtClean="0">
                <a:latin typeface="+mn-lt"/>
              </a:rPr>
              <a:t>Dr John Kurtzke je inicijalno validirao skalu na 250 hospitalizovanih veterana veterana II Svetskog rata</a:t>
            </a:r>
          </a:p>
          <a:p>
            <a:r>
              <a:rPr lang="sr-Latn-RS" sz="2200" dirty="0" smtClean="0">
                <a:latin typeface="+mn-lt"/>
              </a:rPr>
              <a:t>Kasnije je postala najkorišćenija skala za procenu pogoršanja i nesposobnosti u MS</a:t>
            </a:r>
          </a:p>
          <a:p>
            <a:r>
              <a:rPr lang="sr-Latn-RS" sz="2200" dirty="0" smtClean="0">
                <a:latin typeface="+mn-lt"/>
              </a:rPr>
              <a:t>Koristi se praktično u svim nacionalnim i internacionalnim terapijskim kliničkim studijama</a:t>
            </a:r>
          </a:p>
          <a:p>
            <a:endParaRPr lang="sr-Latn-RS" sz="1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107668"/>
            <a:ext cx="307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+mn-lt"/>
              </a:rPr>
              <a:t>Kaposs, 2011 (version 04/10.2)</a:t>
            </a:r>
            <a:endParaRPr lang="sr-Latn-R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6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+mn-lt"/>
              </a:rPr>
              <a:t>STRUKTURA</a:t>
            </a:r>
            <a:endParaRPr lang="sr-Latn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smtClean="0">
                <a:latin typeface="+mn-lt"/>
              </a:rPr>
              <a:t>Procena 7 funkcionalnih sistema je bazirana na standardnom neurološkom pregledu</a:t>
            </a:r>
          </a:p>
          <a:p>
            <a:r>
              <a:rPr lang="sr-Latn-RS" sz="2000" dirty="0" smtClean="0">
                <a:latin typeface="+mn-lt"/>
              </a:rPr>
              <a:t>Iako je EDSS bazirana na standardnom neurološkom pregledu, fokusirana je na simptome koji se često javljaju u MS</a:t>
            </a:r>
          </a:p>
          <a:p>
            <a:r>
              <a:rPr lang="sr-Latn-RS" sz="2000" dirty="0" smtClean="0">
                <a:latin typeface="+mn-lt"/>
              </a:rPr>
              <a:t>Osim na skorovima pojedinačnih funkcionalnih sistema, EDSS je bazirana i na proceni dužine hoda</a:t>
            </a:r>
          </a:p>
          <a:p>
            <a:r>
              <a:rPr lang="sr-Latn-RS" sz="2000" dirty="0" smtClean="0">
                <a:latin typeface="+mn-lt"/>
              </a:rPr>
              <a:t>Opseg EDSS uključuje 20 nivoa stepenovanja, od po pola stepena, u opsegu od 0 do 10, gde je EDSS 0-normalan nalaz, a 10-smrt od MS</a:t>
            </a:r>
          </a:p>
          <a:p>
            <a:r>
              <a:rPr lang="sr-Latn-RS" sz="2000" dirty="0" smtClean="0">
                <a:latin typeface="+mn-lt"/>
              </a:rPr>
              <a:t>Za EDSS 0-4 skala se oslanja uglavnom na skorovima pojedinačnih (individualnih) fukcionalnih sistema</a:t>
            </a:r>
            <a:endParaRPr lang="sr-Latn-RS" sz="2000" dirty="0">
              <a:latin typeface="+mn-lt"/>
            </a:endParaRPr>
          </a:p>
          <a:p>
            <a:r>
              <a:rPr lang="sr-Latn-RS" sz="2000" dirty="0" smtClean="0">
                <a:latin typeface="+mn-lt"/>
              </a:rPr>
              <a:t>Za skorove preko 4, EDSS je primarno determinisana sposobnošću (dužinom) hoda</a:t>
            </a:r>
          </a:p>
        </p:txBody>
      </p:sp>
    </p:spTree>
    <p:extLst>
      <p:ext uri="{BB962C8B-B14F-4D97-AF65-F5344CB8AC3E}">
        <p14:creationId xmlns:p14="http://schemas.microsoft.com/office/powerpoint/2010/main" val="2095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+mn-lt"/>
              </a:rPr>
              <a:t>PREDNOSTI EDSS</a:t>
            </a:r>
            <a:endParaRPr lang="sr-Latn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+mn-lt"/>
              </a:rPr>
              <a:t>Koristi se preko 50 godina</a:t>
            </a:r>
          </a:p>
          <a:p>
            <a:r>
              <a:rPr lang="sr-Latn-RS" dirty="0" smtClean="0">
                <a:latin typeface="+mn-lt"/>
              </a:rPr>
              <a:t>Najpoznatija je i najviše primenjivana skala za skorovanje u MS</a:t>
            </a:r>
          </a:p>
          <a:p>
            <a:r>
              <a:rPr lang="sr-Latn-RS" dirty="0" smtClean="0">
                <a:latin typeface="+mn-lt"/>
              </a:rPr>
              <a:t>Dozvoljava jednostavno uporedjenje na skali od 0 do 10</a:t>
            </a:r>
          </a:p>
          <a:p>
            <a:r>
              <a:rPr lang="sr-Latn-RS" dirty="0" smtClean="0">
                <a:latin typeface="+mn-lt"/>
              </a:rPr>
              <a:t>Relativno je laka za administraciju</a:t>
            </a:r>
            <a:endParaRPr lang="sr-Latn-R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67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+mn-lt"/>
              </a:rPr>
              <a:t>NEDOSTACI</a:t>
            </a:r>
            <a:endParaRPr lang="sr-Latn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smtClean="0">
                <a:latin typeface="+mn-lt"/>
              </a:rPr>
              <a:t>Slaba intra i inter rater pouzdanost</a:t>
            </a:r>
          </a:p>
          <a:p>
            <a:r>
              <a:rPr lang="sr-Latn-RS" sz="2000" dirty="0" smtClean="0">
                <a:latin typeface="+mn-lt"/>
              </a:rPr>
              <a:t>Ordinalna skala</a:t>
            </a:r>
          </a:p>
          <a:p>
            <a:r>
              <a:rPr lang="sr-Latn-RS" sz="2000" dirty="0" smtClean="0">
                <a:latin typeface="+mn-lt"/>
              </a:rPr>
              <a:t>Vrednosti su bimodalno distribuirane sa fokalnim tačkama na EDSS 2-3 i 6</a:t>
            </a:r>
          </a:p>
          <a:p>
            <a:r>
              <a:rPr lang="sr-Latn-RS" sz="2000" dirty="0" smtClean="0">
                <a:latin typeface="+mn-lt"/>
              </a:rPr>
              <a:t>Viši stepeni EDSS su dominatno zavisni od kapaciteta hoda, na šta mogu uticati faktori nezavisni od MS-kao npr. motivacija</a:t>
            </a:r>
          </a:p>
          <a:p>
            <a:r>
              <a:rPr lang="sr-Latn-RS" sz="2000" dirty="0" smtClean="0">
                <a:latin typeface="+mn-lt"/>
              </a:rPr>
              <a:t>U ovim gornjim delovima skale, koji zavise jedino od sposobnosti hoda, pojedinačni fukcionalni skorovi ne utiču na ukupan EDSS skor-npr. nova pareza desne ruke ne menja EDSS od 6.0</a:t>
            </a:r>
          </a:p>
          <a:p>
            <a:r>
              <a:rPr lang="sr-Latn-RS" sz="2000" dirty="0" smtClean="0">
                <a:latin typeface="+mn-lt"/>
              </a:rPr>
              <a:t>Drugi važni aspekti MS, kao bol, zamor i mentalne sposobnosti, nisu adekvatno zastupljeni</a:t>
            </a:r>
            <a:endParaRPr lang="sr-Latn-R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9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2268" r="29311" b="9521"/>
          <a:stretch>
            <a:fillRect/>
          </a:stretch>
        </p:blipFill>
        <p:spPr bwMode="auto">
          <a:xfrm>
            <a:off x="457200" y="228600"/>
            <a:ext cx="8305800" cy="64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3445" r="29668" b="7294"/>
          <a:stretch>
            <a:fillRect/>
          </a:stretch>
        </p:blipFill>
        <p:spPr bwMode="auto">
          <a:xfrm>
            <a:off x="457200" y="228600"/>
            <a:ext cx="80772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7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t="12926" r="29315" b="8247"/>
          <a:stretch>
            <a:fillRect/>
          </a:stretch>
        </p:blipFill>
        <p:spPr bwMode="auto">
          <a:xfrm>
            <a:off x="457200" y="176213"/>
            <a:ext cx="8077200" cy="630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814</Words>
  <Application>Microsoft Office PowerPoint</Application>
  <PresentationFormat>On-screen Show (4:3)</PresentationFormat>
  <Paragraphs>71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 Theme</vt:lpstr>
      <vt:lpstr>1_Office Theme</vt:lpstr>
      <vt:lpstr>PowerPoint Presentation</vt:lpstr>
      <vt:lpstr>SKALE ZA PROCENU KLINIČKOG DEFICITA KOD BOLESNIKA SA MS</vt:lpstr>
      <vt:lpstr>EDSS EXPANDED DISABILITY  STATUS SCALE</vt:lpstr>
      <vt:lpstr>STRUKTURA</vt:lpstr>
      <vt:lpstr>PREDNOSTI EDSS</vt:lpstr>
      <vt:lpstr>NEDOSTACI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MSFC MULTIPLE SCLEROSIS  FUNCTIONAL COMPOSITE</vt:lpstr>
      <vt:lpstr>MSFC</vt:lpstr>
      <vt:lpstr>TIMED 25-FOOT WALK</vt:lpstr>
      <vt:lpstr>PowerPoint Presentation</vt:lpstr>
      <vt:lpstr>9-HOLE PEG TEST (9-HPT)</vt:lpstr>
      <vt:lpstr>PowerPoint Presentation</vt:lpstr>
      <vt:lpstr>PACED AUDITORY  SERIAL ADDITION TEST (PASAT)</vt:lpstr>
      <vt:lpstr>PowerPoint Presentation</vt:lpstr>
      <vt:lpstr>PowerPoint Presentation</vt:lpstr>
      <vt:lpstr>PowerPoint Presentation</vt:lpstr>
      <vt:lpstr>PowerPoint Presentation</vt:lpstr>
      <vt:lpstr>SDMT SYMBOL DIGIT  MODALITIES TEST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Jelena Vojinovic</cp:lastModifiedBy>
  <cp:revision>100</cp:revision>
  <dcterms:created xsi:type="dcterms:W3CDTF">2013-06-14T10:28:10Z</dcterms:created>
  <dcterms:modified xsi:type="dcterms:W3CDTF">2015-08-01T08:21:24Z</dcterms:modified>
</cp:coreProperties>
</file>