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1" r:id="rId5"/>
    <p:sldId id="292" r:id="rId6"/>
    <p:sldId id="287" r:id="rId7"/>
    <p:sldId id="293" r:id="rId8"/>
    <p:sldId id="294" r:id="rId9"/>
    <p:sldId id="296" r:id="rId10"/>
    <p:sldId id="299" r:id="rId11"/>
    <p:sldId id="298" r:id="rId12"/>
    <p:sldId id="295" r:id="rId13"/>
    <p:sldId id="288" r:id="rId14"/>
    <p:sldId id="297" r:id="rId15"/>
    <p:sldId id="289" r:id="rId16"/>
    <p:sldId id="291" r:id="rId17"/>
    <p:sldId id="286" r:id="rId18"/>
    <p:sldId id="270" r:id="rId19"/>
    <p:sldId id="30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3300"/>
    <a:srgbClr val="001E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F59B1-E53C-48A0-A831-7A0545A4AEAE}" type="doc">
      <dgm:prSet loTypeId="urn:microsoft.com/office/officeart/2005/8/layout/vList4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8A77627D-518F-4006-AB3C-0DBBD6750FFA}">
      <dgm:prSet phldrT="[Text]" phldr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09715183-DD75-466D-A752-B8F493018FAB}" type="parTrans" cxnId="{66932D39-3C2C-4282-8FFF-AD611A907BC5}">
      <dgm:prSet/>
      <dgm:spPr/>
      <dgm:t>
        <a:bodyPr/>
        <a:lstStyle/>
        <a:p>
          <a:endParaRPr lang="en-US"/>
        </a:p>
      </dgm:t>
    </dgm:pt>
    <dgm:pt modelId="{68B60609-FBBF-43DC-BA4E-EC643D86630C}" type="sibTrans" cxnId="{66932D39-3C2C-4282-8FFF-AD611A907BC5}">
      <dgm:prSet/>
      <dgm:spPr/>
      <dgm:t>
        <a:bodyPr/>
        <a:lstStyle/>
        <a:p>
          <a:endParaRPr lang="en-US"/>
        </a:p>
      </dgm:t>
    </dgm:pt>
    <dgm:pt modelId="{816FA712-2895-454A-8680-F2285FB07304}">
      <dgm:prSet phldrT="[Text]" phldr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E2BD872E-A900-4F88-AB22-2DCA6D9B1CFD}" type="parTrans" cxnId="{33255540-86BE-452D-9FC0-DC6CBB6106F4}">
      <dgm:prSet/>
      <dgm:spPr/>
      <dgm:t>
        <a:bodyPr/>
        <a:lstStyle/>
        <a:p>
          <a:endParaRPr lang="en-US"/>
        </a:p>
      </dgm:t>
    </dgm:pt>
    <dgm:pt modelId="{9F93BEA3-04C3-49CE-890B-AE2BECC27D4A}" type="sibTrans" cxnId="{33255540-86BE-452D-9FC0-DC6CBB6106F4}">
      <dgm:prSet/>
      <dgm:spPr/>
      <dgm:t>
        <a:bodyPr/>
        <a:lstStyle/>
        <a:p>
          <a:endParaRPr lang="en-US"/>
        </a:p>
      </dgm:t>
    </dgm:pt>
    <dgm:pt modelId="{28B372E1-2F9F-4262-A2E0-6828B71349A0}">
      <dgm:prSet phldrT="[Text]" phldr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397D317E-6599-4829-AA60-C5DF519E96F5}" type="parTrans" cxnId="{779184AB-D67E-4457-A4F4-BC381F56A741}">
      <dgm:prSet/>
      <dgm:spPr/>
      <dgm:t>
        <a:bodyPr/>
        <a:lstStyle/>
        <a:p>
          <a:endParaRPr lang="en-US"/>
        </a:p>
      </dgm:t>
    </dgm:pt>
    <dgm:pt modelId="{DED69E0B-58E0-45FC-BD68-A6E350428818}" type="sibTrans" cxnId="{779184AB-D67E-4457-A4F4-BC381F56A741}">
      <dgm:prSet/>
      <dgm:spPr/>
      <dgm:t>
        <a:bodyPr/>
        <a:lstStyle/>
        <a:p>
          <a:endParaRPr lang="en-US"/>
        </a:p>
      </dgm:t>
    </dgm:pt>
    <dgm:pt modelId="{A7D0BD8A-E084-4620-BB16-23E0DB8331F1}">
      <dgm:prSet phldrT="[Text]" phldr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6F2F380A-B8DA-44DC-91F8-893425ED2F2C}" type="parTrans" cxnId="{CF9B615F-26D9-4C2E-B0B1-B8456BE1C20D}">
      <dgm:prSet/>
      <dgm:spPr/>
      <dgm:t>
        <a:bodyPr/>
        <a:lstStyle/>
        <a:p>
          <a:endParaRPr lang="en-US"/>
        </a:p>
      </dgm:t>
    </dgm:pt>
    <dgm:pt modelId="{D4719AF5-1686-4624-A895-A838E80A11CE}" type="sibTrans" cxnId="{CF9B615F-26D9-4C2E-B0B1-B8456BE1C20D}">
      <dgm:prSet/>
      <dgm:spPr/>
      <dgm:t>
        <a:bodyPr/>
        <a:lstStyle/>
        <a:p>
          <a:endParaRPr lang="en-US"/>
        </a:p>
      </dgm:t>
    </dgm:pt>
    <dgm:pt modelId="{8AAC5879-1A36-4454-9840-E6E2560CAC10}">
      <dgm:prSet phldrT="[Text]" phldr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255DBDFE-366C-4E34-909E-FD38394E86C0}" type="parTrans" cxnId="{21262B6E-BF93-40AB-9040-484FA8603CCB}">
      <dgm:prSet/>
      <dgm:spPr/>
      <dgm:t>
        <a:bodyPr/>
        <a:lstStyle/>
        <a:p>
          <a:endParaRPr lang="en-US"/>
        </a:p>
      </dgm:t>
    </dgm:pt>
    <dgm:pt modelId="{9D2C85B5-0262-4DCD-97BF-D7672D5ABEA1}" type="sibTrans" cxnId="{21262B6E-BF93-40AB-9040-484FA8603CCB}">
      <dgm:prSet/>
      <dgm:spPr/>
      <dgm:t>
        <a:bodyPr/>
        <a:lstStyle/>
        <a:p>
          <a:endParaRPr lang="en-US"/>
        </a:p>
      </dgm:t>
    </dgm:pt>
    <dgm:pt modelId="{D14DAC03-150C-4856-BE8E-3B0AF12EB8DA}">
      <dgm:prSet phldrT="[Text]" phldr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4B57730A-542B-4444-9F0E-A8812E62FC27}" type="parTrans" cxnId="{A01276A6-F183-46C1-8D93-409C25060FD8}">
      <dgm:prSet/>
      <dgm:spPr/>
      <dgm:t>
        <a:bodyPr/>
        <a:lstStyle/>
        <a:p>
          <a:endParaRPr lang="en-US"/>
        </a:p>
      </dgm:t>
    </dgm:pt>
    <dgm:pt modelId="{15624523-339B-4A1A-ABFD-3AF1D2074B90}" type="sibTrans" cxnId="{A01276A6-F183-46C1-8D93-409C25060FD8}">
      <dgm:prSet/>
      <dgm:spPr/>
      <dgm:t>
        <a:bodyPr/>
        <a:lstStyle/>
        <a:p>
          <a:endParaRPr lang="en-US"/>
        </a:p>
      </dgm:t>
    </dgm:pt>
    <dgm:pt modelId="{5845A868-4B47-476A-ACD2-B8464C651116}">
      <dgm:prSet phldrT="[Text]" phldr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418D7FC6-AB15-4EB0-B4B6-67683B6962C1}" type="parTrans" cxnId="{D07966F4-710F-4D94-AA32-818D691AAA63}">
      <dgm:prSet/>
      <dgm:spPr/>
      <dgm:t>
        <a:bodyPr/>
        <a:lstStyle/>
        <a:p>
          <a:endParaRPr lang="en-US"/>
        </a:p>
      </dgm:t>
    </dgm:pt>
    <dgm:pt modelId="{5C810BC2-BFD0-4AEF-A964-B0C2E31A0D78}" type="sibTrans" cxnId="{D07966F4-710F-4D94-AA32-818D691AAA63}">
      <dgm:prSet/>
      <dgm:spPr/>
      <dgm:t>
        <a:bodyPr/>
        <a:lstStyle/>
        <a:p>
          <a:endParaRPr lang="en-US"/>
        </a:p>
      </dgm:t>
    </dgm:pt>
    <dgm:pt modelId="{E10D2AB4-385E-4F10-B3BB-72AB80237862}">
      <dgm:prSet phldrT="[Text]" phldr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6378F8A6-1983-4F94-9A53-F6F543F4753D}" type="parTrans" cxnId="{F6E29ECC-F69C-4598-A06E-00124215BA3B}">
      <dgm:prSet/>
      <dgm:spPr/>
      <dgm:t>
        <a:bodyPr/>
        <a:lstStyle/>
        <a:p>
          <a:endParaRPr lang="en-US"/>
        </a:p>
      </dgm:t>
    </dgm:pt>
    <dgm:pt modelId="{E40F62B2-DF88-42DF-9A4C-CEB532E60839}" type="sibTrans" cxnId="{F6E29ECC-F69C-4598-A06E-00124215BA3B}">
      <dgm:prSet/>
      <dgm:spPr/>
      <dgm:t>
        <a:bodyPr/>
        <a:lstStyle/>
        <a:p>
          <a:endParaRPr lang="en-US"/>
        </a:p>
      </dgm:t>
    </dgm:pt>
    <dgm:pt modelId="{3AE1E1BA-5AC1-4FA8-BE22-66DDCDD4A05B}">
      <dgm:prSet phldrT="[Text]" phldr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325EAF28-680C-4892-B574-97127961775F}" type="parTrans" cxnId="{E06C7E07-34B1-4B39-B691-A012BE95E916}">
      <dgm:prSet/>
      <dgm:spPr/>
      <dgm:t>
        <a:bodyPr/>
        <a:lstStyle/>
        <a:p>
          <a:endParaRPr lang="en-US"/>
        </a:p>
      </dgm:t>
    </dgm:pt>
    <dgm:pt modelId="{E90E1DBB-8ABD-44C8-8844-4726CD4EF0C8}" type="sibTrans" cxnId="{E06C7E07-34B1-4B39-B691-A012BE95E916}">
      <dgm:prSet/>
      <dgm:spPr/>
      <dgm:t>
        <a:bodyPr/>
        <a:lstStyle/>
        <a:p>
          <a:endParaRPr lang="en-US"/>
        </a:p>
      </dgm:t>
    </dgm:pt>
    <dgm:pt modelId="{DA3DEAA7-CAA0-4C92-81AA-70CF290DC7BD}" type="pres">
      <dgm:prSet presAssocID="{97CF59B1-E53C-48A0-A831-7A0545A4AEA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EAA8DC-2604-4B89-880D-A2F4158943B8}" type="pres">
      <dgm:prSet presAssocID="{8A77627D-518F-4006-AB3C-0DBBD6750FFA}" presName="comp" presStyleCnt="0"/>
      <dgm:spPr/>
    </dgm:pt>
    <dgm:pt modelId="{4A246FB4-2B4F-45D4-8B82-EDB7FF269AEE}" type="pres">
      <dgm:prSet presAssocID="{8A77627D-518F-4006-AB3C-0DBBD6750FFA}" presName="box" presStyleLbl="node1" presStyleIdx="0" presStyleCnt="3"/>
      <dgm:spPr/>
      <dgm:t>
        <a:bodyPr/>
        <a:lstStyle/>
        <a:p>
          <a:endParaRPr lang="en-US"/>
        </a:p>
      </dgm:t>
    </dgm:pt>
    <dgm:pt modelId="{E1D6B077-267B-41E1-B3AB-53238E74C85E}" type="pres">
      <dgm:prSet presAssocID="{8A77627D-518F-4006-AB3C-0DBBD6750FFA}" presName="img" presStyleLbl="fgImgPlace1" presStyleIdx="0" presStyleCnt="3" custScaleX="178447"/>
      <dgm:spPr>
        <a:solidFill>
          <a:srgbClr val="006600"/>
        </a:solidFill>
      </dgm:spPr>
      <dgm:t>
        <a:bodyPr/>
        <a:lstStyle/>
        <a:p>
          <a:endParaRPr lang="en-US"/>
        </a:p>
      </dgm:t>
    </dgm:pt>
    <dgm:pt modelId="{9DF57BB2-4FDA-4641-A014-A5000DC17BD9}" type="pres">
      <dgm:prSet presAssocID="{8A77627D-518F-4006-AB3C-0DBBD6750FF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393C4-FFA1-4A25-B019-02880B675E66}" type="pres">
      <dgm:prSet presAssocID="{68B60609-FBBF-43DC-BA4E-EC643D86630C}" presName="spacer" presStyleCnt="0"/>
      <dgm:spPr/>
    </dgm:pt>
    <dgm:pt modelId="{4F4935CB-46F6-406F-A130-9A3DA8E21D66}" type="pres">
      <dgm:prSet presAssocID="{A7D0BD8A-E084-4620-BB16-23E0DB8331F1}" presName="comp" presStyleCnt="0"/>
      <dgm:spPr/>
    </dgm:pt>
    <dgm:pt modelId="{2638B2D0-962F-4D62-A6A6-436E7C3C5309}" type="pres">
      <dgm:prSet presAssocID="{A7D0BD8A-E084-4620-BB16-23E0DB8331F1}" presName="box" presStyleLbl="node1" presStyleIdx="1" presStyleCnt="3"/>
      <dgm:spPr/>
      <dgm:t>
        <a:bodyPr/>
        <a:lstStyle/>
        <a:p>
          <a:endParaRPr lang="en-US"/>
        </a:p>
      </dgm:t>
    </dgm:pt>
    <dgm:pt modelId="{ADB9EFFF-5599-4EAB-A8AC-B5BC0C639AB2}" type="pres">
      <dgm:prSet presAssocID="{A7D0BD8A-E084-4620-BB16-23E0DB8331F1}" presName="img" presStyleLbl="fgImgPlace1" presStyleIdx="1" presStyleCnt="3" custScaleX="170324"/>
      <dgm:spPr>
        <a:solidFill>
          <a:srgbClr val="006600"/>
        </a:solidFill>
      </dgm:spPr>
      <dgm:t>
        <a:bodyPr/>
        <a:lstStyle/>
        <a:p>
          <a:endParaRPr lang="en-US"/>
        </a:p>
      </dgm:t>
    </dgm:pt>
    <dgm:pt modelId="{EA7257CA-9CE4-453B-9F67-9E2039E62EC0}" type="pres">
      <dgm:prSet presAssocID="{A7D0BD8A-E084-4620-BB16-23E0DB8331F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D710B-EB03-4D2C-B2AD-3729E9AEC795}" type="pres">
      <dgm:prSet presAssocID="{D4719AF5-1686-4624-A895-A838E80A11CE}" presName="spacer" presStyleCnt="0"/>
      <dgm:spPr/>
    </dgm:pt>
    <dgm:pt modelId="{9EA60D26-DDBA-4189-8343-7BC286999C6A}" type="pres">
      <dgm:prSet presAssocID="{5845A868-4B47-476A-ACD2-B8464C651116}" presName="comp" presStyleCnt="0"/>
      <dgm:spPr/>
    </dgm:pt>
    <dgm:pt modelId="{11D6A749-1479-490F-A29B-DAD3405FA191}" type="pres">
      <dgm:prSet presAssocID="{5845A868-4B47-476A-ACD2-B8464C651116}" presName="box" presStyleLbl="node1" presStyleIdx="2" presStyleCnt="3"/>
      <dgm:spPr/>
      <dgm:t>
        <a:bodyPr/>
        <a:lstStyle/>
        <a:p>
          <a:endParaRPr lang="en-US"/>
        </a:p>
      </dgm:t>
    </dgm:pt>
    <dgm:pt modelId="{636220F1-974C-41C8-B8B2-95B5FB6F73F4}" type="pres">
      <dgm:prSet presAssocID="{5845A868-4B47-476A-ACD2-B8464C651116}" presName="img" presStyleLbl="fgImgPlace1" presStyleIdx="2" presStyleCnt="3" custScaleX="171454"/>
      <dgm:spPr>
        <a:solidFill>
          <a:srgbClr val="006600"/>
        </a:solidFill>
      </dgm:spPr>
      <dgm:t>
        <a:bodyPr/>
        <a:lstStyle/>
        <a:p>
          <a:endParaRPr lang="en-US"/>
        </a:p>
      </dgm:t>
    </dgm:pt>
    <dgm:pt modelId="{B258EF7A-04A6-4912-947E-4825AB015119}" type="pres">
      <dgm:prSet presAssocID="{5845A868-4B47-476A-ACD2-B8464C65111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57EA5C-1304-492A-8A69-5AEFC6EDF3E2}" type="presOf" srcId="{8AAC5879-1A36-4454-9840-E6E2560CAC10}" destId="{EA7257CA-9CE4-453B-9F67-9E2039E62EC0}" srcOrd="1" destOrd="1" presId="urn:microsoft.com/office/officeart/2005/8/layout/vList4#1"/>
    <dgm:cxn modelId="{38D9F9A9-5978-4430-AF5E-AB0A41D4C898}" type="presOf" srcId="{3AE1E1BA-5AC1-4FA8-BE22-66DDCDD4A05B}" destId="{B258EF7A-04A6-4912-947E-4825AB015119}" srcOrd="1" destOrd="2" presId="urn:microsoft.com/office/officeart/2005/8/layout/vList4#1"/>
    <dgm:cxn modelId="{779184AB-D67E-4457-A4F4-BC381F56A741}" srcId="{8A77627D-518F-4006-AB3C-0DBBD6750FFA}" destId="{28B372E1-2F9F-4262-A2E0-6828B71349A0}" srcOrd="1" destOrd="0" parTransId="{397D317E-6599-4829-AA60-C5DF519E96F5}" sibTransId="{DED69E0B-58E0-45FC-BD68-A6E350428818}"/>
    <dgm:cxn modelId="{4ADC78DD-6E1F-45FC-9B1D-6339201D4C3E}" type="presOf" srcId="{E10D2AB4-385E-4F10-B3BB-72AB80237862}" destId="{B258EF7A-04A6-4912-947E-4825AB015119}" srcOrd="1" destOrd="1" presId="urn:microsoft.com/office/officeart/2005/8/layout/vList4#1"/>
    <dgm:cxn modelId="{A01276A6-F183-46C1-8D93-409C25060FD8}" srcId="{A7D0BD8A-E084-4620-BB16-23E0DB8331F1}" destId="{D14DAC03-150C-4856-BE8E-3B0AF12EB8DA}" srcOrd="1" destOrd="0" parTransId="{4B57730A-542B-4444-9F0E-A8812E62FC27}" sibTransId="{15624523-339B-4A1A-ABFD-3AF1D2074B90}"/>
    <dgm:cxn modelId="{7B6AE5AD-BBFE-48B4-AC7F-33B661866A60}" type="presOf" srcId="{816FA712-2895-454A-8680-F2285FB07304}" destId="{9DF57BB2-4FDA-4641-A014-A5000DC17BD9}" srcOrd="1" destOrd="1" presId="urn:microsoft.com/office/officeart/2005/8/layout/vList4#1"/>
    <dgm:cxn modelId="{FDF96B62-97D3-4DD2-BBF5-9EDC9BF0B430}" type="presOf" srcId="{5845A868-4B47-476A-ACD2-B8464C651116}" destId="{11D6A749-1479-490F-A29B-DAD3405FA191}" srcOrd="0" destOrd="0" presId="urn:microsoft.com/office/officeart/2005/8/layout/vList4#1"/>
    <dgm:cxn modelId="{C7134CE0-87C8-44B5-9E3A-D79E2C87574D}" type="presOf" srcId="{5845A868-4B47-476A-ACD2-B8464C651116}" destId="{B258EF7A-04A6-4912-947E-4825AB015119}" srcOrd="1" destOrd="0" presId="urn:microsoft.com/office/officeart/2005/8/layout/vList4#1"/>
    <dgm:cxn modelId="{8E6B7DF6-EA9A-45EB-8E3F-CC89AA30233C}" type="presOf" srcId="{28B372E1-2F9F-4262-A2E0-6828B71349A0}" destId="{4A246FB4-2B4F-45D4-8B82-EDB7FF269AEE}" srcOrd="0" destOrd="2" presId="urn:microsoft.com/office/officeart/2005/8/layout/vList4#1"/>
    <dgm:cxn modelId="{D07966F4-710F-4D94-AA32-818D691AAA63}" srcId="{97CF59B1-E53C-48A0-A831-7A0545A4AEAE}" destId="{5845A868-4B47-476A-ACD2-B8464C651116}" srcOrd="2" destOrd="0" parTransId="{418D7FC6-AB15-4EB0-B4B6-67683B6962C1}" sibTransId="{5C810BC2-BFD0-4AEF-A964-B0C2E31A0D78}"/>
    <dgm:cxn modelId="{33255540-86BE-452D-9FC0-DC6CBB6106F4}" srcId="{8A77627D-518F-4006-AB3C-0DBBD6750FFA}" destId="{816FA712-2895-454A-8680-F2285FB07304}" srcOrd="0" destOrd="0" parTransId="{E2BD872E-A900-4F88-AB22-2DCA6D9B1CFD}" sibTransId="{9F93BEA3-04C3-49CE-890B-AE2BECC27D4A}"/>
    <dgm:cxn modelId="{68C626B5-56AB-4954-8084-B14744FC9819}" type="presOf" srcId="{A7D0BD8A-E084-4620-BB16-23E0DB8331F1}" destId="{EA7257CA-9CE4-453B-9F67-9E2039E62EC0}" srcOrd="1" destOrd="0" presId="urn:microsoft.com/office/officeart/2005/8/layout/vList4#1"/>
    <dgm:cxn modelId="{A29D2DDD-ED10-4151-8556-8F893A597D4E}" type="presOf" srcId="{8A77627D-518F-4006-AB3C-0DBBD6750FFA}" destId="{4A246FB4-2B4F-45D4-8B82-EDB7FF269AEE}" srcOrd="0" destOrd="0" presId="urn:microsoft.com/office/officeart/2005/8/layout/vList4#1"/>
    <dgm:cxn modelId="{FF7640AA-13B1-404F-990B-0636E6010CB4}" type="presOf" srcId="{816FA712-2895-454A-8680-F2285FB07304}" destId="{4A246FB4-2B4F-45D4-8B82-EDB7FF269AEE}" srcOrd="0" destOrd="1" presId="urn:microsoft.com/office/officeart/2005/8/layout/vList4#1"/>
    <dgm:cxn modelId="{A890B54F-D2FA-4213-96BD-BE5CBA3D70D4}" type="presOf" srcId="{3AE1E1BA-5AC1-4FA8-BE22-66DDCDD4A05B}" destId="{11D6A749-1479-490F-A29B-DAD3405FA191}" srcOrd="0" destOrd="2" presId="urn:microsoft.com/office/officeart/2005/8/layout/vList4#1"/>
    <dgm:cxn modelId="{2F39A8A6-71E8-413B-BA0C-B68AABF348E9}" type="presOf" srcId="{A7D0BD8A-E084-4620-BB16-23E0DB8331F1}" destId="{2638B2D0-962F-4D62-A6A6-436E7C3C5309}" srcOrd="0" destOrd="0" presId="urn:microsoft.com/office/officeart/2005/8/layout/vList4#1"/>
    <dgm:cxn modelId="{CF9B615F-26D9-4C2E-B0B1-B8456BE1C20D}" srcId="{97CF59B1-E53C-48A0-A831-7A0545A4AEAE}" destId="{A7D0BD8A-E084-4620-BB16-23E0DB8331F1}" srcOrd="1" destOrd="0" parTransId="{6F2F380A-B8DA-44DC-91F8-893425ED2F2C}" sibTransId="{D4719AF5-1686-4624-A895-A838E80A11CE}"/>
    <dgm:cxn modelId="{7486BC14-B9EB-49B7-BA91-43C359E129FF}" type="presOf" srcId="{E10D2AB4-385E-4F10-B3BB-72AB80237862}" destId="{11D6A749-1479-490F-A29B-DAD3405FA191}" srcOrd="0" destOrd="1" presId="urn:microsoft.com/office/officeart/2005/8/layout/vList4#1"/>
    <dgm:cxn modelId="{F6E29ECC-F69C-4598-A06E-00124215BA3B}" srcId="{5845A868-4B47-476A-ACD2-B8464C651116}" destId="{E10D2AB4-385E-4F10-B3BB-72AB80237862}" srcOrd="0" destOrd="0" parTransId="{6378F8A6-1983-4F94-9A53-F6F543F4753D}" sibTransId="{E40F62B2-DF88-42DF-9A4C-CEB532E60839}"/>
    <dgm:cxn modelId="{E06C7E07-34B1-4B39-B691-A012BE95E916}" srcId="{5845A868-4B47-476A-ACD2-B8464C651116}" destId="{3AE1E1BA-5AC1-4FA8-BE22-66DDCDD4A05B}" srcOrd="1" destOrd="0" parTransId="{325EAF28-680C-4892-B574-97127961775F}" sibTransId="{E90E1DBB-8ABD-44C8-8844-4726CD4EF0C8}"/>
    <dgm:cxn modelId="{49CF3DFD-DCBC-454E-8B03-A6472C4D88DE}" type="presOf" srcId="{28B372E1-2F9F-4262-A2E0-6828B71349A0}" destId="{9DF57BB2-4FDA-4641-A014-A5000DC17BD9}" srcOrd="1" destOrd="2" presId="urn:microsoft.com/office/officeart/2005/8/layout/vList4#1"/>
    <dgm:cxn modelId="{5E097902-81C3-4E9F-A727-E009C1D9D5CB}" type="presOf" srcId="{8AAC5879-1A36-4454-9840-E6E2560CAC10}" destId="{2638B2D0-962F-4D62-A6A6-436E7C3C5309}" srcOrd="0" destOrd="1" presId="urn:microsoft.com/office/officeart/2005/8/layout/vList4#1"/>
    <dgm:cxn modelId="{A649AFD8-8D6B-465A-A4F1-4B1288923476}" type="presOf" srcId="{D14DAC03-150C-4856-BE8E-3B0AF12EB8DA}" destId="{EA7257CA-9CE4-453B-9F67-9E2039E62EC0}" srcOrd="1" destOrd="2" presId="urn:microsoft.com/office/officeart/2005/8/layout/vList4#1"/>
    <dgm:cxn modelId="{9BB28085-2E0A-4081-AFCF-33C304AD5B28}" type="presOf" srcId="{8A77627D-518F-4006-AB3C-0DBBD6750FFA}" destId="{9DF57BB2-4FDA-4641-A014-A5000DC17BD9}" srcOrd="1" destOrd="0" presId="urn:microsoft.com/office/officeart/2005/8/layout/vList4#1"/>
    <dgm:cxn modelId="{5C0ED49A-D84A-44E2-A9D8-84B471D2A684}" type="presOf" srcId="{D14DAC03-150C-4856-BE8E-3B0AF12EB8DA}" destId="{2638B2D0-962F-4D62-A6A6-436E7C3C5309}" srcOrd="0" destOrd="2" presId="urn:microsoft.com/office/officeart/2005/8/layout/vList4#1"/>
    <dgm:cxn modelId="{66932D39-3C2C-4282-8FFF-AD611A907BC5}" srcId="{97CF59B1-E53C-48A0-A831-7A0545A4AEAE}" destId="{8A77627D-518F-4006-AB3C-0DBBD6750FFA}" srcOrd="0" destOrd="0" parTransId="{09715183-DD75-466D-A752-B8F493018FAB}" sibTransId="{68B60609-FBBF-43DC-BA4E-EC643D86630C}"/>
    <dgm:cxn modelId="{21262B6E-BF93-40AB-9040-484FA8603CCB}" srcId="{A7D0BD8A-E084-4620-BB16-23E0DB8331F1}" destId="{8AAC5879-1A36-4454-9840-E6E2560CAC10}" srcOrd="0" destOrd="0" parTransId="{255DBDFE-366C-4E34-909E-FD38394E86C0}" sibTransId="{9D2C85B5-0262-4DCD-97BF-D7672D5ABEA1}"/>
    <dgm:cxn modelId="{9099B9DC-CC2C-40CD-86F2-DD4000B215BA}" type="presOf" srcId="{97CF59B1-E53C-48A0-A831-7A0545A4AEAE}" destId="{DA3DEAA7-CAA0-4C92-81AA-70CF290DC7BD}" srcOrd="0" destOrd="0" presId="urn:microsoft.com/office/officeart/2005/8/layout/vList4#1"/>
    <dgm:cxn modelId="{A319944C-9A11-41C3-A3F0-C7F05664ED83}" type="presParOf" srcId="{DA3DEAA7-CAA0-4C92-81AA-70CF290DC7BD}" destId="{BDEAA8DC-2604-4B89-880D-A2F4158943B8}" srcOrd="0" destOrd="0" presId="urn:microsoft.com/office/officeart/2005/8/layout/vList4#1"/>
    <dgm:cxn modelId="{D9B13039-9C1E-477D-9356-767D98C28E0D}" type="presParOf" srcId="{BDEAA8DC-2604-4B89-880D-A2F4158943B8}" destId="{4A246FB4-2B4F-45D4-8B82-EDB7FF269AEE}" srcOrd="0" destOrd="0" presId="urn:microsoft.com/office/officeart/2005/8/layout/vList4#1"/>
    <dgm:cxn modelId="{C1C4BD0D-DC89-41C3-9AFF-B9E5BD5166EA}" type="presParOf" srcId="{BDEAA8DC-2604-4B89-880D-A2F4158943B8}" destId="{E1D6B077-267B-41E1-B3AB-53238E74C85E}" srcOrd="1" destOrd="0" presId="urn:microsoft.com/office/officeart/2005/8/layout/vList4#1"/>
    <dgm:cxn modelId="{565DE897-1C2B-4A4E-A8D6-1D495FF65D58}" type="presParOf" srcId="{BDEAA8DC-2604-4B89-880D-A2F4158943B8}" destId="{9DF57BB2-4FDA-4641-A014-A5000DC17BD9}" srcOrd="2" destOrd="0" presId="urn:microsoft.com/office/officeart/2005/8/layout/vList4#1"/>
    <dgm:cxn modelId="{9A0DA24E-4E9A-42B0-9C9B-DA290628FEED}" type="presParOf" srcId="{DA3DEAA7-CAA0-4C92-81AA-70CF290DC7BD}" destId="{F89393C4-FFA1-4A25-B019-02880B675E66}" srcOrd="1" destOrd="0" presId="urn:microsoft.com/office/officeart/2005/8/layout/vList4#1"/>
    <dgm:cxn modelId="{3F0918DD-AD4E-4353-A1BA-76AE9C3BE3F0}" type="presParOf" srcId="{DA3DEAA7-CAA0-4C92-81AA-70CF290DC7BD}" destId="{4F4935CB-46F6-406F-A130-9A3DA8E21D66}" srcOrd="2" destOrd="0" presId="urn:microsoft.com/office/officeart/2005/8/layout/vList4#1"/>
    <dgm:cxn modelId="{6D036206-7EC8-4619-9BBD-E480E07BE87F}" type="presParOf" srcId="{4F4935CB-46F6-406F-A130-9A3DA8E21D66}" destId="{2638B2D0-962F-4D62-A6A6-436E7C3C5309}" srcOrd="0" destOrd="0" presId="urn:microsoft.com/office/officeart/2005/8/layout/vList4#1"/>
    <dgm:cxn modelId="{21C0E993-E17C-49E5-B725-A2E5C698D497}" type="presParOf" srcId="{4F4935CB-46F6-406F-A130-9A3DA8E21D66}" destId="{ADB9EFFF-5599-4EAB-A8AC-B5BC0C639AB2}" srcOrd="1" destOrd="0" presId="urn:microsoft.com/office/officeart/2005/8/layout/vList4#1"/>
    <dgm:cxn modelId="{74F77630-EDBE-49BC-8F84-566A55168C0D}" type="presParOf" srcId="{4F4935CB-46F6-406F-A130-9A3DA8E21D66}" destId="{EA7257CA-9CE4-453B-9F67-9E2039E62EC0}" srcOrd="2" destOrd="0" presId="urn:microsoft.com/office/officeart/2005/8/layout/vList4#1"/>
    <dgm:cxn modelId="{5FFDB79B-1190-423E-85E1-0CBD7A0D4837}" type="presParOf" srcId="{DA3DEAA7-CAA0-4C92-81AA-70CF290DC7BD}" destId="{46BD710B-EB03-4D2C-B2AD-3729E9AEC795}" srcOrd="3" destOrd="0" presId="urn:microsoft.com/office/officeart/2005/8/layout/vList4#1"/>
    <dgm:cxn modelId="{4412DB1A-AD64-4938-A548-9D7062758FF6}" type="presParOf" srcId="{DA3DEAA7-CAA0-4C92-81AA-70CF290DC7BD}" destId="{9EA60D26-DDBA-4189-8343-7BC286999C6A}" srcOrd="4" destOrd="0" presId="urn:microsoft.com/office/officeart/2005/8/layout/vList4#1"/>
    <dgm:cxn modelId="{0986578D-E153-4501-83D8-0C2AB0AC5E5A}" type="presParOf" srcId="{9EA60D26-DDBA-4189-8343-7BC286999C6A}" destId="{11D6A749-1479-490F-A29B-DAD3405FA191}" srcOrd="0" destOrd="0" presId="urn:microsoft.com/office/officeart/2005/8/layout/vList4#1"/>
    <dgm:cxn modelId="{FF340D2C-AC0F-4D79-87C6-5E70579D30DC}" type="presParOf" srcId="{9EA60D26-DDBA-4189-8343-7BC286999C6A}" destId="{636220F1-974C-41C8-B8B2-95B5FB6F73F4}" srcOrd="1" destOrd="0" presId="urn:microsoft.com/office/officeart/2005/8/layout/vList4#1"/>
    <dgm:cxn modelId="{1453553E-3093-4253-B7E4-56040ADED24B}" type="presParOf" srcId="{9EA60D26-DDBA-4189-8343-7BC286999C6A}" destId="{B258EF7A-04A6-4912-947E-4825AB01511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9131D3C-3771-4B44-97BC-882EA78793CB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155A7E7-8EF1-48D7-9CDE-9A89CAAE536F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52800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CC559F6-C42D-4857-84B4-FD83283FD5D1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D5354BF-3E93-4363-A04D-DF6C5BE6F1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42933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F3C54-7CC0-4AB0-8539-24A4F499B8C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471F0-060E-4363-9A09-4E93B3ABA4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7297-782F-4DC5-A149-C7DCE447E741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FE44-40BC-4AB9-BB5A-05C83CBC1E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A7C4-CA67-437E-960C-499A44452EB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57A7-C4AC-46D8-9E12-5A209089C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12BF3-0CE7-413E-AABC-18972A371A1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E1A2-59C0-4999-9CE6-784BBD433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F4D1-F6FA-422E-BD9B-9EB37FF4F439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EECA-A7A2-436E-9D33-01F3619114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67AC-2524-4F11-AD15-C63B167FBC99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143BE-317B-4C82-9C5B-D95FB5F6C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326C5-5AB5-4EFC-8D13-AE0FABE5F8D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11720-FF00-4C6F-B13E-C9928BE41D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760AB-02A4-44E8-9C8E-07ECF7608B4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5124E-DE48-4D25-B777-648BC6837D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F5F64-49F7-43CA-AED5-9FDE3542668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CAA45-0800-4CDE-B7C9-9C60D2D8CA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B1214-821C-4077-881C-5C25CF587F5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57285-0148-4E69-9DF4-16CEC40E8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45D4-DAEF-480A-8E0B-463503F9B3E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C6F3-4157-4F00-986E-7E09014926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258DAAB-7852-4EA2-9824-2F87FBBA952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D48E7C7-BCBA-4273-A94C-23BC504BDB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Skola%20za%20MS\Mrvaljevi&#263;%20Milica%20II\blurred.avi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>
            <a:off x="6172200" y="5181600"/>
            <a:ext cx="304800" cy="3365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4000" y="4114800"/>
            <a:ext cx="1447800" cy="1600200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Rebif 44mcg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4114800"/>
            <a:ext cx="1676400" cy="16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Betaferon 9MIU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24581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6400800" cy="1325562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003300"/>
                </a:solidFill>
                <a:latin typeface="Maiandra GD" pitchFamily="34" charset="0"/>
              </a:rPr>
              <a:t>Klinički tok bolesti i terapija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8600" y="5715000"/>
            <a:ext cx="8763000" cy="0"/>
          </a:xfrm>
          <a:prstGeom prst="straightConnector1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228600" y="5943600"/>
            <a:ext cx="979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Maiandra GD" pitchFamily="34" charset="0"/>
              </a:rPr>
              <a:t>Jun</a:t>
            </a:r>
          </a:p>
          <a:p>
            <a:r>
              <a:rPr lang="en-US" sz="1400">
                <a:latin typeface="Maiandra GD" pitchFamily="34" charset="0"/>
              </a:rPr>
              <a:t>2009.god.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38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34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4588" name="TextBox 12"/>
          <p:cNvSpPr txBox="1">
            <a:spLocks noChangeArrowheads="1"/>
          </p:cNvSpPr>
          <p:nvPr/>
        </p:nvSpPr>
        <p:spPr bwMode="auto">
          <a:xfrm>
            <a:off x="14478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Januar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2010.god.</a:t>
            </a:r>
          </a:p>
        </p:txBody>
      </p:sp>
      <p:grpSp>
        <p:nvGrpSpPr>
          <p:cNvPr id="24589" name="Group 19"/>
          <p:cNvGrpSpPr>
            <a:grpSpLocks/>
          </p:cNvGrpSpPr>
          <p:nvPr/>
        </p:nvGrpSpPr>
        <p:grpSpPr bwMode="auto">
          <a:xfrm>
            <a:off x="1676400" y="5181600"/>
            <a:ext cx="1219200" cy="304800"/>
            <a:chOff x="1676400" y="5257800"/>
            <a:chExt cx="1219200" cy="304800"/>
          </a:xfrm>
        </p:grpSpPr>
        <p:sp>
          <p:nvSpPr>
            <p:cNvPr id="16" name="Oval 15"/>
            <p:cNvSpPr/>
            <p:nvPr/>
          </p:nvSpPr>
          <p:spPr>
            <a:xfrm>
              <a:off x="16764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2860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9812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</p:grpSp>
      <p:sp>
        <p:nvSpPr>
          <p:cNvPr id="24590" name="TextBox 20"/>
          <p:cNvSpPr txBox="1">
            <a:spLocks noChangeArrowheads="1"/>
          </p:cNvSpPr>
          <p:nvPr/>
        </p:nvSpPr>
        <p:spPr bwMode="auto">
          <a:xfrm>
            <a:off x="28956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April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2011.god.</a:t>
            </a:r>
          </a:p>
        </p:txBody>
      </p:sp>
      <p:sp>
        <p:nvSpPr>
          <p:cNvPr id="22" name="Oval 21"/>
          <p:cNvSpPr/>
          <p:nvPr/>
        </p:nvSpPr>
        <p:spPr>
          <a:xfrm>
            <a:off x="30480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9624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6576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3528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267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4648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91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5410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029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4600" name="TextBox 29"/>
          <p:cNvSpPr txBox="1">
            <a:spLocks noChangeArrowheads="1"/>
          </p:cNvSpPr>
          <p:nvPr/>
        </p:nvSpPr>
        <p:spPr bwMode="auto">
          <a:xfrm>
            <a:off x="44958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Novembar 2012.god.</a:t>
            </a:r>
          </a:p>
        </p:txBody>
      </p:sp>
      <p:sp>
        <p:nvSpPr>
          <p:cNvPr id="24601" name="TextBox 30"/>
          <p:cNvSpPr txBox="1">
            <a:spLocks noChangeArrowheads="1"/>
          </p:cNvSpPr>
          <p:nvPr/>
        </p:nvSpPr>
        <p:spPr bwMode="auto">
          <a:xfrm>
            <a:off x="6172200" y="5888038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Avgust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2013.god.</a:t>
            </a:r>
          </a:p>
        </p:txBody>
      </p:sp>
      <p:sp>
        <p:nvSpPr>
          <p:cNvPr id="24602" name="TextBox 31"/>
          <p:cNvSpPr txBox="1">
            <a:spLocks noChangeArrowheads="1"/>
          </p:cNvSpPr>
          <p:nvPr/>
        </p:nvSpPr>
        <p:spPr bwMode="auto">
          <a:xfrm>
            <a:off x="4876800" y="3505200"/>
            <a:ext cx="1487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00"/>
                </a:solidFill>
              </a:rPr>
              <a:t>Mitoxantron</a:t>
            </a:r>
          </a:p>
          <a:p>
            <a:r>
              <a:rPr lang="en-US" b="1">
                <a:solidFill>
                  <a:srgbClr val="003300"/>
                </a:solidFill>
              </a:rPr>
              <a:t>Ciklofosfamid</a:t>
            </a:r>
          </a:p>
          <a:p>
            <a:r>
              <a:rPr lang="en-US" b="1">
                <a:solidFill>
                  <a:srgbClr val="003300"/>
                </a:solidFill>
              </a:rPr>
              <a:t>Natalizumab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876800" y="3733800"/>
            <a:ext cx="1447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876800" y="3962400"/>
            <a:ext cx="1447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76800" y="4267200"/>
            <a:ext cx="1447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>
            <a:off x="6172200" y="5181600"/>
            <a:ext cx="304800" cy="3365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4000" y="4114800"/>
            <a:ext cx="1447800" cy="1600200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Rebif 44mcg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4114800"/>
            <a:ext cx="1676400" cy="16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Betaferon 9MIU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2560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6400800" cy="1325562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003300"/>
                </a:solidFill>
                <a:latin typeface="Maiandra GD" pitchFamily="34" charset="0"/>
              </a:rPr>
              <a:t>Klinički tok bolesti i terapija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8600" y="5715000"/>
            <a:ext cx="8763000" cy="0"/>
          </a:xfrm>
          <a:prstGeom prst="straightConnector1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228600" y="5943600"/>
            <a:ext cx="979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Maiandra GD" pitchFamily="34" charset="0"/>
              </a:rPr>
              <a:t>Jun</a:t>
            </a:r>
          </a:p>
          <a:p>
            <a:r>
              <a:rPr lang="en-US" sz="1400">
                <a:latin typeface="Maiandra GD" pitchFamily="34" charset="0"/>
              </a:rPr>
              <a:t>2009.god.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38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34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5612" name="TextBox 12"/>
          <p:cNvSpPr txBox="1">
            <a:spLocks noChangeArrowheads="1"/>
          </p:cNvSpPr>
          <p:nvPr/>
        </p:nvSpPr>
        <p:spPr bwMode="auto">
          <a:xfrm>
            <a:off x="14478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Januar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2010.god.</a:t>
            </a:r>
          </a:p>
        </p:txBody>
      </p:sp>
      <p:grpSp>
        <p:nvGrpSpPr>
          <p:cNvPr id="25613" name="Group 19"/>
          <p:cNvGrpSpPr>
            <a:grpSpLocks/>
          </p:cNvGrpSpPr>
          <p:nvPr/>
        </p:nvGrpSpPr>
        <p:grpSpPr bwMode="auto">
          <a:xfrm>
            <a:off x="1676400" y="5181600"/>
            <a:ext cx="1219200" cy="304800"/>
            <a:chOff x="1676400" y="5257800"/>
            <a:chExt cx="1219200" cy="304800"/>
          </a:xfrm>
        </p:grpSpPr>
        <p:sp>
          <p:nvSpPr>
            <p:cNvPr id="16" name="Oval 15"/>
            <p:cNvSpPr/>
            <p:nvPr/>
          </p:nvSpPr>
          <p:spPr>
            <a:xfrm>
              <a:off x="16764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2860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9812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</p:grpSp>
      <p:sp>
        <p:nvSpPr>
          <p:cNvPr id="25614" name="TextBox 20"/>
          <p:cNvSpPr txBox="1">
            <a:spLocks noChangeArrowheads="1"/>
          </p:cNvSpPr>
          <p:nvPr/>
        </p:nvSpPr>
        <p:spPr bwMode="auto">
          <a:xfrm>
            <a:off x="28956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April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2011.god.</a:t>
            </a:r>
          </a:p>
        </p:txBody>
      </p:sp>
      <p:sp>
        <p:nvSpPr>
          <p:cNvPr id="22" name="Oval 21"/>
          <p:cNvSpPr/>
          <p:nvPr/>
        </p:nvSpPr>
        <p:spPr>
          <a:xfrm>
            <a:off x="30480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9624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6576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3528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267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4648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91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5410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029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5624" name="TextBox 29"/>
          <p:cNvSpPr txBox="1">
            <a:spLocks noChangeArrowheads="1"/>
          </p:cNvSpPr>
          <p:nvPr/>
        </p:nvSpPr>
        <p:spPr bwMode="auto">
          <a:xfrm>
            <a:off x="44958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Novembar 2012.god.</a:t>
            </a:r>
          </a:p>
        </p:txBody>
      </p:sp>
      <p:sp>
        <p:nvSpPr>
          <p:cNvPr id="25625" name="TextBox 30"/>
          <p:cNvSpPr txBox="1">
            <a:spLocks noChangeArrowheads="1"/>
          </p:cNvSpPr>
          <p:nvPr/>
        </p:nvSpPr>
        <p:spPr bwMode="auto">
          <a:xfrm>
            <a:off x="6172200" y="5888038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Avgust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2013.god.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6248400" y="4114800"/>
            <a:ext cx="25146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TYSABRI</a:t>
            </a:r>
          </a:p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(Natalizumab)</a:t>
            </a:r>
          </a:p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300mg/mesečno</a:t>
            </a:r>
          </a:p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13 doza</a:t>
            </a:r>
          </a:p>
        </p:txBody>
      </p:sp>
      <p:sp>
        <p:nvSpPr>
          <p:cNvPr id="26627" name="TextBox 37"/>
          <p:cNvSpPr txBox="1">
            <a:spLocks noChangeArrowheads="1"/>
          </p:cNvSpPr>
          <p:nvPr/>
        </p:nvSpPr>
        <p:spPr bwMode="auto">
          <a:xfrm>
            <a:off x="6172200" y="5888038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Avgust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2013.god.</a:t>
            </a:r>
          </a:p>
        </p:txBody>
      </p:sp>
      <p:sp>
        <p:nvSpPr>
          <p:cNvPr id="39" name="Oval 38"/>
          <p:cNvSpPr/>
          <p:nvPr/>
        </p:nvSpPr>
        <p:spPr>
          <a:xfrm>
            <a:off x="6172200" y="5181600"/>
            <a:ext cx="304800" cy="3365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6629" name="TextBox 39"/>
          <p:cNvSpPr txBox="1">
            <a:spLocks noChangeArrowheads="1"/>
          </p:cNvSpPr>
          <p:nvPr/>
        </p:nvSpPr>
        <p:spPr bwMode="auto">
          <a:xfrm>
            <a:off x="8077200" y="5888038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Avgust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2014.god.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0" y="4114800"/>
            <a:ext cx="1447800" cy="1600200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Rebif 44mcg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4114800"/>
            <a:ext cx="1676400" cy="16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Betaferon 9MIU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26632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6400800" cy="1325562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003300"/>
                </a:solidFill>
                <a:latin typeface="Maiandra GD" pitchFamily="34" charset="0"/>
              </a:rPr>
              <a:t>Klinički tok bolesti i terapija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8600" y="5715000"/>
            <a:ext cx="8763000" cy="0"/>
          </a:xfrm>
          <a:prstGeom prst="straightConnector1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TextBox 8"/>
          <p:cNvSpPr txBox="1">
            <a:spLocks noChangeArrowheads="1"/>
          </p:cNvSpPr>
          <p:nvPr/>
        </p:nvSpPr>
        <p:spPr bwMode="auto">
          <a:xfrm>
            <a:off x="228600" y="5943600"/>
            <a:ext cx="979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Maiandra GD" pitchFamily="34" charset="0"/>
              </a:rPr>
              <a:t>Jun</a:t>
            </a:r>
          </a:p>
          <a:p>
            <a:r>
              <a:rPr lang="en-US" sz="1400">
                <a:latin typeface="Maiandra GD" pitchFamily="34" charset="0"/>
              </a:rPr>
              <a:t>2009.god.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38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34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6639" name="TextBox 12"/>
          <p:cNvSpPr txBox="1">
            <a:spLocks noChangeArrowheads="1"/>
          </p:cNvSpPr>
          <p:nvPr/>
        </p:nvSpPr>
        <p:spPr bwMode="auto">
          <a:xfrm>
            <a:off x="14478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Januar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2010.god.</a:t>
            </a:r>
          </a:p>
        </p:txBody>
      </p:sp>
      <p:grpSp>
        <p:nvGrpSpPr>
          <p:cNvPr id="26640" name="Group 19"/>
          <p:cNvGrpSpPr>
            <a:grpSpLocks/>
          </p:cNvGrpSpPr>
          <p:nvPr/>
        </p:nvGrpSpPr>
        <p:grpSpPr bwMode="auto">
          <a:xfrm>
            <a:off x="1676400" y="5181600"/>
            <a:ext cx="1219200" cy="304800"/>
            <a:chOff x="1676400" y="5257800"/>
            <a:chExt cx="1219200" cy="304800"/>
          </a:xfrm>
        </p:grpSpPr>
        <p:sp>
          <p:nvSpPr>
            <p:cNvPr id="16" name="Oval 15"/>
            <p:cNvSpPr/>
            <p:nvPr/>
          </p:nvSpPr>
          <p:spPr>
            <a:xfrm>
              <a:off x="16764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2860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9812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</p:grpSp>
      <p:sp>
        <p:nvSpPr>
          <p:cNvPr id="26641" name="TextBox 20"/>
          <p:cNvSpPr txBox="1">
            <a:spLocks noChangeArrowheads="1"/>
          </p:cNvSpPr>
          <p:nvPr/>
        </p:nvSpPr>
        <p:spPr bwMode="auto">
          <a:xfrm>
            <a:off x="28956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April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2011.god.</a:t>
            </a:r>
          </a:p>
        </p:txBody>
      </p:sp>
      <p:sp>
        <p:nvSpPr>
          <p:cNvPr id="22" name="Oval 21"/>
          <p:cNvSpPr/>
          <p:nvPr/>
        </p:nvSpPr>
        <p:spPr>
          <a:xfrm>
            <a:off x="30480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9624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6576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3528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267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4648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91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5410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029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6651" name="TextBox 30"/>
          <p:cNvSpPr txBox="1">
            <a:spLocks noChangeArrowheads="1"/>
          </p:cNvSpPr>
          <p:nvPr/>
        </p:nvSpPr>
        <p:spPr bwMode="auto">
          <a:xfrm>
            <a:off x="44958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Novembar 2012.god.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15000" y="3886200"/>
            <a:ext cx="1143000" cy="4572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>
                <a:solidFill>
                  <a:schemeClr val="tx1"/>
                </a:solidFill>
              </a:rPr>
              <a:t>At JCV +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04800" y="4267200"/>
            <a:ext cx="2514600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TYSABRI</a:t>
            </a:r>
          </a:p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(Natalizumab)</a:t>
            </a:r>
          </a:p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300mg/mesečno</a:t>
            </a:r>
          </a:p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13 doza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8600" y="5715000"/>
            <a:ext cx="8763000" cy="0"/>
          </a:xfrm>
          <a:prstGeom prst="straightConnector1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286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7653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6400800" cy="1325562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003300"/>
                </a:solidFill>
                <a:latin typeface="Maiandra GD" pitchFamily="34" charset="0"/>
              </a:rPr>
              <a:t>Klinički tok bolesti i terapija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33600" y="3962400"/>
            <a:ext cx="1143000" cy="5334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0800000" scaled="1"/>
            <a:tileRect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</a:p>
          <a:p>
            <a:pPr algn="ctr">
              <a:defRPr/>
            </a:pPr>
            <a:r>
              <a:rPr lang="x-non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JCV 2.3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228600" y="5888038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Avgust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2013.god.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2667000" y="5888038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Avgust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2014. 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572000" y="4267200"/>
            <a:ext cx="4191000" cy="1447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GYLENIA</a:t>
            </a:r>
          </a:p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(Fingolimod caps.)</a:t>
            </a:r>
          </a:p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0.5mg/dan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" y="4267200"/>
            <a:ext cx="2514600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TYSABRI</a:t>
            </a:r>
          </a:p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(Natalizumab)</a:t>
            </a:r>
          </a:p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300mg/mesečno</a:t>
            </a:r>
          </a:p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13 doza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8600" y="5715000"/>
            <a:ext cx="8763000" cy="0"/>
          </a:xfrm>
          <a:prstGeom prst="straightConnector1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26"/>
          <p:cNvSpPr txBox="1">
            <a:spLocks noChangeArrowheads="1"/>
          </p:cNvSpPr>
          <p:nvPr/>
        </p:nvSpPr>
        <p:spPr bwMode="auto">
          <a:xfrm>
            <a:off x="4495800" y="59436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Decembar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2014.god.</a:t>
            </a:r>
          </a:p>
        </p:txBody>
      </p:sp>
      <p:sp>
        <p:nvSpPr>
          <p:cNvPr id="35" name="Oval 34"/>
          <p:cNvSpPr/>
          <p:nvPr/>
        </p:nvSpPr>
        <p:spPr>
          <a:xfrm>
            <a:off x="2286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8679" name="TextBox 37"/>
          <p:cNvSpPr txBox="1">
            <a:spLocks noChangeArrowheads="1"/>
          </p:cNvSpPr>
          <p:nvPr/>
        </p:nvSpPr>
        <p:spPr bwMode="auto">
          <a:xfrm>
            <a:off x="8153400" y="59436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Maj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2015.god.</a:t>
            </a:r>
          </a:p>
        </p:txBody>
      </p:sp>
      <p:sp>
        <p:nvSpPr>
          <p:cNvPr id="28680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6400800" cy="1325562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003300"/>
                </a:solidFill>
                <a:latin typeface="Maiandra GD" pitchFamily="34" charset="0"/>
              </a:rPr>
              <a:t>Klinički tok bolesti i terapija</a:t>
            </a:r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228600" y="5888038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Avgust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2013.god.</a:t>
            </a:r>
          </a:p>
        </p:txBody>
      </p:sp>
      <p:sp>
        <p:nvSpPr>
          <p:cNvPr id="28682" name="TextBox 11"/>
          <p:cNvSpPr txBox="1">
            <a:spLocks noChangeArrowheads="1"/>
          </p:cNvSpPr>
          <p:nvPr/>
        </p:nvSpPr>
        <p:spPr bwMode="auto">
          <a:xfrm>
            <a:off x="2667000" y="5888038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Avgust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2014. god.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33600" y="3962400"/>
            <a:ext cx="1143000" cy="53340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0800000" scaled="1"/>
            <a:tileRect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</a:p>
          <a:p>
            <a:pPr algn="ctr">
              <a:defRPr/>
            </a:pPr>
            <a:r>
              <a:rPr lang="x-non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JCV 2.3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43200" y="1981200"/>
            <a:ext cx="2438400" cy="1143000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2400" b="1" dirty="0"/>
              <a:t>3 meseca</a:t>
            </a:r>
            <a:endParaRPr lang="en-US" sz="2400" b="1" dirty="0"/>
          </a:p>
        </p:txBody>
      </p:sp>
      <p:sp>
        <p:nvSpPr>
          <p:cNvPr id="17" name="Down Arrow 16"/>
          <p:cNvSpPr/>
          <p:nvPr/>
        </p:nvSpPr>
        <p:spPr>
          <a:xfrm>
            <a:off x="3810000" y="3124200"/>
            <a:ext cx="304800" cy="2362200"/>
          </a:xfrm>
          <a:prstGeom prst="down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19200" y="4648200"/>
            <a:ext cx="1143000" cy="1066800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1600" b="1" dirty="0">
                <a:solidFill>
                  <a:srgbClr val="003300"/>
                </a:solidFill>
              </a:rPr>
              <a:t>Rebif 44mcg</a:t>
            </a:r>
            <a:endParaRPr lang="en-US" sz="1600" b="1" dirty="0">
              <a:solidFill>
                <a:srgbClr val="0033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86600" y="4648200"/>
            <a:ext cx="1676400" cy="10668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1600" b="1" dirty="0">
                <a:solidFill>
                  <a:srgbClr val="003300"/>
                </a:solidFill>
              </a:rPr>
              <a:t>GYLENIA</a:t>
            </a:r>
          </a:p>
          <a:p>
            <a:pPr algn="ctr">
              <a:defRPr/>
            </a:pPr>
            <a:r>
              <a:rPr lang="x-none" sz="1600" b="1" dirty="0">
                <a:solidFill>
                  <a:srgbClr val="003300"/>
                </a:solidFill>
              </a:rPr>
              <a:t>(Fingolimod caps)</a:t>
            </a:r>
          </a:p>
          <a:p>
            <a:pPr algn="ctr">
              <a:defRPr/>
            </a:pPr>
            <a:r>
              <a:rPr lang="x-none" sz="1600" b="1" dirty="0">
                <a:solidFill>
                  <a:srgbClr val="003300"/>
                </a:solidFill>
              </a:rPr>
              <a:t>0.5mg/dan</a:t>
            </a:r>
            <a:endParaRPr lang="en-US" sz="1600" b="1" dirty="0">
              <a:solidFill>
                <a:srgbClr val="003300"/>
              </a:solidFill>
            </a:endParaRPr>
          </a:p>
        </p:txBody>
      </p:sp>
      <p:sp>
        <p:nvSpPr>
          <p:cNvPr id="29700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6400800" cy="1325562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003300"/>
                </a:solidFill>
                <a:latin typeface="Maiandra GD" pitchFamily="34" charset="0"/>
              </a:rPr>
              <a:t>Terapija i EDSS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05400" y="4648200"/>
            <a:ext cx="1752600" cy="1066800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1600" b="1" dirty="0">
                <a:solidFill>
                  <a:srgbClr val="003300"/>
                </a:solidFill>
              </a:rPr>
              <a:t>TYSABRI</a:t>
            </a:r>
          </a:p>
          <a:p>
            <a:pPr algn="ctr">
              <a:defRPr/>
            </a:pPr>
            <a:r>
              <a:rPr lang="x-none" sz="1600" b="1" dirty="0">
                <a:solidFill>
                  <a:srgbClr val="003300"/>
                </a:solidFill>
              </a:rPr>
              <a:t>(Natalizumab)</a:t>
            </a:r>
          </a:p>
          <a:p>
            <a:pPr algn="ctr">
              <a:defRPr/>
            </a:pPr>
            <a:r>
              <a:rPr lang="x-none" sz="1600" b="1" dirty="0">
                <a:solidFill>
                  <a:srgbClr val="003300"/>
                </a:solidFill>
              </a:rPr>
              <a:t>13 doza</a:t>
            </a:r>
          </a:p>
          <a:p>
            <a:pPr algn="ctr">
              <a:defRPr/>
            </a:pPr>
            <a:r>
              <a:rPr lang="x-none" sz="1600" b="1" dirty="0">
                <a:solidFill>
                  <a:srgbClr val="003300"/>
                </a:solidFill>
              </a:rPr>
              <a:t>300mg/mesečno</a:t>
            </a:r>
            <a:endParaRPr lang="en-US" sz="1600" b="1" dirty="0">
              <a:solidFill>
                <a:srgbClr val="0033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4648200"/>
            <a:ext cx="1524000" cy="10668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1600" b="1" dirty="0">
                <a:solidFill>
                  <a:srgbClr val="003300"/>
                </a:solidFill>
              </a:rPr>
              <a:t>Betaferon 9MIU</a:t>
            </a:r>
            <a:endParaRPr lang="en-US" sz="1600" b="1" dirty="0">
              <a:solidFill>
                <a:srgbClr val="0033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8600" y="5715000"/>
            <a:ext cx="8763000" cy="0"/>
          </a:xfrm>
          <a:prstGeom prst="straightConnector1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228600" y="5943600"/>
            <a:ext cx="979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Maiandra GD" pitchFamily="34" charset="0"/>
              </a:rPr>
              <a:t>Jun</a:t>
            </a:r>
          </a:p>
          <a:p>
            <a:r>
              <a:rPr lang="en-US" sz="1400">
                <a:latin typeface="Maiandra GD" pitchFamily="34" charset="0"/>
              </a:rPr>
              <a:t>2009.god.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54102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0600" y="54102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0" y="54102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3400" y="54102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9709" name="TextBox 12"/>
          <p:cNvSpPr txBox="1">
            <a:spLocks noChangeArrowheads="1"/>
          </p:cNvSpPr>
          <p:nvPr/>
        </p:nvSpPr>
        <p:spPr bwMode="auto">
          <a:xfrm>
            <a:off x="11430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Januar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2010.god.</a:t>
            </a:r>
          </a:p>
        </p:txBody>
      </p:sp>
      <p:sp>
        <p:nvSpPr>
          <p:cNvPr id="29710" name="TextBox 20"/>
          <p:cNvSpPr txBox="1">
            <a:spLocks noChangeArrowheads="1"/>
          </p:cNvSpPr>
          <p:nvPr/>
        </p:nvSpPr>
        <p:spPr bwMode="auto">
          <a:xfrm>
            <a:off x="2209800" y="59436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April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2011.god.</a:t>
            </a:r>
          </a:p>
        </p:txBody>
      </p:sp>
      <p:grpSp>
        <p:nvGrpSpPr>
          <p:cNvPr id="29711" name="Group 41"/>
          <p:cNvGrpSpPr>
            <a:grpSpLocks/>
          </p:cNvGrpSpPr>
          <p:nvPr/>
        </p:nvGrpSpPr>
        <p:grpSpPr bwMode="auto">
          <a:xfrm>
            <a:off x="2438400" y="5410200"/>
            <a:ext cx="1371600" cy="228600"/>
            <a:chOff x="3048000" y="5181600"/>
            <a:chExt cx="1524000" cy="304800"/>
          </a:xfrm>
        </p:grpSpPr>
        <p:sp>
          <p:nvSpPr>
            <p:cNvPr id="22" name="Oval 21"/>
            <p:cNvSpPr/>
            <p:nvPr/>
          </p:nvSpPr>
          <p:spPr>
            <a:xfrm>
              <a:off x="3048000" y="5181600"/>
              <a:ext cx="305153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961694" y="5181600"/>
              <a:ext cx="305153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658306" y="5181600"/>
              <a:ext cx="303389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353153" y="5181600"/>
              <a:ext cx="305152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4266848" y="5181600"/>
              <a:ext cx="305152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</p:grpSp>
      <p:sp>
        <p:nvSpPr>
          <p:cNvPr id="29712" name="TextBox 26"/>
          <p:cNvSpPr txBox="1">
            <a:spLocks noChangeArrowheads="1"/>
          </p:cNvSpPr>
          <p:nvPr/>
        </p:nvSpPr>
        <p:spPr bwMode="auto">
          <a:xfrm>
            <a:off x="3886200" y="59436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Novembar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2012.god.</a:t>
            </a:r>
          </a:p>
        </p:txBody>
      </p:sp>
      <p:sp>
        <p:nvSpPr>
          <p:cNvPr id="29713" name="TextBox 29"/>
          <p:cNvSpPr txBox="1">
            <a:spLocks noChangeArrowheads="1"/>
          </p:cNvSpPr>
          <p:nvPr/>
        </p:nvSpPr>
        <p:spPr bwMode="auto">
          <a:xfrm>
            <a:off x="5105400" y="5943600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Avgust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2013-2014.god.</a:t>
            </a:r>
          </a:p>
        </p:txBody>
      </p:sp>
      <p:sp>
        <p:nvSpPr>
          <p:cNvPr id="38" name="Oval 37"/>
          <p:cNvSpPr/>
          <p:nvPr/>
        </p:nvSpPr>
        <p:spPr>
          <a:xfrm>
            <a:off x="1295400" y="54102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1981200" y="54102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752600" y="54102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524000" y="54102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grpSp>
        <p:nvGrpSpPr>
          <p:cNvPr id="29718" name="Group 42"/>
          <p:cNvGrpSpPr>
            <a:grpSpLocks/>
          </p:cNvGrpSpPr>
          <p:nvPr/>
        </p:nvGrpSpPr>
        <p:grpSpPr bwMode="auto">
          <a:xfrm>
            <a:off x="3886200" y="5410200"/>
            <a:ext cx="1371600" cy="228600"/>
            <a:chOff x="3048000" y="5181600"/>
            <a:chExt cx="1524000" cy="304800"/>
          </a:xfrm>
        </p:grpSpPr>
        <p:sp>
          <p:nvSpPr>
            <p:cNvPr id="44" name="Oval 43"/>
            <p:cNvSpPr/>
            <p:nvPr/>
          </p:nvSpPr>
          <p:spPr>
            <a:xfrm>
              <a:off x="3048000" y="5181600"/>
              <a:ext cx="305153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3961694" y="5181600"/>
              <a:ext cx="305153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3658306" y="5181600"/>
              <a:ext cx="303389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3353153" y="5181600"/>
              <a:ext cx="305152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4266848" y="5181600"/>
              <a:ext cx="305152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</p:grpSp>
      <p:sp>
        <p:nvSpPr>
          <p:cNvPr id="29719" name="TextBox 49"/>
          <p:cNvSpPr txBox="1">
            <a:spLocks noChangeArrowheads="1"/>
          </p:cNvSpPr>
          <p:nvPr/>
        </p:nvSpPr>
        <p:spPr bwMode="auto">
          <a:xfrm>
            <a:off x="7086600" y="59436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Decembar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2014.god.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28600" y="1371600"/>
            <a:ext cx="0" cy="434340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1" name="TextBox 53"/>
          <p:cNvSpPr txBox="1">
            <a:spLocks noChangeArrowheads="1"/>
          </p:cNvSpPr>
          <p:nvPr/>
        </p:nvSpPr>
        <p:spPr bwMode="auto">
          <a:xfrm>
            <a:off x="3508375" y="2449513"/>
            <a:ext cx="106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Maiandra GD" pitchFamily="34" charset="0"/>
              </a:rPr>
              <a:t>EDSS 6.0</a:t>
            </a:r>
          </a:p>
        </p:txBody>
      </p:sp>
      <p:sp>
        <p:nvSpPr>
          <p:cNvPr id="29722" name="TextBox 54"/>
          <p:cNvSpPr txBox="1">
            <a:spLocks noChangeArrowheads="1"/>
          </p:cNvSpPr>
          <p:nvPr/>
        </p:nvSpPr>
        <p:spPr bwMode="auto">
          <a:xfrm>
            <a:off x="7399338" y="3516313"/>
            <a:ext cx="1058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Maiandra GD" pitchFamily="34" charset="0"/>
              </a:rPr>
              <a:t>EDSS 3.5</a:t>
            </a:r>
          </a:p>
        </p:txBody>
      </p:sp>
      <p:sp>
        <p:nvSpPr>
          <p:cNvPr id="29723" name="TextBox 55"/>
          <p:cNvSpPr txBox="1">
            <a:spLocks noChangeArrowheads="1"/>
          </p:cNvSpPr>
          <p:nvPr/>
        </p:nvSpPr>
        <p:spPr bwMode="auto">
          <a:xfrm>
            <a:off x="5565775" y="3048000"/>
            <a:ext cx="106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Maiandra GD" pitchFamily="34" charset="0"/>
              </a:rPr>
              <a:t>EDSS 4.0</a:t>
            </a:r>
          </a:p>
        </p:txBody>
      </p:sp>
      <p:sp>
        <p:nvSpPr>
          <p:cNvPr id="29724" name="TextBox 56"/>
          <p:cNvSpPr txBox="1">
            <a:spLocks noChangeArrowheads="1"/>
          </p:cNvSpPr>
          <p:nvPr/>
        </p:nvSpPr>
        <p:spPr bwMode="auto">
          <a:xfrm>
            <a:off x="195263" y="4191000"/>
            <a:ext cx="1023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Maiandra GD" pitchFamily="34" charset="0"/>
              </a:rPr>
              <a:t>EDSS 1.0</a:t>
            </a:r>
          </a:p>
        </p:txBody>
      </p:sp>
      <p:sp>
        <p:nvSpPr>
          <p:cNvPr id="58" name="Freeform 57"/>
          <p:cNvSpPr/>
          <p:nvPr/>
        </p:nvSpPr>
        <p:spPr>
          <a:xfrm>
            <a:off x="1439863" y="2743200"/>
            <a:ext cx="7932737" cy="1473200"/>
          </a:xfrm>
          <a:custGeom>
            <a:avLst/>
            <a:gdLst>
              <a:gd name="connsiteX0" fmla="*/ 0 w 8466161"/>
              <a:gd name="connsiteY0" fmla="*/ 1353402 h 1353402"/>
              <a:gd name="connsiteX1" fmla="*/ 2456597 w 8466161"/>
              <a:gd name="connsiteY1" fmla="*/ 70513 h 1353402"/>
              <a:gd name="connsiteX2" fmla="*/ 5650173 w 8466161"/>
              <a:gd name="connsiteY2" fmla="*/ 930322 h 1353402"/>
              <a:gd name="connsiteX3" fmla="*/ 8052179 w 8466161"/>
              <a:gd name="connsiteY3" fmla="*/ 1053151 h 1353402"/>
              <a:gd name="connsiteX4" fmla="*/ 8134065 w 8466161"/>
              <a:gd name="connsiteY4" fmla="*/ 1039504 h 1353402"/>
              <a:gd name="connsiteX5" fmla="*/ 8134065 w 8466161"/>
              <a:gd name="connsiteY5" fmla="*/ 1025856 h 13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6161" h="1353402">
                <a:moveTo>
                  <a:pt x="0" y="1353402"/>
                </a:moveTo>
                <a:cubicBezTo>
                  <a:pt x="757451" y="747214"/>
                  <a:pt x="1514902" y="141026"/>
                  <a:pt x="2456597" y="70513"/>
                </a:cubicBezTo>
                <a:cubicBezTo>
                  <a:pt x="3398292" y="0"/>
                  <a:pt x="4717576" y="766549"/>
                  <a:pt x="5650173" y="930322"/>
                </a:cubicBezTo>
                <a:cubicBezTo>
                  <a:pt x="6582770" y="1094095"/>
                  <a:pt x="7638197" y="1034954"/>
                  <a:pt x="8052179" y="1053151"/>
                </a:cubicBezTo>
                <a:cubicBezTo>
                  <a:pt x="8466161" y="1071348"/>
                  <a:pt x="8120417" y="1044053"/>
                  <a:pt x="8134065" y="1039504"/>
                </a:cubicBezTo>
                <a:cubicBezTo>
                  <a:pt x="8147713" y="1034955"/>
                  <a:pt x="8140889" y="1030405"/>
                  <a:pt x="8134065" y="1025856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76200" y="152400"/>
            <a:ext cx="7543800" cy="1325563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003300"/>
                </a:solidFill>
                <a:latin typeface="Maiandra GD" pitchFamily="34" charset="0"/>
              </a:rPr>
              <a:t>Terapija i NMR endokranijuma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8600" y="5715000"/>
            <a:ext cx="8763000" cy="0"/>
          </a:xfrm>
          <a:prstGeom prst="straightConnector1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TextBox 12"/>
          <p:cNvSpPr txBox="1">
            <a:spLocks noChangeArrowheads="1"/>
          </p:cNvSpPr>
          <p:nvPr/>
        </p:nvSpPr>
        <p:spPr bwMode="auto">
          <a:xfrm>
            <a:off x="1143000" y="59436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.</a:t>
            </a:r>
          </a:p>
        </p:txBody>
      </p:sp>
      <p:sp>
        <p:nvSpPr>
          <p:cNvPr id="58" name="Action Button: Forward or Next 57">
            <a:hlinkClick r:id="" action="ppaction://hlinkshowjump?jump=nextslide" highlightClick="1"/>
          </p:cNvPr>
          <p:cNvSpPr/>
          <p:nvPr/>
        </p:nvSpPr>
        <p:spPr>
          <a:xfrm>
            <a:off x="1243013" y="5726113"/>
            <a:ext cx="357187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Action Button: Forward or Next 58">
            <a:hlinkClick r:id="" action="ppaction://hlinkshowjump?jump=nextslide" highlightClick="1"/>
          </p:cNvPr>
          <p:cNvSpPr/>
          <p:nvPr/>
        </p:nvSpPr>
        <p:spPr>
          <a:xfrm>
            <a:off x="1547813" y="5726113"/>
            <a:ext cx="357187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Action Button: Forward or Next 59">
            <a:hlinkClick r:id="" action="ppaction://hlinkshowjump?jump=nextslide" highlightClick="1"/>
          </p:cNvPr>
          <p:cNvSpPr/>
          <p:nvPr/>
        </p:nvSpPr>
        <p:spPr>
          <a:xfrm>
            <a:off x="3071813" y="5726113"/>
            <a:ext cx="357187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Action Button: Forward or Next 60">
            <a:hlinkClick r:id="" action="ppaction://hlinkshowjump?jump=nextslide" highlightClick="1"/>
          </p:cNvPr>
          <p:cNvSpPr/>
          <p:nvPr/>
        </p:nvSpPr>
        <p:spPr>
          <a:xfrm>
            <a:off x="2690813" y="5726113"/>
            <a:ext cx="357187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09813" y="5726113"/>
            <a:ext cx="357187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928813" y="5726113"/>
            <a:ext cx="357187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Action Button: Forward or Next 63">
            <a:hlinkClick r:id="" action="ppaction://hlinkshowjump?jump=nextslide" highlightClick="1"/>
          </p:cNvPr>
          <p:cNvSpPr/>
          <p:nvPr/>
        </p:nvSpPr>
        <p:spPr>
          <a:xfrm>
            <a:off x="6805613" y="5726113"/>
            <a:ext cx="357187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Action Button: Forward or Next 64">
            <a:hlinkClick r:id="" action="ppaction://hlinkshowjump?jump=nextslide" highlightClick="1"/>
          </p:cNvPr>
          <p:cNvSpPr/>
          <p:nvPr/>
        </p:nvSpPr>
        <p:spPr>
          <a:xfrm>
            <a:off x="6424613" y="5726113"/>
            <a:ext cx="357187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Action Button: Forward or Next 65">
            <a:hlinkClick r:id="" action="ppaction://hlinkshowjump?jump=nextslide" highlightClick="1"/>
          </p:cNvPr>
          <p:cNvSpPr/>
          <p:nvPr/>
        </p:nvSpPr>
        <p:spPr>
          <a:xfrm>
            <a:off x="6043613" y="5726113"/>
            <a:ext cx="357187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Action Button: Forward or Next 66">
            <a:hlinkClick r:id="" action="ppaction://hlinkshowjump?jump=nextslide" highlightClick="1"/>
          </p:cNvPr>
          <p:cNvSpPr/>
          <p:nvPr/>
        </p:nvSpPr>
        <p:spPr>
          <a:xfrm>
            <a:off x="5662613" y="5726113"/>
            <a:ext cx="357187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Action Button: Forward or Next 67">
            <a:hlinkClick r:id="" action="ppaction://hlinkshowjump?jump=nextslide" highlightClick="1"/>
          </p:cNvPr>
          <p:cNvSpPr/>
          <p:nvPr/>
        </p:nvSpPr>
        <p:spPr>
          <a:xfrm>
            <a:off x="5281613" y="5726113"/>
            <a:ext cx="357187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Action Button: Forward or Next 68">
            <a:hlinkClick r:id="" action="ppaction://hlinkshowjump?jump=nextslide" highlightClick="1"/>
          </p:cNvPr>
          <p:cNvSpPr/>
          <p:nvPr/>
        </p:nvSpPr>
        <p:spPr>
          <a:xfrm>
            <a:off x="4900613" y="5726113"/>
            <a:ext cx="357187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Action Button: Forward or Next 69">
            <a:hlinkClick r:id="" action="ppaction://hlinkshowjump?jump=nextslide" highlightClick="1"/>
          </p:cNvPr>
          <p:cNvSpPr/>
          <p:nvPr/>
        </p:nvSpPr>
        <p:spPr>
          <a:xfrm>
            <a:off x="4519613" y="5726113"/>
            <a:ext cx="357187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Action Button: Forward or Next 70">
            <a:hlinkClick r:id="" action="ppaction://hlinkshowjump?jump=nextslide" highlightClick="1"/>
          </p:cNvPr>
          <p:cNvSpPr/>
          <p:nvPr/>
        </p:nvSpPr>
        <p:spPr>
          <a:xfrm>
            <a:off x="4164013" y="5726113"/>
            <a:ext cx="355600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Action Button: Forward or Next 71">
            <a:hlinkClick r:id="" action="ppaction://hlinkshowjump?jump=nextslide" highlightClick="1"/>
          </p:cNvPr>
          <p:cNvSpPr/>
          <p:nvPr/>
        </p:nvSpPr>
        <p:spPr>
          <a:xfrm>
            <a:off x="3833813" y="5726113"/>
            <a:ext cx="357187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Action Button: Forward or Next 72">
            <a:hlinkClick r:id="" action="ppaction://hlinkshowjump?jump=nextslide" highlightClick="1"/>
          </p:cNvPr>
          <p:cNvSpPr/>
          <p:nvPr/>
        </p:nvSpPr>
        <p:spPr>
          <a:xfrm>
            <a:off x="3452813" y="5726113"/>
            <a:ext cx="357187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Action Button: Forward or Next 73">
            <a:hlinkClick r:id="" action="ppaction://hlinkshowjump?jump=nextslide" highlightClick="1"/>
          </p:cNvPr>
          <p:cNvSpPr/>
          <p:nvPr/>
        </p:nvSpPr>
        <p:spPr>
          <a:xfrm>
            <a:off x="7186613" y="5726113"/>
            <a:ext cx="357187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Action Button: Forward or Next 74">
            <a:hlinkClick r:id="" action="ppaction://hlinkshowjump?jump=nextslide" highlightClick="1"/>
          </p:cNvPr>
          <p:cNvSpPr/>
          <p:nvPr/>
        </p:nvSpPr>
        <p:spPr>
          <a:xfrm>
            <a:off x="7567613" y="5726113"/>
            <a:ext cx="357187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Action Button: Forward or Next 76">
            <a:hlinkClick r:id="" action="ppaction://hlinkshowjump?jump=nextslide" highlightClick="1"/>
          </p:cNvPr>
          <p:cNvSpPr/>
          <p:nvPr/>
        </p:nvSpPr>
        <p:spPr>
          <a:xfrm>
            <a:off x="8710613" y="5726113"/>
            <a:ext cx="357187" cy="509587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Action Button: Forward or Next 77">
            <a:hlinkClick r:id="" action="ppaction://hlinkshowjump?jump=nextslide" highlightClick="1"/>
          </p:cNvPr>
          <p:cNvSpPr/>
          <p:nvPr/>
        </p:nvSpPr>
        <p:spPr>
          <a:xfrm>
            <a:off x="8329613" y="5726113"/>
            <a:ext cx="357187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Action Button: Forward or Next 78">
            <a:hlinkClick r:id="" action="ppaction://hlinkshowjump?jump=nextslide" highlightClick="1"/>
          </p:cNvPr>
          <p:cNvSpPr/>
          <p:nvPr/>
        </p:nvSpPr>
        <p:spPr>
          <a:xfrm>
            <a:off x="7948613" y="5726113"/>
            <a:ext cx="357187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46" name="TextBox 89"/>
          <p:cNvSpPr txBox="1">
            <a:spLocks noChangeArrowheads="1"/>
          </p:cNvSpPr>
          <p:nvPr/>
        </p:nvSpPr>
        <p:spPr bwMode="auto">
          <a:xfrm>
            <a:off x="989013" y="6183313"/>
            <a:ext cx="1525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april </a:t>
            </a:r>
          </a:p>
        </p:txBody>
      </p:sp>
      <p:sp>
        <p:nvSpPr>
          <p:cNvPr id="91" name="Action Button: Forward or Next 90">
            <a:hlinkClick r:id="" action="ppaction://hlinkshowjump?jump=nextslide" highlightClick="1"/>
          </p:cNvPr>
          <p:cNvSpPr/>
          <p:nvPr/>
        </p:nvSpPr>
        <p:spPr>
          <a:xfrm>
            <a:off x="228600" y="5726113"/>
            <a:ext cx="357188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Action Button: Forward or Next 91">
            <a:hlinkClick r:id="" action="ppaction://hlinkshowjump?jump=nextslide" highlightClick="1"/>
          </p:cNvPr>
          <p:cNvSpPr/>
          <p:nvPr/>
        </p:nvSpPr>
        <p:spPr>
          <a:xfrm>
            <a:off x="914400" y="5726113"/>
            <a:ext cx="357188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Action Button: Forward or Next 92">
            <a:hlinkClick r:id="" action="ppaction://hlinkshowjump?jump=nextslide" highlightClick="1"/>
          </p:cNvPr>
          <p:cNvSpPr/>
          <p:nvPr/>
        </p:nvSpPr>
        <p:spPr>
          <a:xfrm>
            <a:off x="533400" y="5726113"/>
            <a:ext cx="357188" cy="509587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50" name="TextBox 97"/>
          <p:cNvSpPr txBox="1">
            <a:spLocks noChangeArrowheads="1"/>
          </p:cNvSpPr>
          <p:nvPr/>
        </p:nvSpPr>
        <p:spPr bwMode="auto">
          <a:xfrm>
            <a:off x="2284413" y="6183313"/>
            <a:ext cx="1754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avgust</a:t>
            </a:r>
          </a:p>
        </p:txBody>
      </p:sp>
      <p:sp>
        <p:nvSpPr>
          <p:cNvPr id="30751" name="TextBox 98"/>
          <p:cNvSpPr txBox="1">
            <a:spLocks noChangeArrowheads="1"/>
          </p:cNvSpPr>
          <p:nvPr/>
        </p:nvSpPr>
        <p:spPr bwMode="auto">
          <a:xfrm>
            <a:off x="4267200" y="6183313"/>
            <a:ext cx="1828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januar</a:t>
            </a:r>
          </a:p>
        </p:txBody>
      </p:sp>
      <p:sp>
        <p:nvSpPr>
          <p:cNvPr id="30752" name="TextBox 99"/>
          <p:cNvSpPr txBox="1">
            <a:spLocks noChangeArrowheads="1"/>
          </p:cNvSpPr>
          <p:nvPr/>
        </p:nvSpPr>
        <p:spPr bwMode="auto">
          <a:xfrm>
            <a:off x="6856413" y="6183313"/>
            <a:ext cx="1144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avgust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667000" y="5105400"/>
            <a:ext cx="4876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1600" b="1" dirty="0">
                <a:solidFill>
                  <a:srgbClr val="003300"/>
                </a:solidFill>
              </a:rPr>
              <a:t>TYSABRI (Natalizumab)</a:t>
            </a:r>
          </a:p>
          <a:p>
            <a:pPr algn="ctr">
              <a:defRPr/>
            </a:pPr>
            <a:r>
              <a:rPr lang="x-none" sz="1600" b="1" dirty="0">
                <a:solidFill>
                  <a:srgbClr val="003300"/>
                </a:solidFill>
              </a:rPr>
              <a:t>13 doza, 300mg/mesečno</a:t>
            </a:r>
            <a:endParaRPr lang="en-US" sz="1600" b="1" dirty="0">
              <a:solidFill>
                <a:srgbClr val="003300"/>
              </a:solidFill>
            </a:endParaRPr>
          </a:p>
        </p:txBody>
      </p:sp>
      <p:sp>
        <p:nvSpPr>
          <p:cNvPr id="30754" name="TextBox 108"/>
          <p:cNvSpPr txBox="1">
            <a:spLocks noChangeArrowheads="1"/>
          </p:cNvSpPr>
          <p:nvPr/>
        </p:nvSpPr>
        <p:spPr bwMode="auto">
          <a:xfrm>
            <a:off x="304800" y="1258888"/>
            <a:ext cx="891540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u="sng"/>
              <a:t>25. april 2013. </a:t>
            </a:r>
            <a:r>
              <a:rPr lang="en-US"/>
              <a:t>- izražene demijelinizacione promene infra- i supra tentorijalno u dubokoj </a:t>
            </a:r>
          </a:p>
          <a:p>
            <a:pPr marL="342900" indent="-342900"/>
            <a:r>
              <a:rPr lang="en-US"/>
              <a:t>                             beloj masi, delom u korteksu i meduli oblongati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 u="sng"/>
              <a:t>01. avgust 2013. </a:t>
            </a:r>
            <a:r>
              <a:rPr lang="en-US"/>
              <a:t>- hronične demijelinizacione lezije infra- i supratentorijalno </a:t>
            </a:r>
          </a:p>
          <a:p>
            <a:pPr marL="342900" indent="-342900">
              <a:buFontTx/>
              <a:buAutoNum type="arabicPeriod"/>
            </a:pPr>
            <a:endParaRPr lang="en-US"/>
          </a:p>
          <a:p>
            <a:pPr marL="342900" indent="-342900"/>
            <a:r>
              <a:rPr lang="en-US" u="sng"/>
              <a:t>30. januar 2014. </a:t>
            </a:r>
            <a:r>
              <a:rPr lang="en-US"/>
              <a:t>- bez promene u odnosu na prethodni nalaz </a:t>
            </a:r>
            <a:r>
              <a:rPr lang="en-US" b="1"/>
              <a:t>izuzev prisustva lezije u ponsu                 </a:t>
            </a:r>
          </a:p>
          <a:p>
            <a:pPr marL="342900" indent="-342900"/>
            <a:r>
              <a:rPr lang="en-US" b="1"/>
              <a:t>                                </a:t>
            </a:r>
            <a:r>
              <a:rPr lang="en-US"/>
              <a:t>koja se ranije nije detektovala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 u="sng"/>
              <a:t>14. avgust 2014.  </a:t>
            </a:r>
            <a:r>
              <a:rPr lang="en-US"/>
              <a:t>- bez značajne promene u odnosu na prethodni</a:t>
            </a:r>
          </a:p>
          <a:p>
            <a:pPr marL="342900" indent="-342900"/>
            <a:r>
              <a:rPr lang="en-US"/>
              <a:t>nalaz, hronične demijelinizacione lezije infra- i supra tentorijalno, </a:t>
            </a:r>
          </a:p>
          <a:p>
            <a:pPr marL="342900" indent="-342900"/>
            <a:r>
              <a:rPr lang="en-US"/>
              <a:t>u beloj masi, delom u korteksu i u lateralnom aspektu mezencefa-</a:t>
            </a:r>
          </a:p>
          <a:p>
            <a:pPr marL="342900" indent="-342900"/>
            <a:r>
              <a:rPr lang="en-US"/>
              <a:t>lona</a:t>
            </a:r>
          </a:p>
          <a:p>
            <a:pPr marL="342900" indent="-342900"/>
            <a:endParaRPr lang="en-US"/>
          </a:p>
        </p:txBody>
      </p:sp>
      <p:sp>
        <p:nvSpPr>
          <p:cNvPr id="110" name="Action Button: Forward or Next 109">
            <a:hlinkClick r:id="" action="ppaction://hlinkshowjump?jump=nextslide" highlightClick="1"/>
          </p:cNvPr>
          <p:cNvSpPr/>
          <p:nvPr/>
        </p:nvSpPr>
        <p:spPr>
          <a:xfrm>
            <a:off x="0" y="1905000"/>
            <a:ext cx="357188" cy="509588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Action Button: Forward or Next 110">
            <a:hlinkClick r:id="" action="ppaction://hlinkshowjump?jump=nextslide" highlightClick="1"/>
          </p:cNvPr>
          <p:cNvSpPr/>
          <p:nvPr/>
        </p:nvSpPr>
        <p:spPr>
          <a:xfrm>
            <a:off x="0" y="1219200"/>
            <a:ext cx="357188" cy="509588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Action Button: Forward or Next 111">
            <a:hlinkClick r:id="" action="ppaction://hlinkshowjump?jump=nextslide" highlightClick="1"/>
          </p:cNvPr>
          <p:cNvSpPr/>
          <p:nvPr/>
        </p:nvSpPr>
        <p:spPr>
          <a:xfrm>
            <a:off x="0" y="2566988"/>
            <a:ext cx="357188" cy="50800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Action Button: Forward or Next 112">
            <a:hlinkClick r:id="" action="ppaction://hlinkshowjump?jump=nextslide" highlightClick="1"/>
          </p:cNvPr>
          <p:cNvSpPr/>
          <p:nvPr/>
        </p:nvSpPr>
        <p:spPr>
          <a:xfrm>
            <a:off x="0" y="3352800"/>
            <a:ext cx="357188" cy="509588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59" name="TextBox 113"/>
          <p:cNvSpPr txBox="1">
            <a:spLocks noChangeArrowheads="1"/>
          </p:cNvSpPr>
          <p:nvPr/>
        </p:nvSpPr>
        <p:spPr bwMode="auto">
          <a:xfrm>
            <a:off x="2667000" y="4648200"/>
            <a:ext cx="1676400" cy="369888"/>
          </a:xfrm>
          <a:prstGeom prst="rect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6. avgust 2013.</a:t>
            </a:r>
          </a:p>
        </p:txBody>
      </p:sp>
      <p:pic>
        <p:nvPicPr>
          <p:cNvPr id="30760" name="Picture 2"/>
          <p:cNvPicPr>
            <a:picLocks noChangeAspect="1" noChangeArrowheads="1"/>
          </p:cNvPicPr>
          <p:nvPr/>
        </p:nvPicPr>
        <p:blipFill>
          <a:blip r:embed="rId3"/>
          <a:srcRect l="4561" t="2351" r="3185"/>
          <a:stretch>
            <a:fillRect/>
          </a:stretch>
        </p:blipFill>
        <p:spPr bwMode="auto">
          <a:xfrm>
            <a:off x="6564313" y="3217863"/>
            <a:ext cx="1360487" cy="1506537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30761" name="Picture 3"/>
          <p:cNvPicPr>
            <a:picLocks noChangeAspect="1" noChangeArrowheads="1"/>
          </p:cNvPicPr>
          <p:nvPr/>
        </p:nvPicPr>
        <p:blipFill>
          <a:blip r:embed="rId4"/>
          <a:srcRect l="34303" t="12517" r="35823" b="3949"/>
          <a:stretch>
            <a:fillRect/>
          </a:stretch>
        </p:blipFill>
        <p:spPr bwMode="auto">
          <a:xfrm>
            <a:off x="7926388" y="3216275"/>
            <a:ext cx="1217612" cy="150812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17" name="Down Arrow 116"/>
          <p:cNvSpPr/>
          <p:nvPr/>
        </p:nvSpPr>
        <p:spPr>
          <a:xfrm rot="16200000">
            <a:off x="1631950" y="4159250"/>
            <a:ext cx="76200" cy="1816100"/>
          </a:xfrm>
          <a:prstGeom prst="down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762000" y="4648200"/>
            <a:ext cx="17526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6600"/>
                </a:solidFill>
              </a:rPr>
              <a:t>Po</a:t>
            </a:r>
            <a:r>
              <a:rPr lang="x-none" b="1" dirty="0">
                <a:solidFill>
                  <a:srgbClr val="006600"/>
                </a:solidFill>
              </a:rPr>
              <a:t>č</a:t>
            </a:r>
            <a:r>
              <a:rPr lang="en-US" b="1" dirty="0" err="1">
                <a:solidFill>
                  <a:srgbClr val="006600"/>
                </a:solidFill>
              </a:rPr>
              <a:t>etak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x-none" b="1" dirty="0">
                <a:solidFill>
                  <a:srgbClr val="006600"/>
                </a:solidFill>
              </a:rPr>
              <a:t>terapije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0764" name="TextBox 45"/>
          <p:cNvSpPr txBox="1">
            <a:spLocks noChangeArrowheads="1"/>
          </p:cNvSpPr>
          <p:nvPr/>
        </p:nvSpPr>
        <p:spPr bwMode="auto">
          <a:xfrm>
            <a:off x="228600" y="6477000"/>
            <a:ext cx="7112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2013.</a:t>
            </a:r>
          </a:p>
        </p:txBody>
      </p:sp>
      <p:sp>
        <p:nvSpPr>
          <p:cNvPr id="30765" name="TextBox 46"/>
          <p:cNvSpPr txBox="1">
            <a:spLocks noChangeArrowheads="1"/>
          </p:cNvSpPr>
          <p:nvPr/>
        </p:nvSpPr>
        <p:spPr bwMode="auto">
          <a:xfrm>
            <a:off x="4546600" y="6488113"/>
            <a:ext cx="7112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003300"/>
                </a:solidFill>
                <a:latin typeface="Maiandra GD" pitchFamily="34" charset="0"/>
              </a:rPr>
              <a:t>Aktuelna terapija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66700" y="1981200"/>
            <a:ext cx="861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x-none" sz="2800" b="1" i="1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219200" y="1905000"/>
          <a:ext cx="7162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1217613" y="2432050"/>
            <a:ext cx="24447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Eskalaciona terapija</a:t>
            </a:r>
          </a:p>
        </p:txBody>
      </p:sp>
      <p:sp>
        <p:nvSpPr>
          <p:cNvPr id="31750" name="TextBox 9"/>
          <p:cNvSpPr txBox="1">
            <a:spLocks noChangeArrowheads="1"/>
          </p:cNvSpPr>
          <p:nvPr/>
        </p:nvSpPr>
        <p:spPr bwMode="auto">
          <a:xfrm>
            <a:off x="1066800" y="3973513"/>
            <a:ext cx="2343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Simptomatska terapija</a:t>
            </a:r>
          </a:p>
        </p:txBody>
      </p:sp>
      <p:sp>
        <p:nvSpPr>
          <p:cNvPr id="31751" name="TextBox 10"/>
          <p:cNvSpPr txBox="1">
            <a:spLocks noChangeArrowheads="1"/>
          </p:cNvSpPr>
          <p:nvPr/>
        </p:nvSpPr>
        <p:spPr bwMode="auto">
          <a:xfrm>
            <a:off x="1524000" y="5573713"/>
            <a:ext cx="147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Rehabilitacija</a:t>
            </a:r>
          </a:p>
        </p:txBody>
      </p:sp>
      <p:sp>
        <p:nvSpPr>
          <p:cNvPr id="31752" name="TextBox 11"/>
          <p:cNvSpPr txBox="1">
            <a:spLocks noChangeArrowheads="1"/>
          </p:cNvSpPr>
          <p:nvPr/>
        </p:nvSpPr>
        <p:spPr bwMode="auto">
          <a:xfrm>
            <a:off x="4191000" y="2514600"/>
            <a:ext cx="2605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Tabl. Gilenya a 0.5mg 1x1</a:t>
            </a: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4267200" y="3475038"/>
            <a:ext cx="4343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Tabl. Flunisan a 20mg 2x1</a:t>
            </a:r>
          </a:p>
          <a:p>
            <a:r>
              <a:rPr lang="en-US" b="1">
                <a:solidFill>
                  <a:schemeClr val="bg1"/>
                </a:solidFill>
              </a:rPr>
              <a:t>Tabl. Detrusitol a 2mg 2x1</a:t>
            </a:r>
          </a:p>
          <a:p>
            <a:r>
              <a:rPr lang="en-US" b="1">
                <a:solidFill>
                  <a:schemeClr val="bg1"/>
                </a:solidFill>
              </a:rPr>
              <a:t>Tabl. Sirdalud a 2mg 2x1</a:t>
            </a:r>
          </a:p>
          <a:p>
            <a:r>
              <a:rPr lang="en-US" b="1">
                <a:solidFill>
                  <a:schemeClr val="bg1"/>
                </a:solidFill>
              </a:rPr>
              <a:t>Tabl. Rivoril a 0.5mg 2x1</a:t>
            </a:r>
          </a:p>
          <a:p>
            <a:r>
              <a:rPr lang="en-US" b="1">
                <a:solidFill>
                  <a:schemeClr val="bg1"/>
                </a:solidFill>
              </a:rPr>
              <a:t>Tabl. Tegretol CR a 400mg 1x1/2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003300"/>
                </a:solidFill>
                <a:latin typeface="Maiandra GD" pitchFamily="34" charset="0"/>
              </a:rPr>
              <a:t>Danas...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3124200" y="2667000"/>
            <a:ext cx="2116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Snimak pacijentkinje</a:t>
            </a:r>
          </a:p>
        </p:txBody>
      </p:sp>
      <p:pic>
        <p:nvPicPr>
          <p:cNvPr id="8" name="blurre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8525" y="1981200"/>
            <a:ext cx="7407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/>
          </p:cNvSpPr>
          <p:nvPr/>
        </p:nvSpPr>
        <p:spPr bwMode="auto">
          <a:xfrm>
            <a:off x="304800" y="2130425"/>
            <a:ext cx="8686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x-none" sz="2400" b="1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2400" b="1" dirty="0" err="1">
                <a:solidFill>
                  <a:srgbClr val="003300"/>
                </a:solidFill>
                <a:latin typeface="+mj-lt"/>
                <a:ea typeface="+mj-ea"/>
                <a:cs typeface="+mj-cs"/>
              </a:rPr>
              <a:t>Stratifikacije</a:t>
            </a:r>
            <a:r>
              <a:rPr lang="en-US" sz="2400" b="1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+mj-lt"/>
                <a:ea typeface="+mj-ea"/>
                <a:cs typeface="+mj-cs"/>
              </a:rPr>
              <a:t>rizika</a:t>
            </a:r>
            <a:r>
              <a:rPr lang="en-US" sz="2400" b="1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+mj-lt"/>
                <a:ea typeface="+mj-ea"/>
                <a:cs typeface="+mj-cs"/>
              </a:rPr>
              <a:t>od</a:t>
            </a:r>
            <a:r>
              <a:rPr lang="en-US" sz="2400" b="1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 PML </a:t>
            </a:r>
            <a:r>
              <a:rPr lang="en-US" sz="2400" dirty="0" err="1">
                <a:latin typeface="+mj-lt"/>
                <a:ea typeface="+mj-ea"/>
                <a:cs typeface="+mj-cs"/>
              </a:rPr>
              <a:t>kod</a:t>
            </a:r>
            <a:r>
              <a:rPr lang="en-US" sz="2400" dirty="0">
                <a:latin typeface="+mj-lt"/>
                <a:ea typeface="+mj-ea"/>
                <a:cs typeface="+mj-cs"/>
              </a:rPr>
              <a:t> le</a:t>
            </a:r>
            <a:r>
              <a:rPr lang="x-none" sz="2400" dirty="0">
                <a:latin typeface="+mj-lt"/>
                <a:ea typeface="+mj-ea"/>
                <a:cs typeface="+mj-cs"/>
              </a:rPr>
              <a:t>č</a:t>
            </a:r>
            <a:r>
              <a:rPr lang="en-US" sz="2400" dirty="0" err="1">
                <a:latin typeface="+mj-lt"/>
                <a:ea typeface="+mj-ea"/>
                <a:cs typeface="+mj-cs"/>
              </a:rPr>
              <a:t>enih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natalizumabom</a:t>
            </a:r>
            <a:r>
              <a:rPr lang="x-none" sz="2400" dirty="0">
                <a:latin typeface="+mj-lt"/>
                <a:ea typeface="+mj-ea"/>
                <a:cs typeface="+mj-cs"/>
              </a:rPr>
              <a:t>!</a:t>
            </a:r>
            <a:br>
              <a:rPr lang="x-none" sz="2400" dirty="0">
                <a:latin typeface="+mj-lt"/>
                <a:ea typeface="+mj-ea"/>
                <a:cs typeface="+mj-cs"/>
              </a:rPr>
            </a:br>
            <a:r>
              <a:rPr lang="en-US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x-none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JCV index</a:t>
            </a:r>
            <a:r>
              <a:rPr lang="x-none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!</a:t>
            </a:r>
            <a:br>
              <a:rPr lang="x-none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2400" dirty="0">
                <a:latin typeface="+mj-lt"/>
                <a:ea typeface="+mj-ea"/>
                <a:cs typeface="+mj-cs"/>
              </a:rPr>
              <a:t>JCV </a:t>
            </a:r>
            <a:r>
              <a:rPr lang="en-US" sz="2400" dirty="0" err="1">
                <a:latin typeface="+mj-lt"/>
                <a:ea typeface="+mj-ea"/>
                <a:cs typeface="+mj-cs"/>
              </a:rPr>
              <a:t>pozitivni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x-none" sz="2400" dirty="0">
                <a:latin typeface="+mj-lt"/>
                <a:ea typeface="+mj-ea"/>
                <a:cs typeface="+mj-cs"/>
              </a:rPr>
              <a:t>pacijenti -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tokom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prve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godine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nemaju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x-none" sz="2400" dirty="0" err="1">
                <a:latin typeface="+mj-lt"/>
                <a:ea typeface="+mj-ea"/>
                <a:cs typeface="+mj-cs"/>
              </a:rPr>
              <a:t>š</a:t>
            </a:r>
            <a:r>
              <a:rPr lang="en-US" sz="2400" dirty="0" err="1">
                <a:latin typeface="+mj-lt"/>
                <a:ea typeface="+mj-ea"/>
                <a:cs typeface="+mj-cs"/>
              </a:rPr>
              <a:t>ansu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da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razviju</a:t>
            </a:r>
            <a:r>
              <a:rPr lang="en-US" sz="2400" dirty="0">
                <a:latin typeface="+mj-lt"/>
                <a:ea typeface="+mj-ea"/>
                <a:cs typeface="+mj-cs"/>
              </a:rPr>
              <a:t> PML</a:t>
            </a:r>
            <a:r>
              <a:rPr lang="x-none" sz="2400" dirty="0">
                <a:latin typeface="+mj-lt"/>
                <a:ea typeface="+mj-ea"/>
                <a:cs typeface="+mj-cs"/>
              </a:rPr>
              <a:t>. Posle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mora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da</a:t>
            </a:r>
            <a:r>
              <a:rPr lang="en-US" sz="2400" dirty="0">
                <a:latin typeface="+mj-lt"/>
                <a:ea typeface="+mj-ea"/>
                <a:cs typeface="+mj-cs"/>
              </a:rPr>
              <a:t> se </a:t>
            </a:r>
            <a:r>
              <a:rPr lang="en-US" sz="2400" dirty="0" err="1">
                <a:latin typeface="+mj-lt"/>
                <a:ea typeface="+mj-ea"/>
                <a:cs typeface="+mj-cs"/>
              </a:rPr>
              <a:t>prati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indeks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x-none" sz="2400" dirty="0">
                <a:latin typeface="+mj-lt"/>
                <a:ea typeface="+mj-ea"/>
                <a:cs typeface="+mj-cs"/>
              </a:rPr>
              <a:t>jer se </a:t>
            </a:r>
            <a:r>
              <a:rPr lang="en-US" sz="2400" dirty="0" err="1">
                <a:latin typeface="+mj-lt"/>
                <a:ea typeface="+mj-ea"/>
                <a:cs typeface="+mj-cs"/>
              </a:rPr>
              <a:t>rizik</a:t>
            </a:r>
            <a:r>
              <a:rPr lang="x-none" sz="2400" dirty="0">
                <a:latin typeface="+mj-lt"/>
                <a:ea typeface="+mj-ea"/>
                <a:cs typeface="+mj-cs"/>
              </a:rPr>
              <a:t> od PML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zna</a:t>
            </a:r>
            <a:r>
              <a:rPr lang="x-none" sz="2400" dirty="0">
                <a:latin typeface="+mj-lt"/>
                <a:ea typeface="+mj-ea"/>
                <a:cs typeface="+mj-cs"/>
              </a:rPr>
              <a:t>č</a:t>
            </a:r>
            <a:r>
              <a:rPr lang="en-US" sz="2400" dirty="0" err="1">
                <a:latin typeface="+mj-lt"/>
                <a:ea typeface="+mj-ea"/>
                <a:cs typeface="+mj-cs"/>
              </a:rPr>
              <a:t>ajno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pove</a:t>
            </a:r>
            <a:r>
              <a:rPr lang="x-none" sz="2400" dirty="0">
                <a:latin typeface="+mj-lt"/>
                <a:ea typeface="+mj-ea"/>
                <a:cs typeface="+mj-cs"/>
              </a:rPr>
              <a:t>ć</a:t>
            </a:r>
            <a:r>
              <a:rPr lang="en-US" sz="2400" dirty="0" err="1">
                <a:latin typeface="+mj-lt"/>
                <a:ea typeface="+mj-ea"/>
                <a:cs typeface="+mj-cs"/>
              </a:rPr>
              <a:t>ava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ukoliko</a:t>
            </a:r>
            <a:r>
              <a:rPr lang="en-US" sz="2400" dirty="0">
                <a:latin typeface="+mj-lt"/>
                <a:ea typeface="+mj-ea"/>
                <a:cs typeface="+mj-cs"/>
              </a:rPr>
              <a:t> je </a:t>
            </a:r>
            <a:r>
              <a:rPr lang="x-none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indeks 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&gt;1.5 </a:t>
            </a:r>
            <a:br>
              <a:rPr lang="en-US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2400" dirty="0">
                <a:latin typeface="+mj-lt"/>
                <a:ea typeface="+mj-ea"/>
                <a:cs typeface="+mj-cs"/>
              </a:rPr>
              <a:t/>
            </a:r>
            <a:br>
              <a:rPr lang="en-US" sz="2400" dirty="0">
                <a:latin typeface="+mj-lt"/>
                <a:ea typeface="+mj-ea"/>
                <a:cs typeface="+mj-cs"/>
              </a:rPr>
            </a:br>
            <a:r>
              <a:rPr lang="x-none" sz="2400" dirty="0">
                <a:latin typeface="+mj-lt"/>
                <a:ea typeface="+mj-ea"/>
                <a:cs typeface="+mj-cs"/>
              </a:rPr>
              <a:t>3. </a:t>
            </a:r>
            <a:r>
              <a:rPr lang="en-US" sz="2400" dirty="0" err="1">
                <a:latin typeface="+mj-lt"/>
                <a:ea typeface="+mj-ea"/>
                <a:cs typeface="+mj-cs"/>
              </a:rPr>
              <a:t>Potom</a:t>
            </a:r>
            <a:r>
              <a:rPr lang="en-US" sz="2400" dirty="0">
                <a:latin typeface="+mj-lt"/>
                <a:ea typeface="+mj-ea"/>
                <a:cs typeface="+mj-cs"/>
              </a:rPr>
              <a:t> je </a:t>
            </a:r>
            <a:r>
              <a:rPr lang="en-US" sz="2400" dirty="0" err="1">
                <a:latin typeface="+mj-lt"/>
                <a:ea typeface="+mj-ea"/>
                <a:cs typeface="+mj-cs"/>
              </a:rPr>
              <a:t>indikovano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da</a:t>
            </a:r>
            <a:r>
              <a:rPr lang="en-US" sz="2400" dirty="0">
                <a:latin typeface="+mj-lt"/>
                <a:ea typeface="+mj-ea"/>
                <a:cs typeface="+mj-cs"/>
              </a:rPr>
              <a:t> se pre</a:t>
            </a:r>
            <a:r>
              <a:rPr lang="x-none" sz="2400" dirty="0">
                <a:latin typeface="+mj-lt"/>
                <a:ea typeface="+mj-ea"/>
                <a:cs typeface="+mj-cs"/>
              </a:rPr>
              <a:t>đ</a:t>
            </a:r>
            <a:r>
              <a:rPr lang="en-US" sz="2400" dirty="0">
                <a:latin typeface="+mj-lt"/>
                <a:ea typeface="+mj-ea"/>
                <a:cs typeface="+mj-cs"/>
              </a:rPr>
              <a:t>e </a:t>
            </a:r>
            <a:r>
              <a:rPr lang="en-US" sz="2400" dirty="0" err="1">
                <a:latin typeface="+mj-lt"/>
                <a:ea typeface="+mj-ea"/>
                <a:cs typeface="+mj-cs"/>
              </a:rPr>
              <a:t>na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fingolimod</a:t>
            </a:r>
            <a:r>
              <a:rPr lang="en-US" sz="2400" dirty="0">
                <a:latin typeface="+mj-lt"/>
                <a:ea typeface="+mj-ea"/>
                <a:cs typeface="+mj-cs"/>
              </a:rPr>
              <a:t/>
            </a:r>
            <a:br>
              <a:rPr lang="en-US" sz="2400" dirty="0">
                <a:latin typeface="+mj-lt"/>
                <a:ea typeface="+mj-ea"/>
                <a:cs typeface="+mj-cs"/>
              </a:rPr>
            </a:br>
            <a:r>
              <a:rPr lang="en-US" sz="2400" b="1" dirty="0" err="1">
                <a:solidFill>
                  <a:srgbClr val="003300"/>
                </a:solidFill>
                <a:latin typeface="+mj-lt"/>
                <a:ea typeface="+mj-ea"/>
                <a:cs typeface="+mj-cs"/>
              </a:rPr>
              <a:t>vremenski</a:t>
            </a:r>
            <a:r>
              <a:rPr lang="en-US" sz="2400" b="1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 interval </a:t>
            </a:r>
            <a:r>
              <a:rPr lang="en-US" sz="2400" b="1" dirty="0" err="1">
                <a:solidFill>
                  <a:srgbClr val="003300"/>
                </a:solidFill>
                <a:latin typeface="+mj-lt"/>
                <a:ea typeface="+mj-ea"/>
                <a:cs typeface="+mj-cs"/>
              </a:rPr>
              <a:t>od</a:t>
            </a:r>
            <a:r>
              <a:rPr lang="en-US" sz="2400" b="1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+mj-lt"/>
                <a:ea typeface="+mj-ea"/>
                <a:cs typeface="+mj-cs"/>
              </a:rPr>
              <a:t>prekida</a:t>
            </a:r>
            <a:r>
              <a:rPr lang="en-US" sz="2400" b="1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 NLZ do </a:t>
            </a:r>
            <a:r>
              <a:rPr lang="en-US" sz="2400" b="1" dirty="0" err="1">
                <a:solidFill>
                  <a:srgbClr val="003300"/>
                </a:solidFill>
                <a:latin typeface="+mj-lt"/>
                <a:ea typeface="+mj-ea"/>
                <a:cs typeface="+mj-cs"/>
              </a:rPr>
              <a:t>Fingolimoda</a:t>
            </a:r>
            <a:r>
              <a:rPr lang="en-US" sz="2400">
                <a:latin typeface="+mj-lt"/>
                <a:ea typeface="+mj-ea"/>
                <a:cs typeface="+mj-cs"/>
              </a:rPr>
              <a:t>, </a:t>
            </a:r>
            <a:r>
              <a:rPr lang="en-US" sz="2400" dirty="0" err="1">
                <a:latin typeface="+mj-lt"/>
                <a:ea typeface="+mj-ea"/>
                <a:cs typeface="+mj-cs"/>
              </a:rPr>
              <a:t>nije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defintivno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odre</a:t>
            </a:r>
            <a:r>
              <a:rPr lang="x-none" sz="2400" dirty="0">
                <a:latin typeface="+mj-lt"/>
                <a:ea typeface="+mj-ea"/>
                <a:cs typeface="+mj-cs"/>
              </a:rPr>
              <a:t>đ</a:t>
            </a:r>
            <a:r>
              <a:rPr lang="en-US" sz="2400" dirty="0">
                <a:latin typeface="+mj-lt"/>
                <a:ea typeface="+mj-ea"/>
                <a:cs typeface="+mj-cs"/>
              </a:rPr>
              <a:t>en, </a:t>
            </a:r>
            <a:r>
              <a:rPr lang="en-US" sz="2400" dirty="0" err="1">
                <a:latin typeface="+mj-lt"/>
                <a:ea typeface="+mj-ea"/>
                <a:cs typeface="+mj-cs"/>
              </a:rPr>
              <a:t>ali</a:t>
            </a:r>
            <a:r>
              <a:rPr lang="en-US" sz="2400" dirty="0">
                <a:latin typeface="+mj-lt"/>
                <a:ea typeface="+mj-ea"/>
                <a:cs typeface="+mj-cs"/>
              </a:rPr>
              <a:t> se </a:t>
            </a:r>
            <a:r>
              <a:rPr lang="en-US" sz="2400" dirty="0" err="1">
                <a:latin typeface="+mj-lt"/>
                <a:ea typeface="+mj-ea"/>
                <a:cs typeface="+mj-cs"/>
              </a:rPr>
              <a:t>smatra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2400" b="1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 bi </a:t>
            </a:r>
            <a:r>
              <a:rPr lang="en-US" sz="2400" b="1" dirty="0" err="1">
                <a:solidFill>
                  <a:srgbClr val="003300"/>
                </a:solidFill>
                <a:latin typeface="+mj-lt"/>
                <a:ea typeface="+mj-ea"/>
                <a:cs typeface="+mj-cs"/>
              </a:rPr>
              <a:t>trebalo</a:t>
            </a:r>
            <a:r>
              <a:rPr lang="en-US" sz="2400" b="1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2400" b="1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+mj-lt"/>
                <a:ea typeface="+mj-ea"/>
                <a:cs typeface="+mj-cs"/>
              </a:rPr>
              <a:t>bude</a:t>
            </a:r>
            <a:r>
              <a:rPr lang="en-US" sz="2400" b="1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 3 </a:t>
            </a:r>
            <a:r>
              <a:rPr lang="en-US" sz="2400" b="1" dirty="0" err="1">
                <a:solidFill>
                  <a:srgbClr val="003300"/>
                </a:solidFill>
                <a:latin typeface="+mj-lt"/>
                <a:ea typeface="+mj-ea"/>
                <a:cs typeface="+mj-cs"/>
              </a:rPr>
              <a:t>meseca</a:t>
            </a:r>
            <a:r>
              <a:rPr lang="en-US" sz="2400" b="1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3094038"/>
            <a:ext cx="83820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x-none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aiandra GD" pitchFamily="34" charset="0"/>
                <a:ea typeface="+mj-ea"/>
                <a:cs typeface="+mj-cs"/>
              </a:rPr>
              <a:t>Prikaz slučaja </a:t>
            </a:r>
          </a:p>
          <a:p>
            <a:pPr algn="ctr" fontAlgn="auto">
              <a:spcAft>
                <a:spcPts val="0"/>
              </a:spcAft>
              <a:defRPr/>
            </a:pPr>
            <a:endParaRPr lang="x-none" sz="2800" b="1" i="1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x-none" sz="2800" b="1" i="1" dirty="0">
                <a:solidFill>
                  <a:schemeClr val="bg2">
                    <a:lumMod val="25000"/>
                  </a:schemeClr>
                </a:solidFill>
                <a:latin typeface="Maiandra GD" pitchFamily="34" charset="0"/>
              </a:rPr>
              <a:t>Terapijski algoritam u MS </a:t>
            </a:r>
          </a:p>
          <a:p>
            <a:pPr algn="ctr" fontAlgn="auto">
              <a:spcAft>
                <a:spcPts val="0"/>
              </a:spcAft>
              <a:defRPr/>
            </a:pPr>
            <a:endParaRPr lang="x-none" sz="2800" b="1" i="1" dirty="0">
              <a:solidFill>
                <a:schemeClr val="bg2">
                  <a:lumMod val="25000"/>
                </a:schemeClr>
              </a:solidFill>
              <a:latin typeface="Maiandra GD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x-none" sz="2800" b="1" i="1" dirty="0">
                <a:solidFill>
                  <a:schemeClr val="bg2">
                    <a:lumMod val="25000"/>
                  </a:schemeClr>
                </a:solidFill>
                <a:latin typeface="Maiandra GD" pitchFamily="34" charset="0"/>
                <a:ea typeface="+mj-ea"/>
                <a:cs typeface="+mj-cs"/>
              </a:rPr>
              <a:t>Eskalaciona terapija kod pacijentkinje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x-none" sz="2800" b="1" i="1" dirty="0">
                <a:solidFill>
                  <a:schemeClr val="bg2">
                    <a:lumMod val="25000"/>
                  </a:schemeClr>
                </a:solidFill>
                <a:latin typeface="Maiandra GD" pitchFamily="34" charset="0"/>
                <a:ea typeface="+mj-ea"/>
                <a:cs typeface="+mj-cs"/>
              </a:rPr>
              <a:t>sa aktivnom RRMS </a:t>
            </a:r>
            <a:endParaRPr lang="en-US" sz="2800" b="1" i="1" dirty="0">
              <a:solidFill>
                <a:schemeClr val="bg2">
                  <a:lumMod val="25000"/>
                </a:schemeClr>
              </a:solidFill>
              <a:latin typeface="Maiandra GD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800" b="1" i="1" dirty="0">
              <a:solidFill>
                <a:schemeClr val="bg2">
                  <a:lumMod val="25000"/>
                </a:schemeClr>
              </a:solidFill>
              <a:latin typeface="Maiandra GD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800" b="1" i="1" dirty="0">
              <a:solidFill>
                <a:schemeClr val="bg2">
                  <a:lumMod val="25000"/>
                </a:schemeClr>
              </a:solidFill>
              <a:latin typeface="Maiandra GD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Maiandra GD" pitchFamily="34" charset="0"/>
                <a:ea typeface="+mj-ea"/>
                <a:cs typeface="+mj-cs"/>
              </a:rPr>
              <a:t>Olivera Tama</a:t>
            </a:r>
            <a:r>
              <a:rPr lang="x-none" sz="2400" i="1" dirty="0">
                <a:solidFill>
                  <a:schemeClr val="bg2">
                    <a:lumMod val="25000"/>
                  </a:schemeClr>
                </a:solidFill>
                <a:latin typeface="Maiandra GD" pitchFamily="34" charset="0"/>
                <a:ea typeface="+mj-ea"/>
                <a:cs typeface="+mj-cs"/>
              </a:rPr>
              <a:t>š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Maiandra GD" pitchFamily="34" charset="0"/>
                <a:ea typeface="+mj-ea"/>
                <a:cs typeface="+mj-cs"/>
              </a:rPr>
              <a:t>, Op</a:t>
            </a:r>
            <a:r>
              <a:rPr lang="x-none" sz="2400" i="1" dirty="0">
                <a:solidFill>
                  <a:schemeClr val="bg2">
                    <a:lumMod val="25000"/>
                  </a:schemeClr>
                </a:solidFill>
                <a:latin typeface="Maiandra GD" pitchFamily="34" charset="0"/>
                <a:ea typeface="+mj-ea"/>
                <a:cs typeface="+mj-cs"/>
              </a:rPr>
              <a:t>š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Maiandra GD" pitchFamily="34" charset="0"/>
                <a:ea typeface="+mj-ea"/>
                <a:cs typeface="+mj-cs"/>
              </a:rPr>
              <a:t>ta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Maiandra GD" pitchFamily="34" charset="0"/>
                <a:ea typeface="+mj-ea"/>
                <a:cs typeface="+mj-cs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Maiandra GD" pitchFamily="34" charset="0"/>
                <a:ea typeface="+mj-ea"/>
                <a:cs typeface="+mj-cs"/>
              </a:rPr>
              <a:t>bolnica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Maiandra GD" pitchFamily="34" charset="0"/>
                <a:ea typeface="+mj-ea"/>
                <a:cs typeface="+mj-cs"/>
              </a:rPr>
              <a:t> Subotica</a:t>
            </a:r>
            <a:endParaRPr lang="x-none" sz="2400" i="1" dirty="0">
              <a:solidFill>
                <a:schemeClr val="bg2">
                  <a:lumMod val="25000"/>
                </a:schemeClr>
              </a:solidFill>
              <a:latin typeface="Maiandra GD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Maiandra GD" pitchFamily="34" charset="0"/>
              </a:rPr>
              <a:t>Vanja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Maiandra GD" pitchFamily="34" charset="0"/>
              </a:rPr>
              <a:t>Martinovi</a:t>
            </a:r>
            <a:r>
              <a:rPr lang="x-none" sz="2400" i="1" dirty="0">
                <a:solidFill>
                  <a:schemeClr val="bg2">
                    <a:lumMod val="25000"/>
                  </a:schemeClr>
                </a:solidFill>
                <a:latin typeface="Maiandra GD" pitchFamily="34" charset="0"/>
              </a:rPr>
              <a:t>ć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Maiandra GD" pitchFamily="34" charset="0"/>
              </a:rPr>
              <a:t>,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Maiandra GD" pitchFamily="34" charset="0"/>
              </a:rPr>
              <a:t>Klinika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Maiandra GD" pitchFamily="34" charset="0"/>
              </a:rPr>
              <a:t>za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5000"/>
                  </a:schemeClr>
                </a:solidFill>
                <a:latin typeface="Maiandra GD" pitchFamily="34" charset="0"/>
              </a:rPr>
              <a:t>neurologiju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latin typeface="Maiandra GD" pitchFamily="34" charset="0"/>
              </a:rPr>
              <a:t>, KCS</a:t>
            </a:r>
          </a:p>
          <a:p>
            <a:pPr algn="ctr" fontAlgn="auto">
              <a:spcAft>
                <a:spcPts val="0"/>
              </a:spcAft>
              <a:defRPr/>
            </a:pPr>
            <a:endParaRPr lang="x-none" sz="2400" i="1" dirty="0">
              <a:solidFill>
                <a:schemeClr val="bg2">
                  <a:lumMod val="25000"/>
                </a:schemeClr>
              </a:solidFill>
              <a:latin typeface="Maiandra G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524000"/>
            <a:ext cx="906780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sr-Latn-CS" sz="2600" dirty="0">
              <a:latin typeface="Maiandra GD" pitchFamily="34" charset="0"/>
              <a:cs typeface="+mn-cs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i="1" dirty="0">
                <a:solidFill>
                  <a:srgbClr val="006600"/>
                </a:solidFill>
                <a:latin typeface="Maiandra GD" pitchFamily="34" charset="0"/>
                <a:cs typeface="+mn-cs"/>
              </a:rPr>
              <a:t>Li</a:t>
            </a:r>
            <a:r>
              <a:rPr lang="x-none" sz="2600" b="1" i="1" dirty="0">
                <a:solidFill>
                  <a:srgbClr val="006600"/>
                </a:solidFill>
                <a:latin typeface="Maiandra GD" pitchFamily="34" charset="0"/>
                <a:cs typeface="+mn-cs"/>
              </a:rPr>
              <a:t>čna anamneza: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x-none" sz="2400" dirty="0">
                <a:latin typeface="Maiandra GD" pitchFamily="34" charset="0"/>
                <a:cs typeface="+mn-cs"/>
              </a:rPr>
              <a:t>uredna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i="1" dirty="0" err="1">
                <a:solidFill>
                  <a:srgbClr val="006600"/>
                </a:solidFill>
                <a:latin typeface="Maiandra GD" pitchFamily="34" charset="0"/>
                <a:cs typeface="+mn-cs"/>
              </a:rPr>
              <a:t>Rani</a:t>
            </a:r>
            <a:r>
              <a:rPr lang="en-US" sz="2600" b="1" i="1" dirty="0">
                <a:solidFill>
                  <a:srgbClr val="006600"/>
                </a:solidFill>
                <a:latin typeface="Maiandra GD" pitchFamily="34" charset="0"/>
                <a:cs typeface="+mn-cs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Maiandra GD" pitchFamily="34" charset="0"/>
                <a:cs typeface="+mn-cs"/>
              </a:rPr>
              <a:t>psihomotorni</a:t>
            </a:r>
            <a:r>
              <a:rPr lang="en-US" sz="2600" b="1" i="1" dirty="0">
                <a:solidFill>
                  <a:srgbClr val="006600"/>
                </a:solidFill>
                <a:latin typeface="Maiandra GD" pitchFamily="34" charset="0"/>
                <a:cs typeface="+mn-cs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Maiandra GD" pitchFamily="34" charset="0"/>
                <a:cs typeface="+mn-cs"/>
              </a:rPr>
              <a:t>razvoj</a:t>
            </a:r>
            <a:r>
              <a:rPr lang="en-US" sz="2600" b="1" i="1" dirty="0">
                <a:solidFill>
                  <a:srgbClr val="006600"/>
                </a:solidFill>
                <a:latin typeface="Maiandra GD" pitchFamily="34" charset="0"/>
                <a:cs typeface="+mn-cs"/>
              </a:rPr>
              <a:t>:</a:t>
            </a:r>
            <a:endParaRPr lang="en-US" sz="2600" dirty="0">
              <a:solidFill>
                <a:srgbClr val="006600"/>
              </a:solidFill>
              <a:latin typeface="Maiandra GD" pitchFamily="34" charset="0"/>
              <a:cs typeface="+mn-cs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 err="1">
                <a:latin typeface="Maiandra GD" pitchFamily="34" charset="0"/>
                <a:cs typeface="+mn-cs"/>
              </a:rPr>
              <a:t>protekao</a:t>
            </a:r>
            <a:r>
              <a:rPr lang="en-US" sz="2400" dirty="0">
                <a:latin typeface="Maiandra GD" pitchFamily="34" charset="0"/>
                <a:cs typeface="+mn-cs"/>
              </a:rPr>
              <a:t> </a:t>
            </a:r>
            <a:r>
              <a:rPr lang="x-none" sz="2400" dirty="0">
                <a:latin typeface="Maiandra GD" pitchFamily="34" charset="0"/>
                <a:cs typeface="+mn-cs"/>
              </a:rPr>
              <a:t>uredn</a:t>
            </a:r>
            <a:r>
              <a:rPr lang="en-US" sz="2400" dirty="0">
                <a:latin typeface="Maiandra GD" pitchFamily="34" charset="0"/>
                <a:cs typeface="+mn-cs"/>
              </a:rPr>
              <a:t>o</a:t>
            </a:r>
            <a:endParaRPr lang="x-none" sz="2400" dirty="0">
              <a:latin typeface="Maiandra GD" pitchFamily="34" charset="0"/>
              <a:cs typeface="+mn-cs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i="1" dirty="0" err="1">
                <a:solidFill>
                  <a:srgbClr val="006600"/>
                </a:solidFill>
                <a:latin typeface="Maiandra GD" pitchFamily="34" charset="0"/>
                <a:cs typeface="+mn-cs"/>
              </a:rPr>
              <a:t>Navike</a:t>
            </a:r>
            <a:r>
              <a:rPr lang="en-US" sz="2600" b="1" i="1" dirty="0">
                <a:solidFill>
                  <a:srgbClr val="006600"/>
                </a:solidFill>
                <a:latin typeface="Maiandra GD" pitchFamily="34" charset="0"/>
                <a:cs typeface="+mn-cs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Maiandra GD" pitchFamily="34" charset="0"/>
                <a:cs typeface="+mn-cs"/>
              </a:rPr>
              <a:t>i</a:t>
            </a:r>
            <a:r>
              <a:rPr lang="en-US" sz="2600" b="1" i="1" dirty="0">
                <a:solidFill>
                  <a:srgbClr val="006600"/>
                </a:solidFill>
                <a:latin typeface="Maiandra GD" pitchFamily="34" charset="0"/>
                <a:cs typeface="+mn-cs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Maiandra GD" pitchFamily="34" charset="0"/>
                <a:cs typeface="+mn-cs"/>
              </a:rPr>
              <a:t>faktori</a:t>
            </a:r>
            <a:r>
              <a:rPr lang="en-US" sz="2600" b="1" i="1" dirty="0">
                <a:solidFill>
                  <a:srgbClr val="006600"/>
                </a:solidFill>
                <a:latin typeface="Maiandra GD" pitchFamily="34" charset="0"/>
                <a:cs typeface="+mn-cs"/>
              </a:rPr>
              <a:t> </a:t>
            </a:r>
            <a:r>
              <a:rPr lang="en-US" sz="2600" b="1" i="1" dirty="0" err="1">
                <a:solidFill>
                  <a:srgbClr val="006600"/>
                </a:solidFill>
                <a:latin typeface="Maiandra GD" pitchFamily="34" charset="0"/>
                <a:cs typeface="+mn-cs"/>
              </a:rPr>
              <a:t>rizika</a:t>
            </a:r>
            <a:r>
              <a:rPr lang="en-US" sz="2600" b="1" i="1" dirty="0">
                <a:solidFill>
                  <a:srgbClr val="006600"/>
                </a:solidFill>
                <a:latin typeface="Maiandra GD" pitchFamily="34" charset="0"/>
                <a:cs typeface="+mn-cs"/>
              </a:rPr>
              <a:t>:</a:t>
            </a:r>
            <a:endParaRPr lang="sr-Latn-CS" sz="2600" b="1" i="1" dirty="0">
              <a:solidFill>
                <a:srgbClr val="006600"/>
              </a:solidFill>
              <a:latin typeface="Maiandra GD" pitchFamily="34" charset="0"/>
              <a:cs typeface="+mn-cs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 err="1">
                <a:latin typeface="Maiandra GD" pitchFamily="34" charset="0"/>
                <a:cs typeface="+mn-cs"/>
              </a:rPr>
              <a:t>nepu</a:t>
            </a:r>
            <a:r>
              <a:rPr lang="x-none" sz="2400" dirty="0">
                <a:latin typeface="Maiandra GD" pitchFamily="34" charset="0"/>
                <a:cs typeface="+mn-cs"/>
              </a:rPr>
              <a:t>š</a:t>
            </a:r>
            <a:r>
              <a:rPr lang="en-US" sz="2400" dirty="0">
                <a:latin typeface="Maiandra GD" pitchFamily="34" charset="0"/>
                <a:cs typeface="+mn-cs"/>
              </a:rPr>
              <a:t>a</a:t>
            </a:r>
            <a:r>
              <a:rPr lang="x-none" sz="2400" dirty="0">
                <a:latin typeface="Maiandra GD" pitchFamily="34" charset="0"/>
                <a:cs typeface="+mn-cs"/>
              </a:rPr>
              <a:t>č</a:t>
            </a:r>
            <a:r>
              <a:rPr lang="en-US" sz="2400" dirty="0">
                <a:latin typeface="Maiandra GD" pitchFamily="34" charset="0"/>
                <a:cs typeface="+mn-cs"/>
              </a:rPr>
              <a:t>, ne </a:t>
            </a:r>
            <a:r>
              <a:rPr lang="en-US" sz="2400" dirty="0" err="1">
                <a:latin typeface="Maiandra GD" pitchFamily="34" charset="0"/>
                <a:cs typeface="+mn-cs"/>
              </a:rPr>
              <a:t>kon</a:t>
            </a:r>
            <a:r>
              <a:rPr lang="x-none" sz="2400" dirty="0">
                <a:latin typeface="Maiandra GD" pitchFamily="34" charset="0"/>
                <a:cs typeface="+mn-cs"/>
              </a:rPr>
              <a:t>z</a:t>
            </a:r>
            <a:r>
              <a:rPr lang="en-US" sz="2400" dirty="0" err="1">
                <a:latin typeface="Maiandra GD" pitchFamily="34" charset="0"/>
                <a:cs typeface="+mn-cs"/>
              </a:rPr>
              <a:t>umira</a:t>
            </a:r>
            <a:r>
              <a:rPr lang="en-US" sz="2400" dirty="0">
                <a:latin typeface="Maiandra GD" pitchFamily="34" charset="0"/>
                <a:cs typeface="+mn-cs"/>
              </a:rPr>
              <a:t> </a:t>
            </a:r>
            <a:r>
              <a:rPr lang="en-US" sz="2400" dirty="0" err="1">
                <a:latin typeface="Maiandra GD" pitchFamily="34" charset="0"/>
                <a:cs typeface="+mn-cs"/>
              </a:rPr>
              <a:t>alkohol</a:t>
            </a:r>
            <a:r>
              <a:rPr lang="en-US" sz="2400" dirty="0">
                <a:latin typeface="Maiandra GD" pitchFamily="34" charset="0"/>
                <a:cs typeface="+mn-cs"/>
              </a:rPr>
              <a:t> </a:t>
            </a:r>
            <a:r>
              <a:rPr lang="en-US" sz="2400" dirty="0" err="1">
                <a:latin typeface="Maiandra GD" pitchFamily="34" charset="0"/>
                <a:cs typeface="+mn-cs"/>
              </a:rPr>
              <a:t>i</a:t>
            </a:r>
            <a:r>
              <a:rPr lang="en-US" sz="2400" dirty="0">
                <a:latin typeface="Maiandra GD" pitchFamily="34" charset="0"/>
                <a:cs typeface="+mn-cs"/>
              </a:rPr>
              <a:t> </a:t>
            </a:r>
            <a:r>
              <a:rPr lang="en-US" sz="2400" dirty="0" err="1">
                <a:latin typeface="Maiandra GD" pitchFamily="34" charset="0"/>
                <a:cs typeface="+mn-cs"/>
              </a:rPr>
              <a:t>psihostimulativna</a:t>
            </a:r>
            <a:r>
              <a:rPr lang="en-US" sz="2400" dirty="0">
                <a:latin typeface="Maiandra GD" pitchFamily="34" charset="0"/>
                <a:cs typeface="+mn-cs"/>
              </a:rPr>
              <a:t> </a:t>
            </a:r>
            <a:r>
              <a:rPr lang="en-US" sz="2400" dirty="0" err="1">
                <a:latin typeface="Maiandra GD" pitchFamily="34" charset="0"/>
                <a:cs typeface="+mn-cs"/>
              </a:rPr>
              <a:t>sredstva</a:t>
            </a:r>
            <a:endParaRPr lang="sr-Latn-CS" sz="2400" dirty="0">
              <a:latin typeface="Maiandra GD" pitchFamily="34" charset="0"/>
              <a:cs typeface="+mn-cs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Latn-CS" sz="2600" b="1" i="1" dirty="0">
                <a:solidFill>
                  <a:srgbClr val="006600"/>
                </a:solidFill>
                <a:latin typeface="Maiandra GD" pitchFamily="34" charset="0"/>
                <a:cs typeface="+mn-cs"/>
              </a:rPr>
              <a:t>Porodična anamneza: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sr-Latn-CS" sz="2400" dirty="0">
                <a:latin typeface="Maiandra GD" pitchFamily="34" charset="0"/>
                <a:cs typeface="+mn-cs"/>
              </a:rPr>
              <a:t>negira bolesti od značaja za hereditet</a:t>
            </a:r>
            <a:endParaRPr lang="en-US" sz="2400" dirty="0">
              <a:latin typeface="Maiandra GD" pitchFamily="34" charset="0"/>
              <a:cs typeface="+mn-cs"/>
            </a:endParaRPr>
          </a:p>
        </p:txBody>
      </p:sp>
      <p:sp>
        <p:nvSpPr>
          <p:cNvPr id="17411" name="Title 4"/>
          <p:cNvSpPr>
            <a:spLocks noGrp="1"/>
          </p:cNvSpPr>
          <p:nvPr>
            <p:ph type="title"/>
          </p:nvPr>
        </p:nvSpPr>
        <p:spPr>
          <a:xfrm>
            <a:off x="304800" y="1143000"/>
            <a:ext cx="7924800" cy="1295400"/>
          </a:xfrm>
        </p:spPr>
        <p:txBody>
          <a:bodyPr/>
          <a:lstStyle/>
          <a:p>
            <a:pPr algn="l">
              <a:spcBef>
                <a:spcPct val="20000"/>
              </a:spcBef>
              <a:buFontTx/>
              <a:buChar char="•"/>
            </a:pPr>
            <a:r>
              <a:rPr lang="sr-Latn-CS" sz="2600" b="1" i="1" smtClean="0">
                <a:solidFill>
                  <a:srgbClr val="006600"/>
                </a:solidFill>
                <a:latin typeface="Maiandra GD" pitchFamily="34" charset="0"/>
              </a:rPr>
              <a:t>Generalije:</a:t>
            </a:r>
            <a:r>
              <a:rPr lang="sr-Latn-CS" sz="2400" b="1" i="1" smtClean="0">
                <a:latin typeface="Maiandra GD" pitchFamily="34" charset="0"/>
              </a:rPr>
              <a:t/>
            </a:r>
            <a:br>
              <a:rPr lang="sr-Latn-CS" sz="2400" b="1" i="1" smtClean="0">
                <a:latin typeface="Maiandra GD" pitchFamily="34" charset="0"/>
              </a:rPr>
            </a:br>
            <a:r>
              <a:rPr lang="sr-Latn-CS" sz="2400" smtClean="0">
                <a:latin typeface="Maiandra GD" pitchFamily="34" charset="0"/>
              </a:rPr>
              <a:t>1991. godište, studentkinja, iz Budve, desnoruka</a:t>
            </a:r>
            <a:br>
              <a:rPr lang="sr-Latn-CS" sz="2400" smtClean="0">
                <a:latin typeface="Maiandra GD" pitchFamily="34" charset="0"/>
              </a:rPr>
            </a:br>
            <a:endParaRPr lang="en-US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76200" y="274638"/>
            <a:ext cx="6781800" cy="1325562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003300"/>
                </a:solidFill>
                <a:latin typeface="Maiandra GD" pitchFamily="34" charset="0"/>
              </a:rPr>
              <a:t>Klinički tok bolesti i dijagnostika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8600" y="5715000"/>
            <a:ext cx="8153400" cy="0"/>
          </a:xfrm>
          <a:prstGeom prst="straightConnector1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76200" y="1524000"/>
            <a:ext cx="927576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6600"/>
                </a:solidFill>
                <a:latin typeface="Maiandra GD" pitchFamily="34" charset="0"/>
              </a:rPr>
              <a:t>Prve tegobe:</a:t>
            </a:r>
            <a:r>
              <a:rPr lang="en-US" sz="2600" b="1">
                <a:solidFill>
                  <a:srgbClr val="008000"/>
                </a:solidFill>
                <a:latin typeface="Maiandra GD" pitchFamily="34" charset="0"/>
              </a:rPr>
              <a:t> </a:t>
            </a:r>
            <a:r>
              <a:rPr lang="en-US" sz="2400">
                <a:solidFill>
                  <a:srgbClr val="003300"/>
                </a:solidFill>
                <a:latin typeface="Maiandra GD" pitchFamily="34" charset="0"/>
              </a:rPr>
              <a:t>slabost i nespretnost leve noge</a:t>
            </a:r>
          </a:p>
          <a:p>
            <a:r>
              <a:rPr lang="en-US" sz="2400">
                <a:solidFill>
                  <a:srgbClr val="003300"/>
                </a:solidFill>
                <a:latin typeface="Maiandra GD" pitchFamily="34" charset="0"/>
              </a:rPr>
              <a:t>Početak bolesti: jun 2009. god., (18 god. života)</a:t>
            </a:r>
          </a:p>
          <a:p>
            <a:endParaRPr lang="en-US" sz="2400">
              <a:solidFill>
                <a:srgbClr val="003300"/>
              </a:solidFill>
              <a:latin typeface="Maiandra GD" pitchFamily="34" charset="0"/>
            </a:endParaRPr>
          </a:p>
          <a:p>
            <a:r>
              <a:rPr lang="en-US" sz="2400">
                <a:solidFill>
                  <a:srgbClr val="003300"/>
                </a:solidFill>
                <a:latin typeface="Maiandra GD" pitchFamily="34" charset="0"/>
              </a:rPr>
              <a:t>MR endokranijuma, oktobar 2009. god.</a:t>
            </a:r>
          </a:p>
          <a:p>
            <a:r>
              <a:rPr lang="en-US" sz="2400">
                <a:solidFill>
                  <a:srgbClr val="003300"/>
                </a:solidFill>
                <a:latin typeface="Maiandra GD" pitchFamily="34" charset="0"/>
              </a:rPr>
              <a:t>Multiple HIZ na T2 sekvenci, </a:t>
            </a:r>
            <a:r>
              <a:rPr lang="en-US" sz="2400" u="sng">
                <a:solidFill>
                  <a:srgbClr val="006600"/>
                </a:solidFill>
                <a:latin typeface="Maiandra GD" pitchFamily="34" charset="0"/>
              </a:rPr>
              <a:t>9 aktivnih promena</a:t>
            </a:r>
            <a:r>
              <a:rPr lang="en-US" sz="2400">
                <a:solidFill>
                  <a:srgbClr val="006600"/>
                </a:solidFill>
                <a:latin typeface="Maiandra GD" pitchFamily="34" charset="0"/>
              </a:rPr>
              <a:t>!</a:t>
            </a:r>
          </a:p>
          <a:p>
            <a:r>
              <a:rPr lang="en-US" sz="2400">
                <a:solidFill>
                  <a:srgbClr val="003300"/>
                </a:solidFill>
                <a:latin typeface="Maiandra GD" pitchFamily="34" charset="0"/>
              </a:rPr>
              <a:t>IEF likvora i seruma: </a:t>
            </a:r>
            <a:r>
              <a:rPr lang="en-US" sz="2400" u="sng">
                <a:solidFill>
                  <a:srgbClr val="006600"/>
                </a:solidFill>
                <a:latin typeface="Maiandra GD" pitchFamily="34" charset="0"/>
              </a:rPr>
              <a:t>oligoklonalne trake u likvoru</a:t>
            </a:r>
            <a:r>
              <a:rPr lang="en-US" sz="2400">
                <a:solidFill>
                  <a:srgbClr val="003300"/>
                </a:solidFill>
                <a:latin typeface="Maiandra GD" pitchFamily="34" charset="0"/>
              </a:rPr>
              <a:t>, serum normalan</a:t>
            </a:r>
          </a:p>
          <a:p>
            <a:endParaRPr lang="en-US" sz="2400" b="1">
              <a:solidFill>
                <a:srgbClr val="008000"/>
              </a:solidFill>
              <a:latin typeface="Maiandra GD" pitchFamily="34" charset="0"/>
            </a:endParaRPr>
          </a:p>
          <a:p>
            <a:r>
              <a:rPr lang="en-US" sz="2600" b="1">
                <a:solidFill>
                  <a:srgbClr val="006600"/>
                </a:solidFill>
                <a:latin typeface="Maiandra GD" pitchFamily="34" charset="0"/>
              </a:rPr>
              <a:t>Klinički izolovani sindrom </a:t>
            </a:r>
          </a:p>
          <a:p>
            <a:r>
              <a:rPr lang="en-US" sz="2400" i="1">
                <a:solidFill>
                  <a:srgbClr val="006600"/>
                </a:solidFill>
                <a:latin typeface="Maiandra GD" pitchFamily="34" charset="0"/>
              </a:rPr>
              <a:t>(dg. prema revidiranim McDonald-ovim kriterijumima, 2006.)</a:t>
            </a:r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228600" y="5943600"/>
            <a:ext cx="1274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Maiandra GD" pitchFamily="34" charset="0"/>
              </a:rPr>
              <a:t>Jun</a:t>
            </a:r>
          </a:p>
          <a:p>
            <a:r>
              <a:rPr lang="en-US">
                <a:latin typeface="Maiandra GD" pitchFamily="34" charset="0"/>
              </a:rPr>
              <a:t>2009. god.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257800"/>
            <a:ext cx="18288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6600"/>
                </a:solidFill>
              </a:rPr>
              <a:t>Po</a:t>
            </a:r>
            <a:r>
              <a:rPr lang="x-none" b="1" dirty="0">
                <a:solidFill>
                  <a:srgbClr val="006600"/>
                </a:solidFill>
              </a:rPr>
              <a:t>č</a:t>
            </a:r>
            <a:r>
              <a:rPr lang="en-US" b="1" dirty="0" err="1">
                <a:solidFill>
                  <a:srgbClr val="006600"/>
                </a:solidFill>
              </a:rPr>
              <a:t>etak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bolesti</a:t>
            </a:r>
            <a:endParaRPr lang="en-US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4114800"/>
            <a:ext cx="1447800" cy="1600200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Rebif 44mcg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19459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6400800" cy="1325562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003300"/>
                </a:solidFill>
                <a:latin typeface="Maiandra GD" pitchFamily="34" charset="0"/>
              </a:rPr>
              <a:t>Klinički tok bolesti i terapija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8600" y="5715000"/>
            <a:ext cx="8763000" cy="0"/>
          </a:xfrm>
          <a:prstGeom prst="straightConnector1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228600" y="5943600"/>
            <a:ext cx="979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Jun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2009.god.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38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34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9466" name="TextBox 12"/>
          <p:cNvSpPr txBox="1">
            <a:spLocks noChangeArrowheads="1"/>
          </p:cNvSpPr>
          <p:nvPr/>
        </p:nvSpPr>
        <p:spPr bwMode="auto">
          <a:xfrm>
            <a:off x="14478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Januar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2010.god.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28956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April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2011.god.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4114800"/>
            <a:ext cx="1447800" cy="1600200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Rebif 44mcg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20483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6400800" cy="1325562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003300"/>
                </a:solidFill>
                <a:latin typeface="Maiandra GD" pitchFamily="34" charset="0"/>
              </a:rPr>
              <a:t>Klinički tok bolesti i terapija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8600" y="5715000"/>
            <a:ext cx="8763000" cy="0"/>
          </a:xfrm>
          <a:prstGeom prst="straightConnector1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228600" y="5943600"/>
            <a:ext cx="979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Maiandra GD" pitchFamily="34" charset="0"/>
              </a:rPr>
              <a:t>Jun</a:t>
            </a:r>
          </a:p>
          <a:p>
            <a:r>
              <a:rPr lang="en-US" sz="1400">
                <a:latin typeface="Maiandra GD" pitchFamily="34" charset="0"/>
              </a:rPr>
              <a:t>2009.god.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38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34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14478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Januar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2010.god.</a:t>
            </a:r>
          </a:p>
        </p:txBody>
      </p:sp>
      <p:grpSp>
        <p:nvGrpSpPr>
          <p:cNvPr id="20491" name="Group 19"/>
          <p:cNvGrpSpPr>
            <a:grpSpLocks/>
          </p:cNvGrpSpPr>
          <p:nvPr/>
        </p:nvGrpSpPr>
        <p:grpSpPr bwMode="auto">
          <a:xfrm>
            <a:off x="1676400" y="5181600"/>
            <a:ext cx="1219200" cy="304800"/>
            <a:chOff x="1676400" y="5257800"/>
            <a:chExt cx="1219200" cy="304800"/>
          </a:xfrm>
        </p:grpSpPr>
        <p:sp>
          <p:nvSpPr>
            <p:cNvPr id="16" name="Oval 15"/>
            <p:cNvSpPr/>
            <p:nvPr/>
          </p:nvSpPr>
          <p:spPr>
            <a:xfrm>
              <a:off x="16764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2860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9812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</p:grpSp>
      <p:sp>
        <p:nvSpPr>
          <p:cNvPr id="20492" name="TextBox 20"/>
          <p:cNvSpPr txBox="1">
            <a:spLocks noChangeArrowheads="1"/>
          </p:cNvSpPr>
          <p:nvPr/>
        </p:nvSpPr>
        <p:spPr bwMode="auto">
          <a:xfrm>
            <a:off x="28956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April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2011.god.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4114800"/>
            <a:ext cx="1447800" cy="1600200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Rebif 44mcg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4114800"/>
            <a:ext cx="1676400" cy="16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Betaferon 9MIU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21508" name="Title 4"/>
          <p:cNvSpPr>
            <a:spLocks noGrp="1"/>
          </p:cNvSpPr>
          <p:nvPr>
            <p:ph type="title"/>
          </p:nvPr>
        </p:nvSpPr>
        <p:spPr>
          <a:xfrm>
            <a:off x="0" y="228600"/>
            <a:ext cx="6400800" cy="1325563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003300"/>
                </a:solidFill>
                <a:latin typeface="Maiandra GD" pitchFamily="34" charset="0"/>
              </a:rPr>
              <a:t>Klinički tok bolesti i terapija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81000" y="5715000"/>
            <a:ext cx="8763000" cy="0"/>
          </a:xfrm>
          <a:prstGeom prst="straightConnector1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228600" y="5943600"/>
            <a:ext cx="979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Maiandra GD" pitchFamily="34" charset="0"/>
              </a:rPr>
              <a:t>Jun</a:t>
            </a:r>
          </a:p>
          <a:p>
            <a:r>
              <a:rPr lang="en-US" sz="1400">
                <a:latin typeface="Maiandra GD" pitchFamily="34" charset="0"/>
              </a:rPr>
              <a:t>2009.god.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38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34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14478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Januar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2010.god.</a:t>
            </a:r>
          </a:p>
        </p:txBody>
      </p:sp>
      <p:grpSp>
        <p:nvGrpSpPr>
          <p:cNvPr id="21516" name="Group 19"/>
          <p:cNvGrpSpPr>
            <a:grpSpLocks/>
          </p:cNvGrpSpPr>
          <p:nvPr/>
        </p:nvGrpSpPr>
        <p:grpSpPr bwMode="auto">
          <a:xfrm>
            <a:off x="1676400" y="5181600"/>
            <a:ext cx="1219200" cy="304800"/>
            <a:chOff x="1676400" y="5257800"/>
            <a:chExt cx="1219200" cy="304800"/>
          </a:xfrm>
        </p:grpSpPr>
        <p:sp>
          <p:nvSpPr>
            <p:cNvPr id="16" name="Oval 15"/>
            <p:cNvSpPr/>
            <p:nvPr/>
          </p:nvSpPr>
          <p:spPr>
            <a:xfrm>
              <a:off x="16764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2860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9812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</p:grpSp>
      <p:sp>
        <p:nvSpPr>
          <p:cNvPr id="21517" name="TextBox 20"/>
          <p:cNvSpPr txBox="1">
            <a:spLocks noChangeArrowheads="1"/>
          </p:cNvSpPr>
          <p:nvPr/>
        </p:nvSpPr>
        <p:spPr bwMode="auto">
          <a:xfrm>
            <a:off x="28956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April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2011.god.</a:t>
            </a:r>
          </a:p>
        </p:txBody>
      </p:sp>
      <p:sp>
        <p:nvSpPr>
          <p:cNvPr id="21518" name="TextBox 19"/>
          <p:cNvSpPr txBox="1">
            <a:spLocks noChangeArrowheads="1"/>
          </p:cNvSpPr>
          <p:nvPr/>
        </p:nvSpPr>
        <p:spPr bwMode="auto">
          <a:xfrm>
            <a:off x="44958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Novembar 2012.god.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4114800"/>
            <a:ext cx="1447800" cy="1600200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Rebif 44mcg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4114800"/>
            <a:ext cx="1676400" cy="16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Betaferon 9MIU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22532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6400800" cy="1325562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003300"/>
                </a:solidFill>
                <a:latin typeface="Maiandra GD" pitchFamily="34" charset="0"/>
              </a:rPr>
              <a:t>Klinički tok bolesti i terapija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8600" y="5715000"/>
            <a:ext cx="8763000" cy="0"/>
          </a:xfrm>
          <a:prstGeom prst="straightConnector1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228600" y="5943600"/>
            <a:ext cx="79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Maiandra GD" pitchFamily="34" charset="0"/>
              </a:rPr>
              <a:t>Jun</a:t>
            </a:r>
          </a:p>
          <a:p>
            <a:r>
              <a:rPr lang="en-US" sz="1400">
                <a:latin typeface="Maiandra GD" pitchFamily="34" charset="0"/>
              </a:rPr>
              <a:t>2009.g.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38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34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2539" name="TextBox 12"/>
          <p:cNvSpPr txBox="1">
            <a:spLocks noChangeArrowheads="1"/>
          </p:cNvSpPr>
          <p:nvPr/>
        </p:nvSpPr>
        <p:spPr bwMode="auto">
          <a:xfrm>
            <a:off x="14478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Januar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2010.g.</a:t>
            </a:r>
          </a:p>
        </p:txBody>
      </p:sp>
      <p:grpSp>
        <p:nvGrpSpPr>
          <p:cNvPr id="22540" name="Group 19"/>
          <p:cNvGrpSpPr>
            <a:grpSpLocks/>
          </p:cNvGrpSpPr>
          <p:nvPr/>
        </p:nvGrpSpPr>
        <p:grpSpPr bwMode="auto">
          <a:xfrm>
            <a:off x="1676400" y="5181600"/>
            <a:ext cx="1219200" cy="304800"/>
            <a:chOff x="1676400" y="5257800"/>
            <a:chExt cx="1219200" cy="304800"/>
          </a:xfrm>
        </p:grpSpPr>
        <p:sp>
          <p:nvSpPr>
            <p:cNvPr id="16" name="Oval 15"/>
            <p:cNvSpPr/>
            <p:nvPr/>
          </p:nvSpPr>
          <p:spPr>
            <a:xfrm>
              <a:off x="16764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2860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9812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</p:grpSp>
      <p:sp>
        <p:nvSpPr>
          <p:cNvPr id="22541" name="TextBox 20"/>
          <p:cNvSpPr txBox="1">
            <a:spLocks noChangeArrowheads="1"/>
          </p:cNvSpPr>
          <p:nvPr/>
        </p:nvSpPr>
        <p:spPr bwMode="auto">
          <a:xfrm>
            <a:off x="28956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April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2011.g.</a:t>
            </a:r>
          </a:p>
        </p:txBody>
      </p:sp>
      <p:sp>
        <p:nvSpPr>
          <p:cNvPr id="22" name="Oval 21"/>
          <p:cNvSpPr/>
          <p:nvPr/>
        </p:nvSpPr>
        <p:spPr>
          <a:xfrm>
            <a:off x="30480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9624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6576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3528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267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2547" name="TextBox 46"/>
          <p:cNvSpPr txBox="1">
            <a:spLocks noChangeArrowheads="1"/>
          </p:cNvSpPr>
          <p:nvPr/>
        </p:nvSpPr>
        <p:spPr bwMode="auto">
          <a:xfrm>
            <a:off x="44958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Novembar 2012.g.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4114800"/>
            <a:ext cx="1447800" cy="1600200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Rebif 44mcg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4114800"/>
            <a:ext cx="1676400" cy="16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b="1" dirty="0">
                <a:solidFill>
                  <a:srgbClr val="003300"/>
                </a:solidFill>
              </a:rPr>
              <a:t>Betaferon 9MIU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23556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6400800" cy="1325562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003300"/>
                </a:solidFill>
                <a:latin typeface="Maiandra GD" pitchFamily="34" charset="0"/>
              </a:rPr>
              <a:t>Klinički tok bolesti i terapija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8600" y="5715000"/>
            <a:ext cx="8763000" cy="0"/>
          </a:xfrm>
          <a:prstGeom prst="straightConnector1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228600" y="5943600"/>
            <a:ext cx="79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Maiandra GD" pitchFamily="34" charset="0"/>
              </a:rPr>
              <a:t>Jun</a:t>
            </a:r>
          </a:p>
          <a:p>
            <a:r>
              <a:rPr lang="en-US" sz="1400">
                <a:latin typeface="Maiandra GD" pitchFamily="34" charset="0"/>
              </a:rPr>
              <a:t>2009.g.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38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34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3563" name="TextBox 12"/>
          <p:cNvSpPr txBox="1">
            <a:spLocks noChangeArrowheads="1"/>
          </p:cNvSpPr>
          <p:nvPr/>
        </p:nvSpPr>
        <p:spPr bwMode="auto">
          <a:xfrm>
            <a:off x="14478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Januar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2010.g.</a:t>
            </a:r>
          </a:p>
        </p:txBody>
      </p:sp>
      <p:grpSp>
        <p:nvGrpSpPr>
          <p:cNvPr id="23564" name="Group 19"/>
          <p:cNvGrpSpPr>
            <a:grpSpLocks/>
          </p:cNvGrpSpPr>
          <p:nvPr/>
        </p:nvGrpSpPr>
        <p:grpSpPr bwMode="auto">
          <a:xfrm>
            <a:off x="1676400" y="5181600"/>
            <a:ext cx="1219200" cy="304800"/>
            <a:chOff x="1676400" y="5257800"/>
            <a:chExt cx="1219200" cy="304800"/>
          </a:xfrm>
        </p:grpSpPr>
        <p:sp>
          <p:nvSpPr>
            <p:cNvPr id="16" name="Oval 15"/>
            <p:cNvSpPr/>
            <p:nvPr/>
          </p:nvSpPr>
          <p:spPr>
            <a:xfrm>
              <a:off x="16764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2860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981200" y="52578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x-none" dirty="0"/>
                <a:t>R</a:t>
              </a:r>
              <a:endParaRPr lang="en-US" dirty="0"/>
            </a:p>
          </p:txBody>
        </p:sp>
      </p:grpSp>
      <p:sp>
        <p:nvSpPr>
          <p:cNvPr id="23565" name="TextBox 20"/>
          <p:cNvSpPr txBox="1">
            <a:spLocks noChangeArrowheads="1"/>
          </p:cNvSpPr>
          <p:nvPr/>
        </p:nvSpPr>
        <p:spPr bwMode="auto">
          <a:xfrm>
            <a:off x="28956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April</a:t>
            </a:r>
          </a:p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2011.g.</a:t>
            </a:r>
          </a:p>
        </p:txBody>
      </p:sp>
      <p:sp>
        <p:nvSpPr>
          <p:cNvPr id="22" name="Oval 21"/>
          <p:cNvSpPr/>
          <p:nvPr/>
        </p:nvSpPr>
        <p:spPr>
          <a:xfrm>
            <a:off x="30480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9624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6576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3528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267200" y="5181600"/>
            <a:ext cx="3048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R</a:t>
            </a:r>
            <a:endParaRPr lang="en-US" dirty="0"/>
          </a:p>
        </p:txBody>
      </p:sp>
      <p:sp>
        <p:nvSpPr>
          <p:cNvPr id="23571" name="TextBox 29"/>
          <p:cNvSpPr txBox="1">
            <a:spLocks noChangeArrowheads="1"/>
          </p:cNvSpPr>
          <p:nvPr/>
        </p:nvSpPr>
        <p:spPr bwMode="auto">
          <a:xfrm>
            <a:off x="4495800" y="5943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3300"/>
                </a:solidFill>
                <a:latin typeface="Maiandra GD" pitchFamily="34" charset="0"/>
              </a:rPr>
              <a:t>Novembar 2012.g.</a:t>
            </a:r>
          </a:p>
        </p:txBody>
      </p:sp>
      <p:sp>
        <p:nvSpPr>
          <p:cNvPr id="23572" name="TextBox 31"/>
          <p:cNvSpPr txBox="1">
            <a:spLocks noChangeArrowheads="1"/>
          </p:cNvSpPr>
          <p:nvPr/>
        </p:nvSpPr>
        <p:spPr bwMode="auto">
          <a:xfrm>
            <a:off x="4876800" y="3505200"/>
            <a:ext cx="1487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00"/>
                </a:solidFill>
              </a:rPr>
              <a:t>Mitoxantron</a:t>
            </a:r>
          </a:p>
          <a:p>
            <a:r>
              <a:rPr lang="en-US" b="1">
                <a:solidFill>
                  <a:srgbClr val="003300"/>
                </a:solidFill>
              </a:rPr>
              <a:t>Ciklofosfamid</a:t>
            </a:r>
          </a:p>
          <a:p>
            <a:r>
              <a:rPr lang="en-US" b="1">
                <a:solidFill>
                  <a:srgbClr val="003300"/>
                </a:solidFill>
              </a:rPr>
              <a:t>Natalizumab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5290</TotalTime>
  <Words>756</Words>
  <Application>Microsoft Office PowerPoint</Application>
  <PresentationFormat>On-screen Show (4:3)</PresentationFormat>
  <Paragraphs>341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Generalije: 1991. godište, studentkinja, iz Budve, desnoruka </vt:lpstr>
      <vt:lpstr>Klinički tok bolesti i dijagnostika</vt:lpstr>
      <vt:lpstr>Klinički tok bolesti i terapija</vt:lpstr>
      <vt:lpstr>Klinički tok bolesti i terapija</vt:lpstr>
      <vt:lpstr>Klinički tok bolesti i terapija</vt:lpstr>
      <vt:lpstr>Klinički tok bolesti i terapija</vt:lpstr>
      <vt:lpstr>Klinički tok bolesti i terapija</vt:lpstr>
      <vt:lpstr>Klinički tok bolesti i terapija</vt:lpstr>
      <vt:lpstr>Klinički tok bolesti i terapija</vt:lpstr>
      <vt:lpstr>Klinički tok bolesti i terapija</vt:lpstr>
      <vt:lpstr>Klinički tok bolesti i terapija</vt:lpstr>
      <vt:lpstr>Klinički tok bolesti i terapija</vt:lpstr>
      <vt:lpstr>Terapija i EDSS</vt:lpstr>
      <vt:lpstr>Terapija i NMR endokranijuma</vt:lpstr>
      <vt:lpstr>Aktuelna terapija </vt:lpstr>
      <vt:lpstr>Danas...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158</cp:revision>
  <dcterms:created xsi:type="dcterms:W3CDTF">2013-06-14T10:28:10Z</dcterms:created>
  <dcterms:modified xsi:type="dcterms:W3CDTF">2015-08-04T09:55:05Z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