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7" r:id="rId2"/>
    <p:sldId id="258" r:id="rId3"/>
    <p:sldId id="259" r:id="rId4"/>
    <p:sldId id="260" r:id="rId5"/>
    <p:sldId id="263" r:id="rId6"/>
    <p:sldId id="331" r:id="rId7"/>
    <p:sldId id="267" r:id="rId8"/>
    <p:sldId id="265" r:id="rId9"/>
    <p:sldId id="279" r:id="rId10"/>
    <p:sldId id="326" r:id="rId11"/>
    <p:sldId id="309" r:id="rId12"/>
    <p:sldId id="310" r:id="rId13"/>
    <p:sldId id="268" r:id="rId14"/>
    <p:sldId id="269" r:id="rId15"/>
    <p:sldId id="270" r:id="rId16"/>
    <p:sldId id="315" r:id="rId17"/>
    <p:sldId id="332" r:id="rId18"/>
    <p:sldId id="271" r:id="rId19"/>
    <p:sldId id="316" r:id="rId20"/>
    <p:sldId id="328" r:id="rId21"/>
    <p:sldId id="318" r:id="rId22"/>
    <p:sldId id="333" r:id="rId23"/>
    <p:sldId id="324" r:id="rId24"/>
    <p:sldId id="325" r:id="rId25"/>
    <p:sldId id="335" r:id="rId26"/>
    <p:sldId id="272" r:id="rId27"/>
    <p:sldId id="334" r:id="rId28"/>
    <p:sldId id="273" r:id="rId29"/>
    <p:sldId id="336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90" autoAdjust="0"/>
    <p:restoredTop sz="94660" autoAdjust="0"/>
  </p:normalViewPr>
  <p:slideViewPr>
    <p:cSldViewPr>
      <p:cViewPr>
        <p:scale>
          <a:sx n="70" d="100"/>
          <a:sy n="70" d="100"/>
        </p:scale>
        <p:origin x="-50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90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365C5C6-B680-4107-B590-F204B7DEA467}" type="datetimeFigureOut">
              <a:rPr lang="x-none"/>
              <a:pPr>
                <a:defRPr/>
              </a:pPr>
              <a:t>8/4/2015</a:t>
            </a:fld>
            <a:endParaRPr lang="x-non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FB84074-397E-4584-94D0-A0F7C1ABACDD}" type="slidenum">
              <a:rPr lang="x-none"/>
              <a:pPr>
                <a:defRPr/>
              </a:pPr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44158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88A6A85-97A7-40E5-9986-929E8112FFEE}" type="datetimeFigureOut">
              <a:rPr lang="x-none"/>
              <a:pPr>
                <a:defRPr/>
              </a:pPr>
              <a:t>8/4/2015</a:t>
            </a:fld>
            <a:endParaRPr lang="x-non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x-none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x-non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9DA3F52-3A62-472C-BA21-21F52C788819}" type="slidenum">
              <a:rPr lang="x-none"/>
              <a:pPr>
                <a:defRPr/>
              </a:pPr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94416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1</a:t>
            </a:fld>
            <a:endParaRPr lang="x-none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10</a:t>
            </a:fld>
            <a:endParaRPr lang="x-none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11</a:t>
            </a:fld>
            <a:endParaRPr lang="x-none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12</a:t>
            </a:fld>
            <a:endParaRPr lang="x-none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13</a:t>
            </a:fld>
            <a:endParaRPr lang="x-none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14</a:t>
            </a:fld>
            <a:endParaRPr lang="x-none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15</a:t>
            </a:fld>
            <a:endParaRPr lang="x-none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16</a:t>
            </a:fld>
            <a:endParaRPr lang="x-none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17</a:t>
            </a:fld>
            <a:endParaRPr lang="x-none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18</a:t>
            </a:fld>
            <a:endParaRPr lang="x-none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19</a:t>
            </a:fld>
            <a:endParaRPr lang="x-non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2</a:t>
            </a:fld>
            <a:endParaRPr lang="x-none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20</a:t>
            </a:fld>
            <a:endParaRPr lang="x-none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21</a:t>
            </a:fld>
            <a:endParaRPr lang="x-none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22</a:t>
            </a:fld>
            <a:endParaRPr lang="x-none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23</a:t>
            </a:fld>
            <a:endParaRPr lang="x-none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24</a:t>
            </a:fld>
            <a:endParaRPr lang="x-none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25</a:t>
            </a:fld>
            <a:endParaRPr lang="x-none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26</a:t>
            </a:fld>
            <a:endParaRPr lang="x-none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27</a:t>
            </a:fld>
            <a:endParaRPr lang="x-none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28</a:t>
            </a:fld>
            <a:endParaRPr lang="x-none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29</a:t>
            </a:fld>
            <a:endParaRPr lang="x-none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3</a:t>
            </a:fld>
            <a:endParaRPr lang="x-none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4</a:t>
            </a:fld>
            <a:endParaRPr lang="x-none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5</a:t>
            </a:fld>
            <a:endParaRPr lang="x-none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6</a:t>
            </a:fld>
            <a:endParaRPr lang="x-none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7</a:t>
            </a:fld>
            <a:endParaRPr lang="x-none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8</a:t>
            </a:fld>
            <a:endParaRPr lang="x-none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r-Latn-C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9</a:t>
            </a:fld>
            <a:endParaRPr lang="x-non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EBAF2-92A5-48D6-B136-E9877C54157D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C2FED-69D0-4FDA-B632-125DEB0718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6F888-4209-4999-B7AD-6FA6242FA4DB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3DA1C-2E39-4911-9719-F8370B9C1F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B116D-1197-488E-B959-407AEC716C53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777C4-903E-483D-AA51-1B3575C2CA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81800" cy="132556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3D677-81E1-4D50-9076-30CFC42E4228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29465-BF51-4517-96CE-0779DFEA99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03BDE-FA6C-4979-BC47-8B7DD17686AC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FDF33-2AA5-4A6A-AF53-2EAB36D2F9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FD4E5-E84D-47BC-A17D-9BDB4D114267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5497F-001E-45AB-BB02-38D2F4CDE5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8E53E-ACD8-4675-AE05-518DB96216F7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927BC-FC27-40F2-A3CB-79DA8960A1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74886-5199-4F95-978E-7056D1F72A3F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587FC-7CC7-445F-8ED6-44AFA77947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8BA9E-A4F2-4411-BC13-0F18608755D8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5C2F6-34F4-4CF2-81CF-226611EA7B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06C20-D95E-4638-8D9C-62B162F992D5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103C8-441F-4A78-A40E-3EEFFB7F7B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BD9F7-C55E-422E-B80C-CB239429FB1C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F6537-163F-4185-A2C4-83F9565B4C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0DC3DE4-9657-45C1-A020-414030A047C6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0028DA9-5B2F-42BC-870E-9BE19E33C3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477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3300"/>
                </a:solidFill>
                <a:latin typeface="Maiandra GD" pitchFamily="34" charset="0"/>
              </a:rPr>
              <a:t/>
            </a:r>
            <a:br>
              <a:rPr lang="en-US" b="1" dirty="0" smtClean="0">
                <a:solidFill>
                  <a:srgbClr val="003300"/>
                </a:solidFill>
                <a:latin typeface="Maiandra GD" pitchFamily="34" charset="0"/>
              </a:rPr>
            </a:br>
            <a:r>
              <a:rPr lang="en-US" b="1" dirty="0" smtClean="0">
                <a:solidFill>
                  <a:srgbClr val="003300"/>
                </a:solidFill>
                <a:latin typeface="Maiandra GD" pitchFamily="34" charset="0"/>
              </a:rPr>
              <a:t/>
            </a:r>
            <a:br>
              <a:rPr lang="en-US" b="1" dirty="0" smtClean="0">
                <a:solidFill>
                  <a:srgbClr val="003300"/>
                </a:solidFill>
                <a:latin typeface="Maiandra GD" pitchFamily="34" charset="0"/>
              </a:rPr>
            </a:br>
            <a:endParaRPr lang="en-US" b="1" dirty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buNone/>
            </a:pPr>
            <a:endParaRPr lang="en-US" sz="2600" dirty="0" smtClean="0">
              <a:solidFill>
                <a:srgbClr val="003300"/>
              </a:solidFill>
              <a:latin typeface="Maiandra GD" pitchFamily="34" charset="0"/>
            </a:endParaRPr>
          </a:p>
          <a:p>
            <a:pPr eaLnBrk="1" hangingPunct="1">
              <a:buNone/>
            </a:pPr>
            <a:endParaRPr lang="sr-Latn-CS" sz="2600" dirty="0" smtClean="0">
              <a:solidFill>
                <a:srgbClr val="003300"/>
              </a:solidFill>
              <a:latin typeface="Maiandra GD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1268413"/>
            <a:ext cx="211613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4438" y="1268413"/>
            <a:ext cx="210820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3" y="1341438"/>
            <a:ext cx="20177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/>
          </p:cNvSpPr>
          <p:nvPr/>
        </p:nvSpPr>
        <p:spPr bwMode="auto">
          <a:xfrm>
            <a:off x="215900" y="188913"/>
            <a:ext cx="6516688" cy="719137"/>
          </a:xfrm>
          <a:prstGeom prst="rect">
            <a:avLst/>
          </a:prstGeom>
          <a:solidFill>
            <a:srgbClr val="C0C0C0">
              <a:alpha val="20000"/>
            </a:srgbClr>
          </a:solidFill>
          <a:ln w="28575">
            <a:solidFill>
              <a:srgbClr val="C0C0C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800" dirty="0" smtClean="0">
                <a:solidFill>
                  <a:schemeClr val="bg1"/>
                </a:solidFill>
              </a:rPr>
              <a:t>MR </a:t>
            </a:r>
            <a:r>
              <a:rPr lang="en-US" sz="2800" dirty="0" err="1" smtClean="0">
                <a:solidFill>
                  <a:schemeClr val="bg1"/>
                </a:solidFill>
              </a:rPr>
              <a:t>endokranijuma</a:t>
            </a:r>
            <a:r>
              <a:rPr lang="en-US" sz="2800" b="0" dirty="0" smtClean="0">
                <a:solidFill>
                  <a:schemeClr val="bg1"/>
                </a:solidFill>
              </a:rPr>
              <a:t>, 22. </a:t>
            </a:r>
            <a:r>
              <a:rPr lang="en-US" sz="2800" dirty="0">
                <a:solidFill>
                  <a:schemeClr val="bg1"/>
                </a:solidFill>
              </a:rPr>
              <a:t>n</a:t>
            </a:r>
            <a:r>
              <a:rPr lang="sr-Latn-CS" sz="2800" b="0" dirty="0" smtClean="0">
                <a:solidFill>
                  <a:schemeClr val="bg1"/>
                </a:solidFill>
              </a:rPr>
              <a:t>ov</a:t>
            </a:r>
            <a:r>
              <a:rPr lang="en-US" sz="2800" b="0" dirty="0" err="1" smtClean="0">
                <a:solidFill>
                  <a:schemeClr val="bg1"/>
                </a:solidFill>
              </a:rPr>
              <a:t>embar</a:t>
            </a:r>
            <a:r>
              <a:rPr lang="en-US" sz="2800" b="0" dirty="0" smtClean="0">
                <a:solidFill>
                  <a:schemeClr val="bg1"/>
                </a:solidFill>
              </a:rPr>
              <a:t> 2012</a:t>
            </a:r>
            <a:r>
              <a:rPr lang="sr-Latn-CS" sz="2800" b="0" dirty="0" smtClean="0">
                <a:solidFill>
                  <a:schemeClr val="bg1"/>
                </a:solidFill>
              </a:rPr>
              <a:t>.</a:t>
            </a:r>
            <a:endParaRPr lang="sr-Latn-CS" sz="2800" b="0" dirty="0">
              <a:solidFill>
                <a:schemeClr val="bg1"/>
              </a:solidFill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7199313" y="2852738"/>
            <a:ext cx="1404937" cy="430212"/>
          </a:xfrm>
          <a:prstGeom prst="rect">
            <a:avLst/>
          </a:prstGeom>
          <a:solidFill>
            <a:srgbClr val="C0C0C0">
              <a:alpha val="20000"/>
            </a:srgbClr>
          </a:solidFill>
          <a:ln w="28575">
            <a:solidFill>
              <a:srgbClr val="C0C0C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000" b="0" dirty="0" smtClean="0">
                <a:solidFill>
                  <a:schemeClr val="bg1"/>
                </a:solidFill>
              </a:rPr>
              <a:t>T1W+</a:t>
            </a:r>
            <a:r>
              <a:rPr lang="sr-Latn-CS" sz="3000" b="0" dirty="0" smtClean="0">
                <a:solidFill>
                  <a:schemeClr val="bg1"/>
                </a:solidFill>
              </a:rPr>
              <a:t>C</a:t>
            </a:r>
            <a:endParaRPr lang="sr-Latn-CS" sz="3000" b="0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/>
          </p:cNvSpPr>
          <p:nvPr/>
        </p:nvSpPr>
        <p:spPr bwMode="auto">
          <a:xfrm>
            <a:off x="7524750" y="5300663"/>
            <a:ext cx="936625" cy="430212"/>
          </a:xfrm>
          <a:prstGeom prst="rect">
            <a:avLst/>
          </a:prstGeom>
          <a:solidFill>
            <a:srgbClr val="C0C0C0">
              <a:alpha val="20000"/>
            </a:srgbClr>
          </a:solidFill>
          <a:ln w="28575">
            <a:solidFill>
              <a:srgbClr val="C0C0C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000" b="0">
                <a:solidFill>
                  <a:schemeClr val="bg1"/>
                </a:solidFill>
              </a:rPr>
              <a:t>T</a:t>
            </a:r>
            <a:r>
              <a:rPr lang="sr-Latn-CS" sz="3000" b="0">
                <a:solidFill>
                  <a:schemeClr val="bg1"/>
                </a:solidFill>
              </a:rPr>
              <a:t>2W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/>
          <a:srcRect l="20193" t="14531" r="20988" b="4156"/>
          <a:stretch>
            <a:fillRect/>
          </a:stretch>
        </p:blipFill>
        <p:spPr bwMode="auto">
          <a:xfrm>
            <a:off x="323850" y="4005263"/>
            <a:ext cx="2008188" cy="25193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8" cstate="print"/>
          <a:srcRect l="20988" t="16266" r="21767" b="4156"/>
          <a:stretch>
            <a:fillRect/>
          </a:stretch>
        </p:blipFill>
        <p:spPr bwMode="auto">
          <a:xfrm>
            <a:off x="2555875" y="4149725"/>
            <a:ext cx="1943100" cy="24479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9" cstate="print"/>
          <a:srcRect l="21767" t="18001" r="22545" b="5893"/>
          <a:stretch>
            <a:fillRect/>
          </a:stretch>
        </p:blipFill>
        <p:spPr bwMode="auto">
          <a:xfrm>
            <a:off x="4716463" y="4149725"/>
            <a:ext cx="2057400" cy="25193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cxnSp>
        <p:nvCxnSpPr>
          <p:cNvPr id="13" name="Gerade Verbindung mit Pfeil 12"/>
          <p:cNvCxnSpPr/>
          <p:nvPr/>
        </p:nvCxnSpPr>
        <p:spPr>
          <a:xfrm flipH="1" flipV="1">
            <a:off x="6096000" y="2514600"/>
            <a:ext cx="76200" cy="2286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H="1" flipV="1">
            <a:off x="5943600" y="2895600"/>
            <a:ext cx="76200" cy="2286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 flipV="1">
            <a:off x="3886200" y="2438400"/>
            <a:ext cx="76200" cy="2286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 flipV="1">
            <a:off x="3733800" y="2819400"/>
            <a:ext cx="76200" cy="2286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1600200" y="2819400"/>
            <a:ext cx="0" cy="2286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>
            <a:off x="1676400" y="2438400"/>
            <a:ext cx="228600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>
            <a:off x="1600200" y="5029200"/>
            <a:ext cx="228600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1143000" y="4800600"/>
            <a:ext cx="228600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H="1">
            <a:off x="1524000" y="5486400"/>
            <a:ext cx="228600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H="1">
            <a:off x="3352800" y="4876800"/>
            <a:ext cx="228600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H="1">
            <a:off x="3733800" y="5105400"/>
            <a:ext cx="228600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H="1">
            <a:off x="3733800" y="5562600"/>
            <a:ext cx="228600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>
            <a:off x="5562600" y="4876800"/>
            <a:ext cx="228600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486400" cy="1020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CS" sz="2800" b="1" dirty="0" smtClean="0">
                <a:solidFill>
                  <a:srgbClr val="0070C0"/>
                </a:solidFill>
                <a:latin typeface="Arial" charset="0"/>
              </a:rPr>
              <a:t>Tok bolesti i terapij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a</a:t>
            </a:r>
            <a:endParaRPr lang="en-US" sz="2800" b="1" dirty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8915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sr-Latn-CS" sz="2000" b="1" dirty="0" smtClean="0">
                <a:latin typeface="+mn-lt"/>
              </a:rPr>
              <a:t>III relaps, decembar  2012.</a:t>
            </a:r>
            <a:endParaRPr lang="sr-Latn-CS" sz="2600" dirty="0" smtClean="0">
              <a:latin typeface="+mn-lt"/>
            </a:endParaRPr>
          </a:p>
        </p:txBody>
      </p:sp>
      <p:sp>
        <p:nvSpPr>
          <p:cNvPr id="5" name="Text Box 169"/>
          <p:cNvSpPr txBox="1">
            <a:spLocks noChangeArrowheads="1"/>
          </p:cNvSpPr>
          <p:nvPr/>
        </p:nvSpPr>
        <p:spPr bwMode="auto">
          <a:xfrm>
            <a:off x="36513" y="3543300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6" name="Line 174"/>
          <p:cNvSpPr>
            <a:spLocks noChangeShapeType="1"/>
          </p:cNvSpPr>
          <p:nvPr/>
        </p:nvSpPr>
        <p:spPr bwMode="auto">
          <a:xfrm>
            <a:off x="179388" y="3860800"/>
            <a:ext cx="0" cy="1439863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" name="Group 64"/>
          <p:cNvGraphicFramePr>
            <a:graphicFrameLocks noGrp="1"/>
          </p:cNvGraphicFramePr>
          <p:nvPr/>
        </p:nvGraphicFramePr>
        <p:xfrm>
          <a:off x="107950" y="5105399"/>
          <a:ext cx="8964613" cy="1045464"/>
        </p:xfrm>
        <a:graphic>
          <a:graphicData uri="http://schemas.openxmlformats.org/drawingml/2006/table">
            <a:tbl>
              <a:tblPr/>
              <a:tblGrid>
                <a:gridCol w="501650"/>
                <a:gridCol w="498475"/>
                <a:gridCol w="503238"/>
                <a:gridCol w="503237"/>
                <a:gridCol w="496888"/>
                <a:gridCol w="501650"/>
                <a:gridCol w="500062"/>
                <a:gridCol w="500063"/>
                <a:gridCol w="504825"/>
                <a:gridCol w="500062"/>
                <a:gridCol w="525470"/>
                <a:gridCol w="477830"/>
                <a:gridCol w="498475"/>
                <a:gridCol w="501650"/>
                <a:gridCol w="474663"/>
                <a:gridCol w="476250"/>
                <a:gridCol w="474662"/>
                <a:gridCol w="525463"/>
              </a:tblGrid>
              <a:tr h="91440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May 2012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Jun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Jul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Aug 2012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Nov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EDSS5.0 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Dec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2" name="Text Box 157"/>
          <p:cNvSpPr txBox="1">
            <a:spLocks noChangeArrowheads="1"/>
          </p:cNvSpPr>
          <p:nvPr/>
        </p:nvSpPr>
        <p:spPr bwMode="auto">
          <a:xfrm>
            <a:off x="1042988" y="5157788"/>
            <a:ext cx="576262" cy="460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0033CC"/>
                </a:solidFill>
              </a:rPr>
              <a:t>EDSS </a:t>
            </a:r>
            <a:r>
              <a:rPr lang="en-US" sz="1200" b="1" dirty="0">
                <a:solidFill>
                  <a:srgbClr val="0033CC"/>
                </a:solidFill>
              </a:rPr>
              <a:t>5.5</a:t>
            </a:r>
          </a:p>
        </p:txBody>
      </p:sp>
      <p:sp>
        <p:nvSpPr>
          <p:cNvPr id="13" name="Text Box 169"/>
          <p:cNvSpPr txBox="1">
            <a:spLocks noChangeArrowheads="1"/>
          </p:cNvSpPr>
          <p:nvPr/>
        </p:nvSpPr>
        <p:spPr bwMode="auto">
          <a:xfrm>
            <a:off x="1549400" y="3535363"/>
            <a:ext cx="358775" cy="333375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14" name="Text Box 157"/>
          <p:cNvSpPr txBox="1">
            <a:spLocks noChangeArrowheads="1"/>
          </p:cNvSpPr>
          <p:nvPr/>
        </p:nvSpPr>
        <p:spPr bwMode="auto">
          <a:xfrm>
            <a:off x="34925" y="5199063"/>
            <a:ext cx="576263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0033CC"/>
                </a:solidFill>
              </a:rPr>
              <a:t>EDSS </a:t>
            </a:r>
            <a:r>
              <a:rPr lang="en-US" sz="1200" b="1" dirty="0">
                <a:solidFill>
                  <a:srgbClr val="0033CC"/>
                </a:solidFill>
              </a:rPr>
              <a:t>7.5</a:t>
            </a:r>
          </a:p>
        </p:txBody>
      </p:sp>
      <p:sp>
        <p:nvSpPr>
          <p:cNvPr id="15" name="Text Box 157"/>
          <p:cNvSpPr txBox="1">
            <a:spLocks noChangeArrowheads="1"/>
          </p:cNvSpPr>
          <p:nvPr/>
        </p:nvSpPr>
        <p:spPr bwMode="auto">
          <a:xfrm>
            <a:off x="1619250" y="5157788"/>
            <a:ext cx="576263" cy="460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rgbClr val="0033CC"/>
                </a:solidFill>
              </a:rPr>
              <a:t>EDSS </a:t>
            </a:r>
            <a:r>
              <a:rPr lang="en-US" sz="1200" b="1" dirty="0">
                <a:solidFill>
                  <a:srgbClr val="0033CC"/>
                </a:solidFill>
              </a:rPr>
              <a:t>6.0</a:t>
            </a:r>
          </a:p>
        </p:txBody>
      </p: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466725" y="4114802"/>
            <a:ext cx="936625" cy="1185863"/>
            <a:chOff x="294" y="2592"/>
            <a:chExt cx="590" cy="747"/>
          </a:xfrm>
        </p:grpSpPr>
        <p:sp>
          <p:nvSpPr>
            <p:cNvPr id="18" name="Text Box 169"/>
            <p:cNvSpPr txBox="1">
              <a:spLocks noChangeArrowheads="1"/>
            </p:cNvSpPr>
            <p:nvPr/>
          </p:nvSpPr>
          <p:spPr bwMode="auto">
            <a:xfrm>
              <a:off x="294" y="2592"/>
              <a:ext cx="590" cy="349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en-US" sz="1000" b="1" dirty="0"/>
                <a:t>&gt;10 T2W</a:t>
              </a:r>
            </a:p>
            <a:p>
              <a:r>
                <a:rPr lang="en-US" sz="1000" b="1" dirty="0"/>
                <a:t>MRI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zija</a:t>
              </a:r>
              <a:r>
                <a:rPr lang="en-US" sz="1000" b="1" dirty="0" smtClean="0"/>
                <a:t>, </a:t>
              </a:r>
              <a:r>
                <a:rPr lang="sr-Latn-CS" sz="1000" b="1" dirty="0" smtClean="0"/>
                <a:t> bez</a:t>
              </a:r>
              <a:r>
                <a:rPr lang="en-US" sz="1000" b="1" dirty="0" smtClean="0"/>
                <a:t> </a:t>
              </a:r>
              <a:r>
                <a:rPr lang="en-US" sz="1000" b="1" dirty="0" err="1"/>
                <a:t>Gd</a:t>
              </a:r>
              <a:r>
                <a:rPr lang="en-US" sz="1000" b="1" dirty="0"/>
                <a:t>+ 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zija</a:t>
              </a:r>
              <a:endParaRPr lang="en-US" sz="1000" b="1" dirty="0"/>
            </a:p>
          </p:txBody>
        </p:sp>
        <p:sp>
          <p:nvSpPr>
            <p:cNvPr id="19" name="Line 79"/>
            <p:cNvSpPr>
              <a:spLocks noChangeShapeType="1"/>
            </p:cNvSpPr>
            <p:nvPr/>
          </p:nvSpPr>
          <p:spPr bwMode="auto">
            <a:xfrm>
              <a:off x="567" y="2931"/>
              <a:ext cx="0" cy="40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2987675" y="4219575"/>
            <a:ext cx="720725" cy="1081088"/>
            <a:chOff x="1882" y="2658"/>
            <a:chExt cx="454" cy="681"/>
          </a:xfrm>
        </p:grpSpPr>
        <p:sp>
          <p:nvSpPr>
            <p:cNvPr id="21" name="Text Box 169"/>
            <p:cNvSpPr txBox="1">
              <a:spLocks noChangeArrowheads="1"/>
            </p:cNvSpPr>
            <p:nvPr/>
          </p:nvSpPr>
          <p:spPr bwMode="auto">
            <a:xfrm>
              <a:off x="1882" y="2658"/>
              <a:ext cx="454" cy="349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sz="1000" b="1" dirty="0"/>
                <a:t>3 </a:t>
              </a:r>
              <a:r>
                <a:rPr lang="en-US" sz="1000" b="1" dirty="0" err="1"/>
                <a:t>Gd</a:t>
              </a:r>
              <a:r>
                <a:rPr lang="en-US" sz="1000" b="1" dirty="0"/>
                <a:t>+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zije</a:t>
              </a:r>
              <a:r>
                <a:rPr lang="en-US" sz="1000" b="1" dirty="0" smtClean="0"/>
                <a:t>, </a:t>
              </a:r>
              <a:r>
                <a:rPr lang="sr-Latn-CS" sz="1000" b="1" dirty="0"/>
                <a:t>2 </a:t>
              </a:r>
              <a:r>
                <a:rPr lang="sr-Latn-CS" sz="1000" b="1" dirty="0" smtClean="0"/>
                <a:t>nove</a:t>
              </a:r>
              <a:r>
                <a:rPr lang="en-US" sz="1000" b="1" dirty="0" smtClean="0"/>
                <a:t> </a:t>
              </a:r>
              <a:r>
                <a:rPr lang="en-US" sz="1000" b="1" dirty="0"/>
                <a:t>T2W</a:t>
              </a:r>
            </a:p>
          </p:txBody>
        </p:sp>
        <p:sp>
          <p:nvSpPr>
            <p:cNvPr id="22" name="Line 83"/>
            <p:cNvSpPr>
              <a:spLocks noChangeShapeType="1"/>
            </p:cNvSpPr>
            <p:nvPr/>
          </p:nvSpPr>
          <p:spPr bwMode="auto">
            <a:xfrm>
              <a:off x="2109" y="3021"/>
              <a:ext cx="0" cy="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7" name="Text Box 169"/>
          <p:cNvSpPr txBox="1">
            <a:spLocks noChangeArrowheads="1"/>
          </p:cNvSpPr>
          <p:nvPr/>
        </p:nvSpPr>
        <p:spPr bwMode="auto">
          <a:xfrm>
            <a:off x="3733800" y="3505200"/>
            <a:ext cx="358775" cy="307777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b="0" dirty="0" smtClean="0"/>
              <a:t>R</a:t>
            </a:r>
            <a:endParaRPr lang="en-US" sz="1400" b="0" dirty="0"/>
          </a:p>
        </p:txBody>
      </p:sp>
      <p:sp>
        <p:nvSpPr>
          <p:cNvPr id="23" name="Text Box 169"/>
          <p:cNvSpPr txBox="1">
            <a:spLocks noChangeArrowheads="1"/>
          </p:cNvSpPr>
          <p:nvPr/>
        </p:nvSpPr>
        <p:spPr bwMode="auto">
          <a:xfrm>
            <a:off x="107950" y="4622334"/>
            <a:ext cx="503238" cy="523220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  <a:p>
            <a:r>
              <a:rPr lang="en-US" sz="1400" b="0" dirty="0" smtClean="0"/>
              <a:t>TIP</a:t>
            </a:r>
            <a:endParaRPr lang="en-US" sz="1400" b="0" dirty="0"/>
          </a:p>
        </p:txBody>
      </p:sp>
      <p:sp>
        <p:nvSpPr>
          <p:cNvPr id="24" name="Text Box 169"/>
          <p:cNvSpPr txBox="1">
            <a:spLocks noChangeArrowheads="1"/>
          </p:cNvSpPr>
          <p:nvPr/>
        </p:nvSpPr>
        <p:spPr bwMode="auto">
          <a:xfrm>
            <a:off x="1630362" y="4797623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25" name="Text Box 169"/>
          <p:cNvSpPr txBox="1">
            <a:spLocks noChangeArrowheads="1"/>
          </p:cNvSpPr>
          <p:nvPr/>
        </p:nvSpPr>
        <p:spPr bwMode="auto">
          <a:xfrm>
            <a:off x="3611562" y="48006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26" name="Line 174"/>
          <p:cNvSpPr>
            <a:spLocks noChangeShapeType="1"/>
          </p:cNvSpPr>
          <p:nvPr/>
        </p:nvSpPr>
        <p:spPr bwMode="auto">
          <a:xfrm>
            <a:off x="1690688" y="3862388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174"/>
          <p:cNvSpPr>
            <a:spLocks noChangeShapeType="1"/>
          </p:cNvSpPr>
          <p:nvPr/>
        </p:nvSpPr>
        <p:spPr bwMode="auto">
          <a:xfrm>
            <a:off x="3886200" y="3810000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400" dirty="0"/>
          </a:p>
        </p:txBody>
      </p:sp>
      <p:sp>
        <p:nvSpPr>
          <p:cNvPr id="31" name="Rectangle 24"/>
          <p:cNvSpPr/>
          <p:nvPr/>
        </p:nvSpPr>
        <p:spPr>
          <a:xfrm rot="10800000" flipV="1">
            <a:off x="152400" y="6334780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1400" b="1" dirty="0" smtClean="0"/>
              <a:t>KS=visoke doze kortikosteroida sa ili bez produžene terapije kortikosteroidima u opadajućim dozama do isključenja;           TIP = terapijska izmena plazme; R =relaps</a:t>
            </a:r>
            <a:endParaRPr lang="sr-Latn-C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8915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sr-Latn-CS" sz="2000" b="1" dirty="0" smtClean="0">
                <a:latin typeface="+mn-lt"/>
              </a:rPr>
              <a:t> nastavak relapsa, januar 2013.</a:t>
            </a:r>
            <a:endParaRPr lang="sr-Latn-CS" sz="2600" dirty="0" smtClean="0">
              <a:solidFill>
                <a:srgbClr val="003300"/>
              </a:solidFill>
              <a:latin typeface="+mn-lt"/>
            </a:endParaRPr>
          </a:p>
        </p:txBody>
      </p:sp>
      <p:sp>
        <p:nvSpPr>
          <p:cNvPr id="4" name="Line 174"/>
          <p:cNvSpPr>
            <a:spLocks noChangeShapeType="1"/>
          </p:cNvSpPr>
          <p:nvPr/>
        </p:nvSpPr>
        <p:spPr bwMode="auto">
          <a:xfrm>
            <a:off x="1690688" y="3862388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Box 169"/>
          <p:cNvSpPr txBox="1">
            <a:spLocks noChangeArrowheads="1"/>
          </p:cNvSpPr>
          <p:nvPr/>
        </p:nvSpPr>
        <p:spPr bwMode="auto">
          <a:xfrm>
            <a:off x="36513" y="3543300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6" name="Line 174"/>
          <p:cNvSpPr>
            <a:spLocks noChangeShapeType="1"/>
          </p:cNvSpPr>
          <p:nvPr/>
        </p:nvSpPr>
        <p:spPr bwMode="auto">
          <a:xfrm>
            <a:off x="179388" y="3860800"/>
            <a:ext cx="0" cy="14398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" name="Group 64"/>
          <p:cNvGraphicFramePr>
            <a:graphicFrameLocks noGrp="1"/>
          </p:cNvGraphicFramePr>
          <p:nvPr/>
        </p:nvGraphicFramePr>
        <p:xfrm>
          <a:off x="107950" y="5105401"/>
          <a:ext cx="8964613" cy="901700"/>
        </p:xfrm>
        <a:graphic>
          <a:graphicData uri="http://schemas.openxmlformats.org/drawingml/2006/table">
            <a:tbl>
              <a:tblPr/>
              <a:tblGrid>
                <a:gridCol w="501650"/>
                <a:gridCol w="498475"/>
                <a:gridCol w="503238"/>
                <a:gridCol w="503237"/>
                <a:gridCol w="496888"/>
                <a:gridCol w="501650"/>
                <a:gridCol w="500062"/>
                <a:gridCol w="500063"/>
                <a:gridCol w="504825"/>
                <a:gridCol w="500062"/>
                <a:gridCol w="525470"/>
                <a:gridCol w="477830"/>
                <a:gridCol w="498475"/>
                <a:gridCol w="501650"/>
                <a:gridCol w="474663"/>
                <a:gridCol w="476250"/>
                <a:gridCol w="474662"/>
                <a:gridCol w="525463"/>
              </a:tblGrid>
              <a:tr h="9017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May 2012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Jun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Jul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Aug 2012</a:t>
                      </a: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Nov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hlink"/>
                          </a:solidFill>
                        </a:rPr>
                        <a:t>EDSS 6.0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Dec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hlink"/>
                          </a:solidFill>
                        </a:rPr>
                        <a:t>EDSS 6.0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Jan 2013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2" name="Text Box 157"/>
          <p:cNvSpPr txBox="1">
            <a:spLocks noChangeArrowheads="1"/>
          </p:cNvSpPr>
          <p:nvPr/>
        </p:nvSpPr>
        <p:spPr bwMode="auto">
          <a:xfrm>
            <a:off x="1042988" y="5157788"/>
            <a:ext cx="576262" cy="460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5.5</a:t>
            </a:r>
          </a:p>
        </p:txBody>
      </p:sp>
      <p:sp>
        <p:nvSpPr>
          <p:cNvPr id="13" name="Text Box 169"/>
          <p:cNvSpPr txBox="1">
            <a:spLocks noChangeArrowheads="1"/>
          </p:cNvSpPr>
          <p:nvPr/>
        </p:nvSpPr>
        <p:spPr bwMode="auto">
          <a:xfrm>
            <a:off x="1549400" y="3535363"/>
            <a:ext cx="358775" cy="333375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 dirty="0"/>
              <a:t>R</a:t>
            </a:r>
          </a:p>
        </p:txBody>
      </p:sp>
      <p:sp>
        <p:nvSpPr>
          <p:cNvPr id="14" name="Text Box 157"/>
          <p:cNvSpPr txBox="1">
            <a:spLocks noChangeArrowheads="1"/>
          </p:cNvSpPr>
          <p:nvPr/>
        </p:nvSpPr>
        <p:spPr bwMode="auto">
          <a:xfrm>
            <a:off x="34925" y="5199063"/>
            <a:ext cx="576263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7.5</a:t>
            </a:r>
          </a:p>
        </p:txBody>
      </p:sp>
      <p:sp>
        <p:nvSpPr>
          <p:cNvPr id="15" name="Text Box 157"/>
          <p:cNvSpPr txBox="1">
            <a:spLocks noChangeArrowheads="1"/>
          </p:cNvSpPr>
          <p:nvPr/>
        </p:nvSpPr>
        <p:spPr bwMode="auto">
          <a:xfrm>
            <a:off x="1619250" y="5157788"/>
            <a:ext cx="576263" cy="460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6.0</a:t>
            </a:r>
          </a:p>
        </p:txBody>
      </p: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466725" y="4114802"/>
            <a:ext cx="936625" cy="1185863"/>
            <a:chOff x="294" y="2592"/>
            <a:chExt cx="590" cy="747"/>
          </a:xfrm>
        </p:grpSpPr>
        <p:sp>
          <p:nvSpPr>
            <p:cNvPr id="18" name="Text Box 169"/>
            <p:cNvSpPr txBox="1">
              <a:spLocks noChangeArrowheads="1"/>
            </p:cNvSpPr>
            <p:nvPr/>
          </p:nvSpPr>
          <p:spPr bwMode="auto">
            <a:xfrm>
              <a:off x="294" y="2592"/>
              <a:ext cx="590" cy="349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en-US" sz="1000" b="1" dirty="0"/>
                <a:t>&gt;10 T2W</a:t>
              </a:r>
            </a:p>
            <a:p>
              <a:r>
                <a:rPr lang="en-US" sz="1000" b="1" dirty="0"/>
                <a:t>MRI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zija</a:t>
              </a:r>
              <a:r>
                <a:rPr lang="en-US" sz="1000" b="1" dirty="0" smtClean="0"/>
                <a:t>, </a:t>
              </a:r>
              <a:r>
                <a:rPr lang="sr-Latn-CS" sz="1000" b="1" dirty="0" smtClean="0"/>
                <a:t> bez</a:t>
              </a:r>
              <a:r>
                <a:rPr lang="en-US" sz="1000" b="1" dirty="0" smtClean="0"/>
                <a:t> </a:t>
              </a:r>
              <a:r>
                <a:rPr lang="en-US" sz="1000" b="1" dirty="0" err="1"/>
                <a:t>Gd</a:t>
              </a:r>
              <a:r>
                <a:rPr lang="en-US" sz="1000" b="1" dirty="0"/>
                <a:t>+ 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zija</a:t>
              </a:r>
              <a:endParaRPr lang="en-US" sz="1000" b="1" dirty="0"/>
            </a:p>
          </p:txBody>
        </p:sp>
        <p:sp>
          <p:nvSpPr>
            <p:cNvPr id="19" name="Line 79"/>
            <p:cNvSpPr>
              <a:spLocks noChangeShapeType="1"/>
            </p:cNvSpPr>
            <p:nvPr/>
          </p:nvSpPr>
          <p:spPr bwMode="auto">
            <a:xfrm>
              <a:off x="567" y="2931"/>
              <a:ext cx="0" cy="40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2987675" y="4219575"/>
            <a:ext cx="720725" cy="1081088"/>
            <a:chOff x="1882" y="2658"/>
            <a:chExt cx="454" cy="681"/>
          </a:xfrm>
        </p:grpSpPr>
        <p:sp>
          <p:nvSpPr>
            <p:cNvPr id="21" name="Text Box 169"/>
            <p:cNvSpPr txBox="1">
              <a:spLocks noChangeArrowheads="1"/>
            </p:cNvSpPr>
            <p:nvPr/>
          </p:nvSpPr>
          <p:spPr bwMode="auto">
            <a:xfrm>
              <a:off x="1882" y="2658"/>
              <a:ext cx="454" cy="349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sz="1000" b="1" dirty="0"/>
                <a:t>3 </a:t>
              </a:r>
              <a:r>
                <a:rPr lang="en-US" sz="1000" b="1" dirty="0" err="1"/>
                <a:t>Gd</a:t>
              </a:r>
              <a:r>
                <a:rPr lang="en-US" sz="1000" b="1" dirty="0"/>
                <a:t>+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zije</a:t>
              </a:r>
              <a:r>
                <a:rPr lang="en-US" sz="1000" b="1" dirty="0" smtClean="0"/>
                <a:t>, </a:t>
              </a:r>
              <a:r>
                <a:rPr lang="sr-Latn-CS" sz="1000" b="1" dirty="0"/>
                <a:t>2 </a:t>
              </a:r>
              <a:r>
                <a:rPr lang="sr-Latn-CS" sz="1000" b="1" dirty="0" smtClean="0"/>
                <a:t>nove</a:t>
              </a:r>
              <a:r>
                <a:rPr lang="en-US" sz="1000" b="1" dirty="0" smtClean="0"/>
                <a:t> </a:t>
              </a:r>
              <a:r>
                <a:rPr lang="en-US" sz="1000" b="1" dirty="0"/>
                <a:t>T2W</a:t>
              </a:r>
            </a:p>
          </p:txBody>
        </p:sp>
        <p:sp>
          <p:nvSpPr>
            <p:cNvPr id="22" name="Line 83"/>
            <p:cNvSpPr>
              <a:spLocks noChangeShapeType="1"/>
            </p:cNvSpPr>
            <p:nvPr/>
          </p:nvSpPr>
          <p:spPr bwMode="auto">
            <a:xfrm>
              <a:off x="2109" y="3021"/>
              <a:ext cx="0" cy="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8" name="Line 174"/>
          <p:cNvSpPr>
            <a:spLocks noChangeShapeType="1"/>
          </p:cNvSpPr>
          <p:nvPr/>
        </p:nvSpPr>
        <p:spPr bwMode="auto">
          <a:xfrm>
            <a:off x="4343400" y="3733800"/>
            <a:ext cx="0" cy="15875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174"/>
          <p:cNvSpPr>
            <a:spLocks noChangeShapeType="1"/>
          </p:cNvSpPr>
          <p:nvPr/>
        </p:nvSpPr>
        <p:spPr bwMode="auto">
          <a:xfrm>
            <a:off x="3830637" y="3754438"/>
            <a:ext cx="0" cy="1511300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" name="Text Box 169"/>
          <p:cNvSpPr txBox="1">
            <a:spLocks noChangeArrowheads="1"/>
          </p:cNvSpPr>
          <p:nvPr/>
        </p:nvSpPr>
        <p:spPr bwMode="auto">
          <a:xfrm>
            <a:off x="3657600" y="3465611"/>
            <a:ext cx="838200" cy="307777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b="0" dirty="0"/>
              <a:t>R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486400" cy="1020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CS" sz="2800" b="1" dirty="0" smtClean="0">
                <a:solidFill>
                  <a:srgbClr val="0070C0"/>
                </a:solidFill>
                <a:latin typeface="Arial" charset="0"/>
              </a:rPr>
              <a:t>Tok bolesti i terapij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a</a:t>
            </a:r>
            <a:endParaRPr lang="en-US" sz="2800" b="1" dirty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26" name="Text Box 169"/>
          <p:cNvSpPr txBox="1">
            <a:spLocks noChangeArrowheads="1"/>
          </p:cNvSpPr>
          <p:nvPr/>
        </p:nvSpPr>
        <p:spPr bwMode="auto">
          <a:xfrm>
            <a:off x="107950" y="4622334"/>
            <a:ext cx="503238" cy="523220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  <a:p>
            <a:r>
              <a:rPr lang="en-US" sz="1400" b="0" dirty="0" smtClean="0"/>
              <a:t>TIP</a:t>
            </a:r>
            <a:endParaRPr lang="en-US" sz="1400" b="0" dirty="0"/>
          </a:p>
        </p:txBody>
      </p:sp>
      <p:sp>
        <p:nvSpPr>
          <p:cNvPr id="31" name="Text Box 169"/>
          <p:cNvSpPr txBox="1">
            <a:spLocks noChangeArrowheads="1"/>
          </p:cNvSpPr>
          <p:nvPr/>
        </p:nvSpPr>
        <p:spPr bwMode="auto">
          <a:xfrm>
            <a:off x="1630362" y="4797623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33" name="Text Box 169"/>
          <p:cNvSpPr txBox="1">
            <a:spLocks noChangeArrowheads="1"/>
          </p:cNvSpPr>
          <p:nvPr/>
        </p:nvSpPr>
        <p:spPr bwMode="auto">
          <a:xfrm>
            <a:off x="3810000" y="4572000"/>
            <a:ext cx="503238" cy="523220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  <a:p>
            <a:r>
              <a:rPr lang="en-US" sz="1400" b="0" dirty="0" smtClean="0"/>
              <a:t>TIP</a:t>
            </a:r>
            <a:endParaRPr lang="en-US" sz="1400" b="0" dirty="0"/>
          </a:p>
        </p:txBody>
      </p:sp>
      <p:sp>
        <p:nvSpPr>
          <p:cNvPr id="34" name="Rectangle 24"/>
          <p:cNvSpPr/>
          <p:nvPr/>
        </p:nvSpPr>
        <p:spPr>
          <a:xfrm rot="10800000" flipV="1">
            <a:off x="152400" y="6172200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1400" b="1" dirty="0" smtClean="0"/>
              <a:t>KS=visoke doze kortikosteroida sa ili bez produžene terapije kortikosteroidima u opadajućim dozama do isključenja;           TIP = terapijska izmena plazme; R =relaps</a:t>
            </a:r>
            <a:endParaRPr lang="sr-Latn-C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91600" cy="4953000"/>
          </a:xfrm>
        </p:spPr>
        <p:txBody>
          <a:bodyPr/>
          <a:lstStyle/>
          <a:p>
            <a:pPr eaLnBrk="1" hangingPunct="1">
              <a:buNone/>
            </a:pPr>
            <a:r>
              <a:rPr lang="sr-Latn-CS" sz="1800" b="1" dirty="0" smtClean="0">
                <a:latin typeface="+mn-lt"/>
              </a:rPr>
              <a:t>III </a:t>
            </a:r>
            <a:r>
              <a:rPr lang="en-US" sz="1800" b="1" dirty="0" err="1" smtClean="0">
                <a:latin typeface="+mn-lt"/>
              </a:rPr>
              <a:t>relaps</a:t>
            </a:r>
            <a:r>
              <a:rPr lang="en-US" sz="1800" b="1" dirty="0" smtClean="0">
                <a:latin typeface="+mn-lt"/>
              </a:rPr>
              <a:t>, </a:t>
            </a:r>
            <a:r>
              <a:rPr lang="en-US" sz="1800" b="1" dirty="0" err="1" smtClean="0">
                <a:latin typeface="+mn-lt"/>
              </a:rPr>
              <a:t>decembar</a:t>
            </a:r>
            <a:r>
              <a:rPr lang="en-US" sz="1800" b="1" dirty="0" smtClean="0">
                <a:latin typeface="+mn-lt"/>
              </a:rPr>
              <a:t> 2012</a:t>
            </a:r>
            <a:r>
              <a:rPr lang="sr-Latn-CS" sz="1800" b="1" dirty="0" smtClean="0">
                <a:latin typeface="+mn-lt"/>
              </a:rPr>
              <a:t>.</a:t>
            </a:r>
            <a:endParaRPr lang="en-US" sz="1800" b="1" dirty="0" smtClean="0">
              <a:latin typeface="+mn-lt"/>
            </a:endParaRPr>
          </a:p>
          <a:p>
            <a:pPr eaLnBrk="1" hangingPunct="1">
              <a:buNone/>
            </a:pPr>
            <a:endParaRPr lang="en-US" sz="1800" b="1" dirty="0" smtClean="0">
              <a:solidFill>
                <a:srgbClr val="003300"/>
              </a:solidFill>
              <a:latin typeface="+mn-lt"/>
            </a:endParaRPr>
          </a:p>
          <a:p>
            <a:pPr eaLnBrk="1" hangingPunct="1">
              <a:buNone/>
            </a:pPr>
            <a:endParaRPr lang="en-US" sz="1800" b="1" dirty="0" smtClean="0">
              <a:solidFill>
                <a:srgbClr val="003300"/>
              </a:solidFill>
              <a:latin typeface="+mn-lt"/>
            </a:endParaRPr>
          </a:p>
        </p:txBody>
      </p:sp>
      <p:graphicFrame>
        <p:nvGraphicFramePr>
          <p:cNvPr id="18" name="Group 60"/>
          <p:cNvGraphicFramePr>
            <a:graphicFrameLocks noGrp="1"/>
          </p:cNvGraphicFramePr>
          <p:nvPr/>
        </p:nvGraphicFramePr>
        <p:xfrm>
          <a:off x="179388" y="5038725"/>
          <a:ext cx="8785225" cy="968375"/>
        </p:xfrm>
        <a:graphic>
          <a:graphicData uri="http://schemas.openxmlformats.org/drawingml/2006/table">
            <a:tbl>
              <a:tblPr/>
              <a:tblGrid>
                <a:gridCol w="549275"/>
                <a:gridCol w="547687"/>
                <a:gridCol w="550863"/>
                <a:gridCol w="550862"/>
                <a:gridCol w="546100"/>
                <a:gridCol w="549275"/>
                <a:gridCol w="547688"/>
                <a:gridCol w="549275"/>
                <a:gridCol w="552450"/>
                <a:gridCol w="547687"/>
                <a:gridCol w="549275"/>
                <a:gridCol w="550863"/>
                <a:gridCol w="546100"/>
                <a:gridCol w="550862"/>
                <a:gridCol w="547688"/>
                <a:gridCol w="549275"/>
              </a:tblGrid>
              <a:tr h="96837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17    Dec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18    Dec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19    Dec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20    Dec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21     Dec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22     Dec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23    Dec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24    Dec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25    Dec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26    Dec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27    Dec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28    Dec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29    Dec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30   Dec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31     Dec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1    Jan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Line 174"/>
          <p:cNvSpPr>
            <a:spLocks noChangeShapeType="1"/>
          </p:cNvSpPr>
          <p:nvPr/>
        </p:nvSpPr>
        <p:spPr bwMode="auto">
          <a:xfrm>
            <a:off x="179388" y="3860800"/>
            <a:ext cx="0" cy="1752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 Box 192"/>
          <p:cNvSpPr txBox="1">
            <a:spLocks noChangeArrowheads="1"/>
          </p:cNvSpPr>
          <p:nvPr/>
        </p:nvSpPr>
        <p:spPr bwMode="auto">
          <a:xfrm>
            <a:off x="757238" y="4724400"/>
            <a:ext cx="503237" cy="461665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1g</a:t>
            </a:r>
          </a:p>
        </p:txBody>
      </p:sp>
      <p:sp>
        <p:nvSpPr>
          <p:cNvPr id="21" name="Text Box 192"/>
          <p:cNvSpPr txBox="1">
            <a:spLocks noChangeArrowheads="1"/>
          </p:cNvSpPr>
          <p:nvPr/>
        </p:nvSpPr>
        <p:spPr bwMode="auto">
          <a:xfrm>
            <a:off x="1333500" y="4724400"/>
            <a:ext cx="503238" cy="469900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1g</a:t>
            </a:r>
          </a:p>
        </p:txBody>
      </p:sp>
      <p:sp>
        <p:nvSpPr>
          <p:cNvPr id="22" name="Text Box 192"/>
          <p:cNvSpPr txBox="1">
            <a:spLocks noChangeArrowheads="1"/>
          </p:cNvSpPr>
          <p:nvPr/>
        </p:nvSpPr>
        <p:spPr bwMode="auto">
          <a:xfrm>
            <a:off x="1865313" y="4724400"/>
            <a:ext cx="503237" cy="469900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1g</a:t>
            </a:r>
          </a:p>
        </p:txBody>
      </p:sp>
      <p:sp>
        <p:nvSpPr>
          <p:cNvPr id="23" name="Text Box 192"/>
          <p:cNvSpPr txBox="1">
            <a:spLocks noChangeArrowheads="1"/>
          </p:cNvSpPr>
          <p:nvPr/>
        </p:nvSpPr>
        <p:spPr bwMode="auto">
          <a:xfrm>
            <a:off x="2413000" y="4724400"/>
            <a:ext cx="503238" cy="469900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1g</a:t>
            </a:r>
          </a:p>
        </p:txBody>
      </p:sp>
      <p:sp>
        <p:nvSpPr>
          <p:cNvPr id="24" name="Text Box 192"/>
          <p:cNvSpPr txBox="1">
            <a:spLocks noChangeArrowheads="1"/>
          </p:cNvSpPr>
          <p:nvPr/>
        </p:nvSpPr>
        <p:spPr bwMode="auto">
          <a:xfrm>
            <a:off x="180975" y="4724400"/>
            <a:ext cx="503238" cy="469900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1g</a:t>
            </a:r>
          </a:p>
        </p:txBody>
      </p:sp>
      <p:sp>
        <p:nvSpPr>
          <p:cNvPr id="25" name="Text Box 192"/>
          <p:cNvSpPr txBox="1">
            <a:spLocks noChangeArrowheads="1"/>
          </p:cNvSpPr>
          <p:nvPr/>
        </p:nvSpPr>
        <p:spPr bwMode="auto">
          <a:xfrm>
            <a:off x="4643438" y="4941888"/>
            <a:ext cx="4249737" cy="523220"/>
          </a:xfrm>
          <a:prstGeom prst="rect">
            <a:avLst/>
          </a:prstGeom>
          <a:solidFill>
            <a:srgbClr val="FFFF99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sr-Latn-CS" sz="1400" b="1" dirty="0" smtClean="0">
                <a:latin typeface="+mn-lt"/>
              </a:rPr>
              <a:t>Opadajuće doze</a:t>
            </a:r>
            <a:r>
              <a:rPr lang="en-US" sz="1400" b="1" dirty="0" smtClean="0">
                <a:latin typeface="+mn-lt"/>
              </a:rPr>
              <a:t> </a:t>
            </a:r>
            <a:r>
              <a:rPr lang="en-US" sz="1400" b="1" dirty="0" err="1" smtClean="0">
                <a:latin typeface="+mn-lt"/>
              </a:rPr>
              <a:t>Prednison</a:t>
            </a:r>
            <a:r>
              <a:rPr lang="sr-Latn-CS" sz="1400" b="1" dirty="0" smtClean="0">
                <a:latin typeface="+mn-lt"/>
              </a:rPr>
              <a:t>a</a:t>
            </a:r>
            <a:endParaRPr lang="en-US" sz="1400" b="1" dirty="0">
              <a:latin typeface="+mn-lt"/>
            </a:endParaRPr>
          </a:p>
          <a:p>
            <a:pPr algn="ctr"/>
            <a:r>
              <a:rPr lang="en-US" sz="1400" b="1" dirty="0">
                <a:latin typeface="+mn-lt"/>
              </a:rPr>
              <a:t>12 </a:t>
            </a:r>
            <a:r>
              <a:rPr lang="en-US" sz="1400" b="1" dirty="0" smtClean="0">
                <a:latin typeface="+mn-lt"/>
              </a:rPr>
              <a:t>d</a:t>
            </a:r>
            <a:r>
              <a:rPr lang="sr-Latn-CS" sz="1400" b="1" dirty="0" smtClean="0">
                <a:latin typeface="+mn-lt"/>
              </a:rPr>
              <a:t>ana</a:t>
            </a:r>
            <a:endParaRPr lang="en-US" sz="1400" b="1" dirty="0">
              <a:latin typeface="+mn-lt"/>
            </a:endParaRPr>
          </a:p>
        </p:txBody>
      </p:sp>
      <p:sp>
        <p:nvSpPr>
          <p:cNvPr id="26" name="Line 174"/>
          <p:cNvSpPr>
            <a:spLocks noChangeShapeType="1"/>
          </p:cNvSpPr>
          <p:nvPr/>
        </p:nvSpPr>
        <p:spPr bwMode="auto">
          <a:xfrm>
            <a:off x="1403350" y="4221163"/>
            <a:ext cx="0" cy="1392237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Box 169"/>
          <p:cNvSpPr txBox="1">
            <a:spLocks noChangeArrowheads="1"/>
          </p:cNvSpPr>
          <p:nvPr/>
        </p:nvSpPr>
        <p:spPr bwMode="auto">
          <a:xfrm>
            <a:off x="1371600" y="3886200"/>
            <a:ext cx="1296987" cy="317500"/>
          </a:xfrm>
          <a:prstGeom prst="rect">
            <a:avLst/>
          </a:prstGeom>
          <a:solidFill>
            <a:srgbClr val="33CC33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dirty="0" smtClean="0"/>
              <a:t>Poboljšanje</a:t>
            </a:r>
            <a:endParaRPr lang="en-US" sz="1400" b="0" dirty="0"/>
          </a:p>
        </p:txBody>
      </p:sp>
      <p:sp>
        <p:nvSpPr>
          <p:cNvPr id="28" name="Text Box 192"/>
          <p:cNvSpPr txBox="1">
            <a:spLocks noChangeArrowheads="1"/>
          </p:cNvSpPr>
          <p:nvPr/>
        </p:nvSpPr>
        <p:spPr bwMode="auto">
          <a:xfrm>
            <a:off x="2987675" y="4797425"/>
            <a:ext cx="431800" cy="652463"/>
          </a:xfrm>
          <a:prstGeom prst="rect">
            <a:avLst/>
          </a:prstGeom>
          <a:solidFill>
            <a:srgbClr val="99CC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125mg</a:t>
            </a:r>
          </a:p>
        </p:txBody>
      </p:sp>
      <p:sp>
        <p:nvSpPr>
          <p:cNvPr id="29" name="Text Box 192"/>
          <p:cNvSpPr txBox="1">
            <a:spLocks noChangeArrowheads="1"/>
          </p:cNvSpPr>
          <p:nvPr/>
        </p:nvSpPr>
        <p:spPr bwMode="auto">
          <a:xfrm>
            <a:off x="3563938" y="4797425"/>
            <a:ext cx="431800" cy="652463"/>
          </a:xfrm>
          <a:prstGeom prst="rect">
            <a:avLst/>
          </a:prstGeom>
          <a:solidFill>
            <a:srgbClr val="99CC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125mg</a:t>
            </a:r>
          </a:p>
        </p:txBody>
      </p:sp>
      <p:sp>
        <p:nvSpPr>
          <p:cNvPr id="30" name="Text Box 192"/>
          <p:cNvSpPr txBox="1">
            <a:spLocks noChangeArrowheads="1"/>
          </p:cNvSpPr>
          <p:nvPr/>
        </p:nvSpPr>
        <p:spPr bwMode="auto">
          <a:xfrm>
            <a:off x="4067175" y="4797425"/>
            <a:ext cx="431800" cy="652463"/>
          </a:xfrm>
          <a:prstGeom prst="rect">
            <a:avLst/>
          </a:prstGeom>
          <a:solidFill>
            <a:srgbClr val="99CC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125mg</a:t>
            </a:r>
          </a:p>
        </p:txBody>
      </p:sp>
      <p:sp>
        <p:nvSpPr>
          <p:cNvPr id="33" name="Text Box 169"/>
          <p:cNvSpPr txBox="1">
            <a:spLocks noChangeArrowheads="1"/>
          </p:cNvSpPr>
          <p:nvPr/>
        </p:nvSpPr>
        <p:spPr bwMode="auto">
          <a:xfrm>
            <a:off x="107950" y="2054225"/>
            <a:ext cx="1223963" cy="1815882"/>
          </a:xfrm>
          <a:prstGeom prst="rect">
            <a:avLst/>
          </a:prstGeom>
          <a:solidFill>
            <a:srgbClr val="33CC33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 dirty="0" err="1" smtClean="0"/>
              <a:t>Diplopija</a:t>
            </a:r>
            <a:r>
              <a:rPr lang="en-US" sz="1400" b="0" dirty="0" smtClean="0"/>
              <a:t>,</a:t>
            </a:r>
            <a:endParaRPr lang="en-US" sz="1400" b="0" dirty="0"/>
          </a:p>
          <a:p>
            <a:r>
              <a:rPr lang="en-US" sz="1400" b="0" dirty="0" err="1" smtClean="0"/>
              <a:t>parestezije</a:t>
            </a:r>
            <a:r>
              <a:rPr lang="en-US" sz="1400" b="0" dirty="0" smtClean="0"/>
              <a:t> </a:t>
            </a:r>
            <a:r>
              <a:rPr lang="en-US" sz="1400" dirty="0" smtClean="0"/>
              <a:t> u </a:t>
            </a:r>
            <a:r>
              <a:rPr lang="en-US" sz="1400" dirty="0" err="1" smtClean="0"/>
              <a:t>stopalima</a:t>
            </a:r>
            <a:r>
              <a:rPr lang="en-US" sz="1400" b="0" dirty="0" smtClean="0"/>
              <a:t> </a:t>
            </a:r>
            <a:endParaRPr lang="en-US" sz="1400" b="0" dirty="0"/>
          </a:p>
          <a:p>
            <a:r>
              <a:rPr lang="en-US" sz="1400" dirty="0" err="1" smtClean="0"/>
              <a:t>Izmenjen</a:t>
            </a:r>
            <a:r>
              <a:rPr lang="en-US" sz="1400" dirty="0" smtClean="0"/>
              <a:t> </a:t>
            </a:r>
            <a:r>
              <a:rPr lang="en-US" sz="1400" dirty="0" err="1" smtClean="0"/>
              <a:t>ukus</a:t>
            </a:r>
            <a:r>
              <a:rPr lang="en-US" sz="1400" dirty="0" smtClean="0"/>
              <a:t> u </a:t>
            </a:r>
            <a:r>
              <a:rPr lang="en-US" sz="1400" dirty="0" err="1" smtClean="0"/>
              <a:t>ustima</a:t>
            </a:r>
            <a:r>
              <a:rPr lang="en-US" sz="1400" b="0" dirty="0" smtClean="0"/>
              <a:t>,</a:t>
            </a:r>
            <a:endParaRPr lang="en-US" sz="1400" b="0" dirty="0"/>
          </a:p>
          <a:p>
            <a:r>
              <a:rPr lang="en-US" sz="1400" dirty="0" err="1" smtClean="0"/>
              <a:t>u</a:t>
            </a:r>
            <a:r>
              <a:rPr lang="en-US" sz="1400" b="0" dirty="0" err="1" smtClean="0"/>
              <a:t>rgencija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mokrenja</a:t>
            </a:r>
            <a:r>
              <a:rPr lang="en-US" sz="1400" b="0" dirty="0" smtClean="0"/>
              <a:t> </a:t>
            </a:r>
          </a:p>
          <a:p>
            <a:endParaRPr lang="en-US" sz="1400" b="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486400" cy="1020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CS" sz="2800" b="1" dirty="0" smtClean="0">
                <a:solidFill>
                  <a:srgbClr val="0070C0"/>
                </a:solidFill>
                <a:latin typeface="Arial" charset="0"/>
              </a:rPr>
              <a:t>Tok bolesti i terapij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a</a:t>
            </a:r>
            <a:endParaRPr lang="en-US" sz="2800" b="1" dirty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35" name="Text Box 169"/>
          <p:cNvSpPr txBox="1">
            <a:spLocks noChangeArrowheads="1"/>
          </p:cNvSpPr>
          <p:nvPr/>
        </p:nvSpPr>
        <p:spPr bwMode="auto">
          <a:xfrm>
            <a:off x="1371600" y="2057400"/>
            <a:ext cx="7467600" cy="1600438"/>
          </a:xfrm>
          <a:prstGeom prst="rect">
            <a:avLst/>
          </a:prstGeom>
          <a:solidFill>
            <a:srgbClr val="33CC33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r-Latn-CS" sz="1400" b="1" dirty="0" smtClean="0">
                <a:latin typeface="+mn-lt"/>
              </a:rPr>
              <a:t>Neurološki nalaz:</a:t>
            </a:r>
            <a:endParaRPr lang="en-US" sz="1400" b="1" dirty="0">
              <a:latin typeface="+mn-lt"/>
            </a:endParaRPr>
          </a:p>
          <a:p>
            <a:r>
              <a:rPr lang="sr-Latn-CS" sz="1400" b="0" dirty="0" smtClean="0">
                <a:solidFill>
                  <a:schemeClr val="tx1"/>
                </a:solidFill>
                <a:latin typeface="+mn-lt"/>
              </a:rPr>
              <a:t>Na KN p</a:t>
            </a:r>
            <a:r>
              <a:rPr lang="en-US" sz="1400" b="0" dirty="0" err="1" smtClean="0">
                <a:solidFill>
                  <a:schemeClr val="tx1"/>
                </a:solidFill>
                <a:latin typeface="+mn-lt"/>
              </a:rPr>
              <a:t>areza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latin typeface="+mn-lt"/>
              </a:rPr>
              <a:t>levog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n. VI, </a:t>
            </a:r>
            <a:r>
              <a:rPr lang="en-US" sz="1400" dirty="0" err="1" smtClean="0"/>
              <a:t>disge</a:t>
            </a:r>
            <a:r>
              <a:rPr lang="sr-Latn-CS" sz="1400" dirty="0" smtClean="0"/>
              <a:t>uzija, </a:t>
            </a:r>
            <a:r>
              <a:rPr lang="en-US" sz="1400" dirty="0" smtClean="0"/>
              <a:t>d</a:t>
            </a:r>
            <a:r>
              <a:rPr lang="sr-Latn-CS" sz="1400" dirty="0" smtClean="0"/>
              <a:t>izartrija</a:t>
            </a:r>
            <a:r>
              <a:rPr lang="en-US" sz="1400" dirty="0" smtClean="0"/>
              <a:t>,</a:t>
            </a:r>
            <a:r>
              <a:rPr lang="sr-Latn-CS" sz="1400" dirty="0" smtClean="0"/>
              <a:t> </a:t>
            </a:r>
            <a:r>
              <a:rPr lang="en-US" sz="1400" dirty="0" err="1" smtClean="0">
                <a:latin typeface="+mn-lt"/>
              </a:rPr>
              <a:t>slabost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desne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ruke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sr-Latn-CS" sz="1400" dirty="0" smtClean="0">
                <a:latin typeface="+mn-lt"/>
              </a:rPr>
              <a:t>intencioni tremor  obostrano, MR pojačani obostrano, na DE blaga </a:t>
            </a:r>
            <a:r>
              <a:rPr lang="en-US" sz="1400" dirty="0" err="1" smtClean="0">
                <a:latin typeface="+mn-lt"/>
              </a:rPr>
              <a:t>slabost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nogu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sr-Latn-CS" sz="1400" b="0" dirty="0" smtClean="0">
                <a:solidFill>
                  <a:schemeClr val="tx1"/>
                </a:solidFill>
                <a:latin typeface="+mn-lt"/>
              </a:rPr>
              <a:t>lak spasticitet obostrano, MR pojačani obostrano, pl. </a:t>
            </a:r>
            <a:r>
              <a:rPr lang="sr-Latn-CS" sz="1400" dirty="0" smtClean="0">
                <a:latin typeface="+mn-lt"/>
              </a:rPr>
              <a:t>o</a:t>
            </a:r>
            <a:r>
              <a:rPr lang="sr-Latn-CS" sz="1400" b="0" dirty="0" smtClean="0">
                <a:solidFill>
                  <a:schemeClr val="tx1"/>
                </a:solidFill>
                <a:latin typeface="+mn-lt"/>
              </a:rPr>
              <a:t>dgovor obostrano snižen, laka ataksija obostrano. Romberg pozitivan, tandem hod otežan. Vibracijski senzibilitet skraćen na svim ekstremitetima, parestezije </a:t>
            </a:r>
            <a:r>
              <a:rPr lang="sr-Latn-CS" sz="1400" dirty="0" smtClean="0">
                <a:latin typeface="+mn-lt"/>
              </a:rPr>
              <a:t>u stopalima. </a:t>
            </a:r>
            <a:r>
              <a:rPr lang="sr-Latn-CS" sz="1400" b="0" dirty="0" smtClean="0">
                <a:solidFill>
                  <a:schemeClr val="tx1"/>
                </a:solidFill>
                <a:latin typeface="+mn-lt"/>
              </a:rPr>
              <a:t> H</a:t>
            </a:r>
            <a:r>
              <a:rPr lang="en-US" sz="1400" b="0" dirty="0" err="1" smtClean="0">
                <a:solidFill>
                  <a:schemeClr val="tx1"/>
                </a:solidFill>
                <a:latin typeface="+mn-lt"/>
              </a:rPr>
              <a:t>od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sr-Latn-CS" sz="1400" b="0" dirty="0" smtClean="0">
                <a:solidFill>
                  <a:schemeClr val="tx1"/>
                </a:solidFill>
                <a:latin typeface="+mn-lt"/>
              </a:rPr>
              <a:t>ataksičan, uz pomoć,</a:t>
            </a:r>
            <a:r>
              <a:rPr lang="sr-Latn-CS" sz="1400" dirty="0" smtClean="0">
                <a:latin typeface="+mn-lt"/>
              </a:rPr>
              <a:t> urgencija mikcije. Ostali nalaz uredan. </a:t>
            </a:r>
          </a:p>
          <a:p>
            <a:endParaRPr lang="en-US" sz="1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6" name="Text Box 50"/>
          <p:cNvSpPr txBox="1">
            <a:spLocks noChangeArrowheads="1"/>
          </p:cNvSpPr>
          <p:nvPr/>
        </p:nvSpPr>
        <p:spPr bwMode="auto">
          <a:xfrm>
            <a:off x="6781800" y="6096000"/>
            <a:ext cx="21873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+mn-lt"/>
              </a:rPr>
              <a:t>MP 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– </a:t>
            </a:r>
            <a:r>
              <a:rPr lang="en-US" sz="1400" b="1" dirty="0" err="1" smtClean="0">
                <a:solidFill>
                  <a:schemeClr val="tx1"/>
                </a:solidFill>
                <a:latin typeface="+mn-lt"/>
              </a:rPr>
              <a:t>Metilprednizolon</a:t>
            </a:r>
            <a:r>
              <a:rPr lang="sr-Latn-CS" sz="1400" b="1" dirty="0" smtClean="0">
                <a:solidFill>
                  <a:schemeClr val="tx1"/>
                </a:solidFill>
                <a:latin typeface="+mn-lt"/>
              </a:rPr>
              <a:t>, i.v.</a:t>
            </a:r>
            <a:endParaRPr lang="sr-Latn-CS" sz="1400" b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839200" cy="4953000"/>
          </a:xfrm>
        </p:spPr>
        <p:txBody>
          <a:bodyPr/>
          <a:lstStyle/>
          <a:p>
            <a:pPr eaLnBrk="1" hangingPunct="1">
              <a:buNone/>
            </a:pPr>
            <a:r>
              <a:rPr lang="sr-Latn-CS" sz="1800" b="1" dirty="0" smtClean="0"/>
              <a:t>III </a:t>
            </a:r>
            <a:r>
              <a:rPr lang="en-US" sz="1800" b="1" dirty="0" err="1" smtClean="0"/>
              <a:t>relaps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decembar</a:t>
            </a:r>
            <a:r>
              <a:rPr lang="en-US" sz="1800" b="1" dirty="0" smtClean="0"/>
              <a:t> 2012</a:t>
            </a:r>
            <a:r>
              <a:rPr lang="sr-Latn-CS" sz="1800" b="1" dirty="0" smtClean="0"/>
              <a:t>.</a:t>
            </a:r>
            <a:endParaRPr lang="en-US" sz="1800" b="1" dirty="0" smtClean="0"/>
          </a:p>
          <a:p>
            <a:pPr eaLnBrk="1" hangingPunct="1">
              <a:buNone/>
            </a:pPr>
            <a:endParaRPr lang="en-US" sz="1800" b="1" dirty="0" smtClean="0"/>
          </a:p>
          <a:p>
            <a:pPr eaLnBrk="1" hangingPunct="1">
              <a:buNone/>
            </a:pPr>
            <a:endParaRPr lang="en-US" sz="1800" b="1" dirty="0" smtClean="0"/>
          </a:p>
          <a:p>
            <a:pPr eaLnBrk="1" hangingPunct="1">
              <a:buNone/>
            </a:pPr>
            <a:endParaRPr lang="en-US" sz="1800" b="1" dirty="0" smtClean="0"/>
          </a:p>
          <a:p>
            <a:pPr eaLnBrk="1" hangingPunct="1">
              <a:buNone/>
            </a:pPr>
            <a:endParaRPr lang="sr-Latn-CS" sz="2600" dirty="0" smtClean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6" name="Line 174"/>
          <p:cNvSpPr>
            <a:spLocks noChangeShapeType="1"/>
          </p:cNvSpPr>
          <p:nvPr/>
        </p:nvSpPr>
        <p:spPr bwMode="auto">
          <a:xfrm flipH="1">
            <a:off x="1401763" y="4005263"/>
            <a:ext cx="1587" cy="1608137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Box 169"/>
          <p:cNvSpPr txBox="1">
            <a:spLocks noChangeArrowheads="1"/>
          </p:cNvSpPr>
          <p:nvPr/>
        </p:nvSpPr>
        <p:spPr bwMode="auto">
          <a:xfrm>
            <a:off x="1371600" y="2317522"/>
            <a:ext cx="2971800" cy="1600438"/>
          </a:xfrm>
          <a:prstGeom prst="rect">
            <a:avLst/>
          </a:prstGeom>
          <a:solidFill>
            <a:srgbClr val="33CC33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r-Latn-CS" sz="1400" b="1" dirty="0" smtClean="0">
                <a:latin typeface="+mn-lt"/>
              </a:rPr>
              <a:t>U neurološkom nalazu dominira: </a:t>
            </a:r>
            <a:endParaRPr lang="en-US" sz="1400" b="1" dirty="0">
              <a:latin typeface="+mn-lt"/>
            </a:endParaRPr>
          </a:p>
          <a:p>
            <a:r>
              <a:rPr lang="en-US" sz="1400" b="0" dirty="0" smtClean="0">
                <a:latin typeface="+mn-lt"/>
              </a:rPr>
              <a:t>Pare</a:t>
            </a:r>
            <a:r>
              <a:rPr lang="sr-Latn-CS" sz="1400" b="0" dirty="0" smtClean="0">
                <a:latin typeface="+mn-lt"/>
              </a:rPr>
              <a:t>za</a:t>
            </a:r>
            <a:r>
              <a:rPr lang="en-US" sz="1400" b="0" dirty="0" smtClean="0">
                <a:latin typeface="+mn-lt"/>
              </a:rPr>
              <a:t> </a:t>
            </a:r>
            <a:r>
              <a:rPr lang="sr-Latn-CS" sz="1400" b="1" dirty="0" smtClean="0">
                <a:latin typeface="+mn-lt"/>
              </a:rPr>
              <a:t>desnog</a:t>
            </a:r>
            <a:r>
              <a:rPr lang="en-US" sz="1400" b="1" dirty="0" smtClean="0">
                <a:latin typeface="+mn-lt"/>
              </a:rPr>
              <a:t> </a:t>
            </a:r>
            <a:r>
              <a:rPr lang="sr-Latn-CS" sz="1400" b="0" dirty="0" smtClean="0">
                <a:latin typeface="+mn-lt"/>
              </a:rPr>
              <a:t> </a:t>
            </a:r>
            <a:r>
              <a:rPr lang="en-US" sz="1400" b="0" dirty="0" smtClean="0">
                <a:latin typeface="+mn-lt"/>
              </a:rPr>
              <a:t>n</a:t>
            </a:r>
            <a:r>
              <a:rPr lang="en-US" sz="1400" b="0" dirty="0">
                <a:latin typeface="+mn-lt"/>
              </a:rPr>
              <a:t>. VI,</a:t>
            </a:r>
          </a:p>
          <a:p>
            <a:r>
              <a:rPr lang="en-US" sz="1400" b="0" dirty="0" smtClean="0">
                <a:latin typeface="+mn-lt"/>
              </a:rPr>
              <a:t>Horizontal</a:t>
            </a:r>
            <a:r>
              <a:rPr lang="sr-Latn-CS" sz="1400" b="0" dirty="0" smtClean="0">
                <a:latin typeface="+mn-lt"/>
              </a:rPr>
              <a:t>ni nistagmus u pri pogledu u levo i u desno</a:t>
            </a:r>
            <a:r>
              <a:rPr lang="en-US" sz="1400" b="0" dirty="0" smtClean="0">
                <a:latin typeface="+mn-lt"/>
              </a:rPr>
              <a:t>, </a:t>
            </a:r>
            <a:endParaRPr lang="en-US" sz="1400" b="0" dirty="0">
              <a:latin typeface="+mn-lt"/>
            </a:endParaRPr>
          </a:p>
          <a:p>
            <a:r>
              <a:rPr lang="en-US" sz="1400" b="0" dirty="0" smtClean="0">
                <a:latin typeface="+mn-lt"/>
              </a:rPr>
              <a:t>D</a:t>
            </a:r>
            <a:r>
              <a:rPr lang="sr-Latn-CS" sz="1400" b="0" dirty="0" smtClean="0">
                <a:latin typeface="+mn-lt"/>
              </a:rPr>
              <a:t>izartrija</a:t>
            </a:r>
            <a:r>
              <a:rPr lang="en-US" sz="1400" b="0" dirty="0" smtClean="0">
                <a:latin typeface="+mn-lt"/>
              </a:rPr>
              <a:t>, </a:t>
            </a:r>
            <a:r>
              <a:rPr lang="sr-Latn-CS" sz="1400" b="0" dirty="0" smtClean="0">
                <a:latin typeface="+mn-lt"/>
              </a:rPr>
              <a:t>hemifacijalni spazam levo</a:t>
            </a:r>
            <a:r>
              <a:rPr lang="en-US" sz="1400" b="0" dirty="0" smtClean="0">
                <a:latin typeface="+mn-lt"/>
              </a:rPr>
              <a:t>, </a:t>
            </a:r>
            <a:r>
              <a:rPr lang="sr-Latn-CS" sz="1400" dirty="0" smtClean="0">
                <a:latin typeface="+mn-lt"/>
              </a:rPr>
              <a:t> bez slabosti nogu</a:t>
            </a:r>
            <a:r>
              <a:rPr lang="en-US" sz="1400" b="0" dirty="0" smtClean="0">
                <a:latin typeface="+mn-lt"/>
              </a:rPr>
              <a:t>,</a:t>
            </a:r>
            <a:endParaRPr lang="en-US" sz="1400" b="0" dirty="0">
              <a:latin typeface="+mn-lt"/>
            </a:endParaRPr>
          </a:p>
          <a:p>
            <a:r>
              <a:rPr lang="en-US" sz="1400" b="0" dirty="0" err="1" smtClean="0">
                <a:latin typeface="+mn-lt"/>
              </a:rPr>
              <a:t>Inte</a:t>
            </a:r>
            <a:r>
              <a:rPr lang="sr-Latn-CS" sz="1400" b="0" dirty="0" smtClean="0">
                <a:latin typeface="+mn-lt"/>
              </a:rPr>
              <a:t>ncioni</a:t>
            </a:r>
            <a:r>
              <a:rPr lang="en-US" sz="1400" b="0" dirty="0" smtClean="0">
                <a:latin typeface="+mn-lt"/>
              </a:rPr>
              <a:t> </a:t>
            </a:r>
            <a:r>
              <a:rPr lang="en-US" sz="1400" b="0" dirty="0">
                <a:latin typeface="+mn-lt"/>
              </a:rPr>
              <a:t>tremor</a:t>
            </a:r>
          </a:p>
        </p:txBody>
      </p:sp>
      <p:sp>
        <p:nvSpPr>
          <p:cNvPr id="8" name="Line 174"/>
          <p:cNvSpPr>
            <a:spLocks noChangeShapeType="1"/>
          </p:cNvSpPr>
          <p:nvPr/>
        </p:nvSpPr>
        <p:spPr bwMode="auto">
          <a:xfrm flipH="1">
            <a:off x="287338" y="3657600"/>
            <a:ext cx="17462" cy="19558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Box 192"/>
          <p:cNvSpPr txBox="1">
            <a:spLocks noChangeArrowheads="1"/>
          </p:cNvSpPr>
          <p:nvPr/>
        </p:nvSpPr>
        <p:spPr bwMode="auto">
          <a:xfrm>
            <a:off x="7956550" y="4652963"/>
            <a:ext cx="431800" cy="469900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2g</a:t>
            </a:r>
          </a:p>
        </p:txBody>
      </p:sp>
      <p:sp>
        <p:nvSpPr>
          <p:cNvPr id="22" name="Text Box 169"/>
          <p:cNvSpPr txBox="1">
            <a:spLocks noChangeArrowheads="1"/>
          </p:cNvSpPr>
          <p:nvPr/>
        </p:nvSpPr>
        <p:spPr bwMode="auto">
          <a:xfrm>
            <a:off x="7596188" y="2133600"/>
            <a:ext cx="1079500" cy="1169551"/>
          </a:xfrm>
          <a:prstGeom prst="rect">
            <a:avLst/>
          </a:prstGeom>
          <a:solidFill>
            <a:srgbClr val="33CC33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 dirty="0" err="1" smtClean="0"/>
              <a:t>Diplopi</a:t>
            </a:r>
            <a:r>
              <a:rPr lang="sr-Latn-CS" sz="1400" b="0" dirty="0" smtClean="0"/>
              <a:t>je u</a:t>
            </a:r>
            <a:r>
              <a:rPr lang="sr-Latn-CS" sz="1400" dirty="0" smtClean="0"/>
              <a:t> primarnoj poziciji</a:t>
            </a:r>
            <a:r>
              <a:rPr lang="en-US" sz="1400" b="0" dirty="0" smtClean="0"/>
              <a:t>, pare</a:t>
            </a:r>
            <a:r>
              <a:rPr lang="sr-Latn-CS" sz="1400" b="0" dirty="0" smtClean="0"/>
              <a:t>za</a:t>
            </a:r>
            <a:r>
              <a:rPr lang="en-US" sz="1400" b="0" dirty="0" smtClean="0"/>
              <a:t> </a:t>
            </a:r>
            <a:r>
              <a:rPr lang="sr-Latn-CS" sz="1400" b="0" dirty="0" smtClean="0"/>
              <a:t>levog  </a:t>
            </a:r>
            <a:r>
              <a:rPr lang="en-US" sz="1400" b="0" dirty="0" smtClean="0"/>
              <a:t>n</a:t>
            </a:r>
            <a:r>
              <a:rPr lang="en-US" sz="1400" b="0" dirty="0"/>
              <a:t>. VI </a:t>
            </a:r>
          </a:p>
        </p:txBody>
      </p:sp>
      <p:sp>
        <p:nvSpPr>
          <p:cNvPr id="23" name="Line 174"/>
          <p:cNvSpPr>
            <a:spLocks noChangeShapeType="1"/>
          </p:cNvSpPr>
          <p:nvPr/>
        </p:nvSpPr>
        <p:spPr bwMode="auto">
          <a:xfrm>
            <a:off x="7956550" y="3284538"/>
            <a:ext cx="0" cy="230505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174"/>
          <p:cNvSpPr>
            <a:spLocks noChangeShapeType="1"/>
          </p:cNvSpPr>
          <p:nvPr/>
        </p:nvSpPr>
        <p:spPr bwMode="auto">
          <a:xfrm>
            <a:off x="8459788" y="3959225"/>
            <a:ext cx="0" cy="1630363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Box 169"/>
          <p:cNvSpPr txBox="1">
            <a:spLocks noChangeArrowheads="1"/>
          </p:cNvSpPr>
          <p:nvPr/>
        </p:nvSpPr>
        <p:spPr bwMode="auto">
          <a:xfrm>
            <a:off x="0" y="2743200"/>
            <a:ext cx="1079500" cy="954107"/>
          </a:xfrm>
          <a:prstGeom prst="rect">
            <a:avLst/>
          </a:prstGeom>
          <a:solidFill>
            <a:srgbClr val="33CC33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dirty="0" smtClean="0"/>
              <a:t>Trzajevi leve polovine lica</a:t>
            </a:r>
            <a:r>
              <a:rPr lang="en-US" sz="1400" b="0" dirty="0" smtClean="0"/>
              <a:t>,</a:t>
            </a:r>
            <a:endParaRPr lang="en-US" sz="1400" b="0" dirty="0"/>
          </a:p>
          <a:p>
            <a:r>
              <a:rPr lang="en-US" sz="1400" b="0" dirty="0" smtClean="0"/>
              <a:t>D</a:t>
            </a:r>
            <a:r>
              <a:rPr lang="sr-Latn-CS" sz="1400" b="0" dirty="0" smtClean="0"/>
              <a:t>uple slike</a:t>
            </a:r>
            <a:endParaRPr lang="en-US" sz="1400" b="0" dirty="0"/>
          </a:p>
        </p:txBody>
      </p:sp>
      <p:graphicFrame>
        <p:nvGraphicFramePr>
          <p:cNvPr id="26" name="Group 73"/>
          <p:cNvGraphicFramePr>
            <a:graphicFrameLocks noGrp="1"/>
          </p:cNvGraphicFramePr>
          <p:nvPr/>
        </p:nvGraphicFramePr>
        <p:xfrm>
          <a:off x="179388" y="5038725"/>
          <a:ext cx="8785225" cy="968375"/>
        </p:xfrm>
        <a:graphic>
          <a:graphicData uri="http://schemas.openxmlformats.org/drawingml/2006/table">
            <a:tbl>
              <a:tblPr/>
              <a:tblGrid>
                <a:gridCol w="549275"/>
                <a:gridCol w="547687"/>
                <a:gridCol w="550863"/>
                <a:gridCol w="550862"/>
                <a:gridCol w="546100"/>
                <a:gridCol w="549275"/>
                <a:gridCol w="547688"/>
                <a:gridCol w="549275"/>
                <a:gridCol w="552450"/>
                <a:gridCol w="547687"/>
                <a:gridCol w="549275"/>
                <a:gridCol w="550863"/>
                <a:gridCol w="546100"/>
                <a:gridCol w="550862"/>
                <a:gridCol w="547688"/>
                <a:gridCol w="549275"/>
              </a:tblGrid>
              <a:tr h="96837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14    Jan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15    Jan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16  Jan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17    Jan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18    Jan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19    Jan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   Jan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21     Jan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22     Jan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23     Jan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24    Jan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25   Jan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26    Jan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27    Jan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28    Jan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29    Jan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486400" cy="1020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CS" sz="2800" b="1" dirty="0" smtClean="0">
                <a:solidFill>
                  <a:srgbClr val="0070C0"/>
                </a:solidFill>
                <a:latin typeface="Arial" charset="0"/>
              </a:rPr>
              <a:t>Tok bolesti i terapij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a</a:t>
            </a:r>
            <a:endParaRPr lang="en-US" sz="2800" b="1" dirty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30" name="Text Box 192"/>
          <p:cNvSpPr txBox="1">
            <a:spLocks noChangeArrowheads="1"/>
          </p:cNvSpPr>
          <p:nvPr/>
        </p:nvSpPr>
        <p:spPr bwMode="auto">
          <a:xfrm>
            <a:off x="1836738" y="4724400"/>
            <a:ext cx="503237" cy="469900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1g</a:t>
            </a:r>
          </a:p>
        </p:txBody>
      </p:sp>
      <p:sp>
        <p:nvSpPr>
          <p:cNvPr id="31" name="Text Box 192"/>
          <p:cNvSpPr txBox="1">
            <a:spLocks noChangeArrowheads="1"/>
          </p:cNvSpPr>
          <p:nvPr/>
        </p:nvSpPr>
        <p:spPr bwMode="auto">
          <a:xfrm>
            <a:off x="2411413" y="4724400"/>
            <a:ext cx="503237" cy="469900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1g</a:t>
            </a:r>
          </a:p>
        </p:txBody>
      </p:sp>
      <p:sp>
        <p:nvSpPr>
          <p:cNvPr id="32" name="Text Box 192"/>
          <p:cNvSpPr txBox="1">
            <a:spLocks noChangeArrowheads="1"/>
          </p:cNvSpPr>
          <p:nvPr/>
        </p:nvSpPr>
        <p:spPr bwMode="auto">
          <a:xfrm>
            <a:off x="2943225" y="4724400"/>
            <a:ext cx="503238" cy="469900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1g</a:t>
            </a:r>
          </a:p>
        </p:txBody>
      </p:sp>
      <p:sp>
        <p:nvSpPr>
          <p:cNvPr id="33" name="Text Box 192"/>
          <p:cNvSpPr txBox="1">
            <a:spLocks noChangeArrowheads="1"/>
          </p:cNvSpPr>
          <p:nvPr/>
        </p:nvSpPr>
        <p:spPr bwMode="auto">
          <a:xfrm>
            <a:off x="3490913" y="4724400"/>
            <a:ext cx="503237" cy="469900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1g</a:t>
            </a:r>
          </a:p>
        </p:txBody>
      </p:sp>
      <p:sp>
        <p:nvSpPr>
          <p:cNvPr id="34" name="Text Box 192"/>
          <p:cNvSpPr txBox="1">
            <a:spLocks noChangeArrowheads="1"/>
          </p:cNvSpPr>
          <p:nvPr/>
        </p:nvSpPr>
        <p:spPr bwMode="auto">
          <a:xfrm>
            <a:off x="1331913" y="4724400"/>
            <a:ext cx="503237" cy="461665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1g</a:t>
            </a:r>
          </a:p>
        </p:txBody>
      </p:sp>
      <p:sp>
        <p:nvSpPr>
          <p:cNvPr id="35" name="Text Box 192"/>
          <p:cNvSpPr txBox="1">
            <a:spLocks noChangeArrowheads="1"/>
          </p:cNvSpPr>
          <p:nvPr/>
        </p:nvSpPr>
        <p:spPr bwMode="auto">
          <a:xfrm>
            <a:off x="6300788" y="4864100"/>
            <a:ext cx="431800" cy="652463"/>
          </a:xfrm>
          <a:prstGeom prst="rect">
            <a:avLst/>
          </a:prstGeom>
          <a:solidFill>
            <a:srgbClr val="99CC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125mg</a:t>
            </a:r>
          </a:p>
        </p:txBody>
      </p:sp>
      <p:sp>
        <p:nvSpPr>
          <p:cNvPr id="36" name="Text Box 192"/>
          <p:cNvSpPr txBox="1">
            <a:spLocks noChangeArrowheads="1"/>
          </p:cNvSpPr>
          <p:nvPr/>
        </p:nvSpPr>
        <p:spPr bwMode="auto">
          <a:xfrm>
            <a:off x="6804025" y="4864100"/>
            <a:ext cx="431800" cy="652463"/>
          </a:xfrm>
          <a:prstGeom prst="rect">
            <a:avLst/>
          </a:prstGeom>
          <a:solidFill>
            <a:srgbClr val="99CC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125mg</a:t>
            </a:r>
          </a:p>
        </p:txBody>
      </p:sp>
      <p:sp>
        <p:nvSpPr>
          <p:cNvPr id="37" name="Text Box 192"/>
          <p:cNvSpPr txBox="1">
            <a:spLocks noChangeArrowheads="1"/>
          </p:cNvSpPr>
          <p:nvPr/>
        </p:nvSpPr>
        <p:spPr bwMode="auto">
          <a:xfrm>
            <a:off x="7380288" y="4864100"/>
            <a:ext cx="431800" cy="652463"/>
          </a:xfrm>
          <a:prstGeom prst="rect">
            <a:avLst/>
          </a:prstGeom>
          <a:solidFill>
            <a:srgbClr val="99CC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125mg</a:t>
            </a:r>
          </a:p>
        </p:txBody>
      </p:sp>
      <p:sp>
        <p:nvSpPr>
          <p:cNvPr id="38" name="Text Box 192"/>
          <p:cNvSpPr txBox="1">
            <a:spLocks noChangeArrowheads="1"/>
          </p:cNvSpPr>
          <p:nvPr/>
        </p:nvSpPr>
        <p:spPr bwMode="auto">
          <a:xfrm>
            <a:off x="4067175" y="4797425"/>
            <a:ext cx="431800" cy="652463"/>
          </a:xfrm>
          <a:prstGeom prst="rect">
            <a:avLst/>
          </a:prstGeom>
          <a:solidFill>
            <a:srgbClr val="6DB6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250mg</a:t>
            </a:r>
          </a:p>
        </p:txBody>
      </p:sp>
      <p:sp>
        <p:nvSpPr>
          <p:cNvPr id="39" name="Text Box 192"/>
          <p:cNvSpPr txBox="1">
            <a:spLocks noChangeArrowheads="1"/>
          </p:cNvSpPr>
          <p:nvPr/>
        </p:nvSpPr>
        <p:spPr bwMode="auto">
          <a:xfrm>
            <a:off x="5724525" y="4797425"/>
            <a:ext cx="431800" cy="652463"/>
          </a:xfrm>
          <a:prstGeom prst="rect">
            <a:avLst/>
          </a:prstGeom>
          <a:solidFill>
            <a:srgbClr val="6DB6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250mg</a:t>
            </a:r>
          </a:p>
        </p:txBody>
      </p:sp>
      <p:sp>
        <p:nvSpPr>
          <p:cNvPr id="40" name="Text Box 192"/>
          <p:cNvSpPr txBox="1">
            <a:spLocks noChangeArrowheads="1"/>
          </p:cNvSpPr>
          <p:nvPr/>
        </p:nvSpPr>
        <p:spPr bwMode="auto">
          <a:xfrm>
            <a:off x="4643438" y="4797425"/>
            <a:ext cx="431800" cy="652463"/>
          </a:xfrm>
          <a:prstGeom prst="rect">
            <a:avLst/>
          </a:prstGeom>
          <a:solidFill>
            <a:srgbClr val="6DB6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/>
              <a:t>MP 250mg</a:t>
            </a:r>
          </a:p>
        </p:txBody>
      </p:sp>
      <p:sp>
        <p:nvSpPr>
          <p:cNvPr id="41" name="Text Box 192"/>
          <p:cNvSpPr txBox="1">
            <a:spLocks noChangeArrowheads="1"/>
          </p:cNvSpPr>
          <p:nvPr/>
        </p:nvSpPr>
        <p:spPr bwMode="auto">
          <a:xfrm>
            <a:off x="5148263" y="4797425"/>
            <a:ext cx="431800" cy="652463"/>
          </a:xfrm>
          <a:prstGeom prst="rect">
            <a:avLst/>
          </a:prstGeom>
          <a:solidFill>
            <a:srgbClr val="6DB6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/>
              <a:t>MP 250mg</a:t>
            </a:r>
          </a:p>
        </p:txBody>
      </p:sp>
      <p:sp>
        <p:nvSpPr>
          <p:cNvPr id="42" name="Text Box 50"/>
          <p:cNvSpPr txBox="1">
            <a:spLocks noChangeArrowheads="1"/>
          </p:cNvSpPr>
          <p:nvPr/>
        </p:nvSpPr>
        <p:spPr bwMode="auto">
          <a:xfrm>
            <a:off x="6781800" y="6096000"/>
            <a:ext cx="21873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+mn-lt"/>
              </a:rPr>
              <a:t>MP 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– </a:t>
            </a:r>
            <a:r>
              <a:rPr lang="en-US" sz="1400" b="1" dirty="0" err="1" smtClean="0">
                <a:solidFill>
                  <a:schemeClr val="tx1"/>
                </a:solidFill>
                <a:latin typeface="+mn-lt"/>
              </a:rPr>
              <a:t>Metilprednizolon</a:t>
            </a:r>
            <a:r>
              <a:rPr lang="sr-Latn-CS" sz="1400" b="1" dirty="0" smtClean="0">
                <a:solidFill>
                  <a:schemeClr val="tx1"/>
                </a:solidFill>
                <a:latin typeface="+mn-lt"/>
              </a:rPr>
              <a:t>, i.v.</a:t>
            </a:r>
            <a:endParaRPr lang="sr-Latn-CS" sz="1400" b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839200" cy="4800600"/>
          </a:xfrm>
        </p:spPr>
        <p:txBody>
          <a:bodyPr/>
          <a:lstStyle/>
          <a:p>
            <a:pPr eaLnBrk="1" hangingPunct="1">
              <a:buNone/>
            </a:pPr>
            <a:endParaRPr lang="en-US" sz="2600" dirty="0" smtClean="0">
              <a:solidFill>
                <a:srgbClr val="003300"/>
              </a:solidFill>
              <a:latin typeface="Calibri"/>
            </a:endParaRPr>
          </a:p>
          <a:p>
            <a:pPr eaLnBrk="1" hangingPunct="1">
              <a:buNone/>
            </a:pPr>
            <a:r>
              <a:rPr lang="sr-Latn-CS" sz="1800" b="1" dirty="0" smtClean="0"/>
              <a:t>III </a:t>
            </a:r>
            <a:r>
              <a:rPr lang="en-US" sz="1800" b="1" dirty="0" err="1" smtClean="0"/>
              <a:t>relaps</a:t>
            </a:r>
            <a:r>
              <a:rPr lang="en-US" sz="1800" b="1" dirty="0" smtClean="0"/>
              <a:t>, </a:t>
            </a:r>
            <a:r>
              <a:rPr lang="en-US" sz="1800" b="1" dirty="0" err="1" smtClean="0"/>
              <a:t>decembar</a:t>
            </a:r>
            <a:r>
              <a:rPr lang="en-US" sz="1800" b="1" dirty="0" smtClean="0"/>
              <a:t> 2012</a:t>
            </a:r>
            <a:r>
              <a:rPr lang="sr-Latn-CS" sz="1800" b="1" dirty="0" smtClean="0"/>
              <a:t>.</a:t>
            </a:r>
            <a:endParaRPr lang="en-US" sz="1800" b="1" dirty="0" smtClean="0"/>
          </a:p>
          <a:p>
            <a:pPr eaLnBrk="1" hangingPunct="1">
              <a:buNone/>
            </a:pPr>
            <a:endParaRPr lang="en-US" sz="1800" b="1" dirty="0" smtClean="0">
              <a:solidFill>
                <a:srgbClr val="003300"/>
              </a:solidFill>
              <a:latin typeface="+mn-lt"/>
            </a:endParaRPr>
          </a:p>
          <a:p>
            <a:pPr eaLnBrk="1" hangingPunct="1">
              <a:buNone/>
            </a:pPr>
            <a:endParaRPr lang="en-US" sz="1800" b="1" dirty="0" smtClean="0">
              <a:solidFill>
                <a:srgbClr val="003300"/>
              </a:solidFill>
              <a:latin typeface="+mn-lt"/>
            </a:endParaRPr>
          </a:p>
        </p:txBody>
      </p:sp>
      <p:sp>
        <p:nvSpPr>
          <p:cNvPr id="5" name="Line 174"/>
          <p:cNvSpPr>
            <a:spLocks noChangeShapeType="1"/>
          </p:cNvSpPr>
          <p:nvPr/>
        </p:nvSpPr>
        <p:spPr bwMode="auto">
          <a:xfrm>
            <a:off x="4140200" y="3213100"/>
            <a:ext cx="0" cy="247173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" name="Line 174"/>
          <p:cNvSpPr>
            <a:spLocks noChangeShapeType="1"/>
          </p:cNvSpPr>
          <p:nvPr/>
        </p:nvSpPr>
        <p:spPr bwMode="auto">
          <a:xfrm>
            <a:off x="6804025" y="3284538"/>
            <a:ext cx="0" cy="2400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" name="Group 78"/>
          <p:cNvGraphicFramePr>
            <a:graphicFrameLocks noGrp="1"/>
          </p:cNvGraphicFramePr>
          <p:nvPr/>
        </p:nvGraphicFramePr>
        <p:xfrm>
          <a:off x="179388" y="5038725"/>
          <a:ext cx="8785225" cy="968375"/>
        </p:xfrm>
        <a:graphic>
          <a:graphicData uri="http://schemas.openxmlformats.org/drawingml/2006/table">
            <a:tbl>
              <a:tblPr/>
              <a:tblGrid>
                <a:gridCol w="549275"/>
                <a:gridCol w="547687"/>
                <a:gridCol w="550863"/>
                <a:gridCol w="550862"/>
                <a:gridCol w="546100"/>
                <a:gridCol w="549275"/>
                <a:gridCol w="547688"/>
                <a:gridCol w="549275"/>
                <a:gridCol w="552450"/>
                <a:gridCol w="547687"/>
                <a:gridCol w="549275"/>
                <a:gridCol w="550863"/>
                <a:gridCol w="546100"/>
                <a:gridCol w="550862"/>
                <a:gridCol w="547688"/>
                <a:gridCol w="549275"/>
              </a:tblGrid>
              <a:tr h="96837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30    Jan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31    Jan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1     Feb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2   Feb  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3    Feb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4    Feb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5   Feb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6    Feb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7    Feb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8   Feb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9   Feb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10    Feb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11    Feb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12   Feb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13    Feb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14    Feb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8" name="Text Box 192"/>
          <p:cNvSpPr txBox="1">
            <a:spLocks noChangeArrowheads="1"/>
          </p:cNvSpPr>
          <p:nvPr/>
        </p:nvSpPr>
        <p:spPr bwMode="auto">
          <a:xfrm>
            <a:off x="1908175" y="4868863"/>
            <a:ext cx="431800" cy="652462"/>
          </a:xfrm>
          <a:prstGeom prst="rect">
            <a:avLst/>
          </a:prstGeom>
          <a:solidFill>
            <a:srgbClr val="99CC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125mg</a:t>
            </a:r>
          </a:p>
        </p:txBody>
      </p:sp>
      <p:sp>
        <p:nvSpPr>
          <p:cNvPr id="9" name="Text Box 192"/>
          <p:cNvSpPr txBox="1">
            <a:spLocks noChangeArrowheads="1"/>
          </p:cNvSpPr>
          <p:nvPr/>
        </p:nvSpPr>
        <p:spPr bwMode="auto">
          <a:xfrm>
            <a:off x="2411413" y="4868863"/>
            <a:ext cx="431800" cy="652462"/>
          </a:xfrm>
          <a:prstGeom prst="rect">
            <a:avLst/>
          </a:prstGeom>
          <a:solidFill>
            <a:srgbClr val="99CC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125mg</a:t>
            </a:r>
          </a:p>
        </p:txBody>
      </p:sp>
      <p:sp>
        <p:nvSpPr>
          <p:cNvPr id="10" name="Text Box 192"/>
          <p:cNvSpPr txBox="1">
            <a:spLocks noChangeArrowheads="1"/>
          </p:cNvSpPr>
          <p:nvPr/>
        </p:nvSpPr>
        <p:spPr bwMode="auto">
          <a:xfrm>
            <a:off x="2987675" y="4868863"/>
            <a:ext cx="431800" cy="652462"/>
          </a:xfrm>
          <a:prstGeom prst="rect">
            <a:avLst/>
          </a:prstGeom>
          <a:solidFill>
            <a:srgbClr val="99CC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125mg</a:t>
            </a:r>
          </a:p>
        </p:txBody>
      </p:sp>
      <p:sp>
        <p:nvSpPr>
          <p:cNvPr id="11" name="Text Box 192"/>
          <p:cNvSpPr txBox="1">
            <a:spLocks noChangeArrowheads="1"/>
          </p:cNvSpPr>
          <p:nvPr/>
        </p:nvSpPr>
        <p:spPr bwMode="auto">
          <a:xfrm>
            <a:off x="250825" y="4724400"/>
            <a:ext cx="431800" cy="469900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/>
              <a:t>MP 2g</a:t>
            </a:r>
          </a:p>
        </p:txBody>
      </p:sp>
      <p:sp>
        <p:nvSpPr>
          <p:cNvPr id="12" name="Text Box 192"/>
          <p:cNvSpPr txBox="1">
            <a:spLocks noChangeArrowheads="1"/>
          </p:cNvSpPr>
          <p:nvPr/>
        </p:nvSpPr>
        <p:spPr bwMode="auto">
          <a:xfrm>
            <a:off x="827088" y="4724400"/>
            <a:ext cx="431800" cy="469900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/>
              <a:t>MP 2g</a:t>
            </a:r>
          </a:p>
        </p:txBody>
      </p:sp>
      <p:sp>
        <p:nvSpPr>
          <p:cNvPr id="13" name="Text Box 169"/>
          <p:cNvSpPr txBox="1">
            <a:spLocks noChangeArrowheads="1"/>
          </p:cNvSpPr>
          <p:nvPr/>
        </p:nvSpPr>
        <p:spPr bwMode="auto">
          <a:xfrm>
            <a:off x="3851275" y="2682875"/>
            <a:ext cx="1079500" cy="523220"/>
          </a:xfrm>
          <a:prstGeom prst="rect">
            <a:avLst/>
          </a:prstGeom>
          <a:solidFill>
            <a:srgbClr val="33CC33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 dirty="0" smtClean="0"/>
              <a:t>Pare</a:t>
            </a:r>
            <a:r>
              <a:rPr lang="sr-Latn-CS" sz="1400" b="0" dirty="0" smtClean="0"/>
              <a:t>za </a:t>
            </a:r>
            <a:r>
              <a:rPr lang="sr-Latn-CS" sz="1400" b="1" dirty="0" smtClean="0"/>
              <a:t>levog</a:t>
            </a:r>
            <a:r>
              <a:rPr lang="en-US" sz="1400" b="0" dirty="0" smtClean="0"/>
              <a:t> </a:t>
            </a:r>
            <a:r>
              <a:rPr lang="en-US" sz="1400" b="0" dirty="0"/>
              <a:t>n. VI</a:t>
            </a:r>
          </a:p>
        </p:txBody>
      </p:sp>
      <p:sp>
        <p:nvSpPr>
          <p:cNvPr id="14" name="Text Box 192"/>
          <p:cNvSpPr txBox="1">
            <a:spLocks noChangeArrowheads="1"/>
          </p:cNvSpPr>
          <p:nvPr/>
        </p:nvSpPr>
        <p:spPr bwMode="auto">
          <a:xfrm>
            <a:off x="1331913" y="4724400"/>
            <a:ext cx="431800" cy="469900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2g</a:t>
            </a:r>
          </a:p>
        </p:txBody>
      </p:sp>
      <p:sp>
        <p:nvSpPr>
          <p:cNvPr id="15" name="Text Box 192"/>
          <p:cNvSpPr txBox="1">
            <a:spLocks noChangeArrowheads="1"/>
          </p:cNvSpPr>
          <p:nvPr/>
        </p:nvSpPr>
        <p:spPr bwMode="auto">
          <a:xfrm>
            <a:off x="3492500" y="4868863"/>
            <a:ext cx="431800" cy="652462"/>
          </a:xfrm>
          <a:prstGeom prst="rect">
            <a:avLst/>
          </a:prstGeom>
          <a:solidFill>
            <a:srgbClr val="99CC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125mg</a:t>
            </a:r>
          </a:p>
        </p:txBody>
      </p:sp>
      <p:sp>
        <p:nvSpPr>
          <p:cNvPr id="16" name="Text Box 192"/>
          <p:cNvSpPr txBox="1">
            <a:spLocks noChangeArrowheads="1"/>
          </p:cNvSpPr>
          <p:nvPr/>
        </p:nvSpPr>
        <p:spPr bwMode="auto">
          <a:xfrm>
            <a:off x="4068763" y="4868863"/>
            <a:ext cx="431800" cy="652462"/>
          </a:xfrm>
          <a:prstGeom prst="rect">
            <a:avLst/>
          </a:prstGeom>
          <a:solidFill>
            <a:srgbClr val="99CC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125mg</a:t>
            </a:r>
          </a:p>
        </p:txBody>
      </p:sp>
      <p:sp>
        <p:nvSpPr>
          <p:cNvPr id="17" name="Text Box 192"/>
          <p:cNvSpPr txBox="1">
            <a:spLocks noChangeArrowheads="1"/>
          </p:cNvSpPr>
          <p:nvPr/>
        </p:nvSpPr>
        <p:spPr bwMode="auto">
          <a:xfrm>
            <a:off x="1905000" y="4319202"/>
            <a:ext cx="1371600" cy="276999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r-Latn-CS" sz="1200" b="1" dirty="0" smtClean="0">
                <a:latin typeface="+mn-lt"/>
              </a:rPr>
              <a:t>5 </a:t>
            </a:r>
            <a:r>
              <a:rPr lang="en-US" sz="1200" b="1" dirty="0" smtClean="0">
                <a:latin typeface="+mn-lt"/>
              </a:rPr>
              <a:t>T</a:t>
            </a:r>
            <a:r>
              <a:rPr lang="sr-Latn-CS" sz="1200" b="1" dirty="0" smtClean="0">
                <a:latin typeface="+mn-lt"/>
              </a:rPr>
              <a:t>IP na II dan</a:t>
            </a:r>
            <a:endParaRPr lang="en-US" sz="1200" b="1" dirty="0">
              <a:latin typeface="+mn-lt"/>
            </a:endParaRPr>
          </a:p>
        </p:txBody>
      </p:sp>
      <p:sp>
        <p:nvSpPr>
          <p:cNvPr id="18" name="Text Box 192"/>
          <p:cNvSpPr txBox="1">
            <a:spLocks noChangeArrowheads="1"/>
          </p:cNvSpPr>
          <p:nvPr/>
        </p:nvSpPr>
        <p:spPr bwMode="auto">
          <a:xfrm>
            <a:off x="4643438" y="5049609"/>
            <a:ext cx="4249737" cy="307777"/>
          </a:xfrm>
          <a:prstGeom prst="rect">
            <a:avLst/>
          </a:prstGeom>
          <a:solidFill>
            <a:srgbClr val="FFFF99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sr-Latn-CS" sz="1400" b="1" dirty="0" smtClean="0">
                <a:latin typeface="+mn-lt"/>
              </a:rPr>
              <a:t>Opadajuće doze</a:t>
            </a:r>
            <a:r>
              <a:rPr lang="en-US" sz="1400" b="1" dirty="0" smtClean="0">
                <a:latin typeface="+mn-lt"/>
              </a:rPr>
              <a:t> </a:t>
            </a:r>
            <a:r>
              <a:rPr lang="en-US" sz="1400" b="1" dirty="0" err="1" smtClean="0">
                <a:latin typeface="+mn-lt"/>
              </a:rPr>
              <a:t>Prednison</a:t>
            </a:r>
            <a:r>
              <a:rPr lang="sr-Latn-CS" sz="1400" b="1" dirty="0" smtClean="0">
                <a:latin typeface="+mn-lt"/>
              </a:rPr>
              <a:t>a</a:t>
            </a:r>
            <a:endParaRPr lang="en-US" sz="1400" b="1" dirty="0">
              <a:latin typeface="+mn-lt"/>
            </a:endParaRPr>
          </a:p>
        </p:txBody>
      </p:sp>
      <p:sp>
        <p:nvSpPr>
          <p:cNvPr id="20" name="Text Box 169"/>
          <p:cNvSpPr txBox="1">
            <a:spLocks noChangeArrowheads="1"/>
          </p:cNvSpPr>
          <p:nvPr/>
        </p:nvSpPr>
        <p:spPr bwMode="auto">
          <a:xfrm>
            <a:off x="6659563" y="2576513"/>
            <a:ext cx="1079500" cy="738664"/>
          </a:xfrm>
          <a:prstGeom prst="rect">
            <a:avLst/>
          </a:prstGeom>
          <a:solidFill>
            <a:srgbClr val="33CC33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dirty="0" smtClean="0"/>
              <a:t>Delimični oporavak levog</a:t>
            </a:r>
            <a:r>
              <a:rPr lang="en-US" sz="1400" b="0" dirty="0" smtClean="0"/>
              <a:t> </a:t>
            </a:r>
            <a:r>
              <a:rPr lang="en-US" sz="1400" b="0" dirty="0"/>
              <a:t>n. VI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486400" cy="1020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CS" sz="2800" b="1" dirty="0" smtClean="0">
                <a:solidFill>
                  <a:srgbClr val="0070C0"/>
                </a:solidFill>
                <a:latin typeface="Arial" charset="0"/>
              </a:rPr>
              <a:t>Tok bolesti i terapij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a</a:t>
            </a:r>
            <a:endParaRPr lang="en-US" sz="2800" b="1" dirty="0">
              <a:solidFill>
                <a:srgbClr val="003300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8915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sr-Latn-CS" sz="1800" b="1" dirty="0" smtClean="0">
                <a:latin typeface="+mn-lt"/>
              </a:rPr>
              <a:t>  Mar</a:t>
            </a:r>
            <a:r>
              <a:rPr lang="en-US" sz="1800" b="1" dirty="0" smtClean="0">
                <a:latin typeface="+mn-lt"/>
              </a:rPr>
              <a:t>t</a:t>
            </a:r>
            <a:r>
              <a:rPr lang="sr-Latn-CS" sz="1800" b="1" dirty="0" smtClean="0">
                <a:latin typeface="+mn-lt"/>
              </a:rPr>
              <a:t> 2013 – Interferon-beta 1a 44mcg 3x nedeljno s.c.</a:t>
            </a:r>
          </a:p>
          <a:p>
            <a:pPr>
              <a:buNone/>
            </a:pPr>
            <a:endParaRPr lang="sr-Latn-CS" sz="1800" b="1" dirty="0" smtClean="0">
              <a:latin typeface="+mn-lt"/>
            </a:endParaRPr>
          </a:p>
          <a:p>
            <a:pPr>
              <a:buNone/>
            </a:pPr>
            <a:r>
              <a:rPr lang="en-US" sz="2600" dirty="0" smtClean="0">
                <a:solidFill>
                  <a:srgbClr val="003300"/>
                </a:solidFill>
                <a:latin typeface="+mn-lt"/>
              </a:rPr>
              <a:t>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sr-Latn-CS" sz="2600" dirty="0" smtClean="0">
              <a:solidFill>
                <a:srgbClr val="003300"/>
              </a:solidFill>
              <a:latin typeface="+mn-lt"/>
            </a:endParaRPr>
          </a:p>
        </p:txBody>
      </p:sp>
      <p:sp>
        <p:nvSpPr>
          <p:cNvPr id="4" name="Line 174"/>
          <p:cNvSpPr>
            <a:spLocks noChangeShapeType="1"/>
          </p:cNvSpPr>
          <p:nvPr/>
        </p:nvSpPr>
        <p:spPr bwMode="auto">
          <a:xfrm>
            <a:off x="1690688" y="3862388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Box 169"/>
          <p:cNvSpPr txBox="1">
            <a:spLocks noChangeArrowheads="1"/>
          </p:cNvSpPr>
          <p:nvPr/>
        </p:nvSpPr>
        <p:spPr bwMode="auto">
          <a:xfrm>
            <a:off x="36513" y="3543300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6" name="Line 174"/>
          <p:cNvSpPr>
            <a:spLocks noChangeShapeType="1"/>
          </p:cNvSpPr>
          <p:nvPr/>
        </p:nvSpPr>
        <p:spPr bwMode="auto">
          <a:xfrm>
            <a:off x="179388" y="3860800"/>
            <a:ext cx="0" cy="14398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" name="Group 64"/>
          <p:cNvGraphicFramePr>
            <a:graphicFrameLocks noGrp="1"/>
          </p:cNvGraphicFramePr>
          <p:nvPr/>
        </p:nvGraphicFramePr>
        <p:xfrm>
          <a:off x="107950" y="5105401"/>
          <a:ext cx="8964613" cy="901700"/>
        </p:xfrm>
        <a:graphic>
          <a:graphicData uri="http://schemas.openxmlformats.org/drawingml/2006/table">
            <a:tbl>
              <a:tblPr/>
              <a:tblGrid>
                <a:gridCol w="501650"/>
                <a:gridCol w="498475"/>
                <a:gridCol w="503238"/>
                <a:gridCol w="503237"/>
                <a:gridCol w="496888"/>
                <a:gridCol w="501650"/>
                <a:gridCol w="500062"/>
                <a:gridCol w="500063"/>
                <a:gridCol w="504825"/>
                <a:gridCol w="500062"/>
                <a:gridCol w="525470"/>
                <a:gridCol w="477830"/>
                <a:gridCol w="498475"/>
                <a:gridCol w="501650"/>
                <a:gridCol w="474663"/>
                <a:gridCol w="476250"/>
                <a:gridCol w="474662"/>
                <a:gridCol w="525463"/>
              </a:tblGrid>
              <a:tr h="9017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May 2012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Jun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Jul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Aug 2012</a:t>
                      </a: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Nov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hlink"/>
                          </a:solidFill>
                        </a:rPr>
                        <a:t>EDSS 6.0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Dec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hlink"/>
                          </a:solidFill>
                        </a:rPr>
                        <a:t>EDSS 6.0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Jan 2013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Mar 201</a:t>
                      </a: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hlink"/>
                        </a:solidFill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2" name="Text Box 157"/>
          <p:cNvSpPr txBox="1">
            <a:spLocks noChangeArrowheads="1"/>
          </p:cNvSpPr>
          <p:nvPr/>
        </p:nvSpPr>
        <p:spPr bwMode="auto">
          <a:xfrm>
            <a:off x="1042988" y="5157788"/>
            <a:ext cx="576262" cy="460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5.5</a:t>
            </a:r>
          </a:p>
        </p:txBody>
      </p:sp>
      <p:sp>
        <p:nvSpPr>
          <p:cNvPr id="13" name="Text Box 169"/>
          <p:cNvSpPr txBox="1">
            <a:spLocks noChangeArrowheads="1"/>
          </p:cNvSpPr>
          <p:nvPr/>
        </p:nvSpPr>
        <p:spPr bwMode="auto">
          <a:xfrm>
            <a:off x="1549400" y="3535363"/>
            <a:ext cx="358775" cy="333375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 dirty="0"/>
              <a:t>R</a:t>
            </a:r>
          </a:p>
        </p:txBody>
      </p:sp>
      <p:sp>
        <p:nvSpPr>
          <p:cNvPr id="14" name="Text Box 157"/>
          <p:cNvSpPr txBox="1">
            <a:spLocks noChangeArrowheads="1"/>
          </p:cNvSpPr>
          <p:nvPr/>
        </p:nvSpPr>
        <p:spPr bwMode="auto">
          <a:xfrm>
            <a:off x="34925" y="5199063"/>
            <a:ext cx="576263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7.5</a:t>
            </a:r>
          </a:p>
        </p:txBody>
      </p:sp>
      <p:sp>
        <p:nvSpPr>
          <p:cNvPr id="15" name="Text Box 157"/>
          <p:cNvSpPr txBox="1">
            <a:spLocks noChangeArrowheads="1"/>
          </p:cNvSpPr>
          <p:nvPr/>
        </p:nvSpPr>
        <p:spPr bwMode="auto">
          <a:xfrm>
            <a:off x="1619250" y="5157788"/>
            <a:ext cx="576263" cy="460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6.0</a:t>
            </a:r>
          </a:p>
        </p:txBody>
      </p: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466725" y="4114802"/>
            <a:ext cx="936625" cy="1185863"/>
            <a:chOff x="294" y="2592"/>
            <a:chExt cx="590" cy="747"/>
          </a:xfrm>
        </p:grpSpPr>
        <p:sp>
          <p:nvSpPr>
            <p:cNvPr id="18" name="Text Box 169"/>
            <p:cNvSpPr txBox="1">
              <a:spLocks noChangeArrowheads="1"/>
            </p:cNvSpPr>
            <p:nvPr/>
          </p:nvSpPr>
          <p:spPr bwMode="auto">
            <a:xfrm>
              <a:off x="294" y="2592"/>
              <a:ext cx="590" cy="349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en-US" sz="1000" b="1" dirty="0"/>
                <a:t>&gt;10 T2W</a:t>
              </a:r>
            </a:p>
            <a:p>
              <a:r>
                <a:rPr lang="en-US" sz="1000" b="1" dirty="0"/>
                <a:t>MRI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zija</a:t>
              </a:r>
              <a:r>
                <a:rPr lang="en-US" sz="1000" b="1" dirty="0" smtClean="0"/>
                <a:t>, </a:t>
              </a:r>
              <a:r>
                <a:rPr lang="sr-Latn-CS" sz="1000" b="1" dirty="0" smtClean="0"/>
                <a:t> bez</a:t>
              </a:r>
              <a:r>
                <a:rPr lang="en-US" sz="1000" b="1" dirty="0" smtClean="0"/>
                <a:t> </a:t>
              </a:r>
              <a:r>
                <a:rPr lang="en-US" sz="1000" b="1" dirty="0" err="1"/>
                <a:t>Gd</a:t>
              </a:r>
              <a:r>
                <a:rPr lang="en-US" sz="1000" b="1" dirty="0"/>
                <a:t>+ 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zija</a:t>
              </a:r>
              <a:endParaRPr lang="en-US" sz="1000" b="1" dirty="0"/>
            </a:p>
          </p:txBody>
        </p:sp>
        <p:sp>
          <p:nvSpPr>
            <p:cNvPr id="19" name="Line 79"/>
            <p:cNvSpPr>
              <a:spLocks noChangeShapeType="1"/>
            </p:cNvSpPr>
            <p:nvPr/>
          </p:nvSpPr>
          <p:spPr bwMode="auto">
            <a:xfrm>
              <a:off x="567" y="2931"/>
              <a:ext cx="0" cy="40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2987675" y="4219575"/>
            <a:ext cx="720725" cy="1081088"/>
            <a:chOff x="1882" y="2658"/>
            <a:chExt cx="454" cy="681"/>
          </a:xfrm>
        </p:grpSpPr>
        <p:sp>
          <p:nvSpPr>
            <p:cNvPr id="21" name="Text Box 169"/>
            <p:cNvSpPr txBox="1">
              <a:spLocks noChangeArrowheads="1"/>
            </p:cNvSpPr>
            <p:nvPr/>
          </p:nvSpPr>
          <p:spPr bwMode="auto">
            <a:xfrm>
              <a:off x="1882" y="2658"/>
              <a:ext cx="454" cy="349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sz="1000" b="1" dirty="0"/>
                <a:t>3 </a:t>
              </a:r>
              <a:r>
                <a:rPr lang="en-US" sz="1000" b="1" dirty="0" err="1"/>
                <a:t>Gd</a:t>
              </a:r>
              <a:r>
                <a:rPr lang="en-US" sz="1000" b="1" dirty="0"/>
                <a:t>+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zije</a:t>
              </a:r>
              <a:r>
                <a:rPr lang="en-US" sz="1000" b="1" dirty="0" smtClean="0"/>
                <a:t>, </a:t>
              </a:r>
              <a:r>
                <a:rPr lang="sr-Latn-CS" sz="1000" b="1" dirty="0"/>
                <a:t>2 </a:t>
              </a:r>
              <a:r>
                <a:rPr lang="sr-Latn-CS" sz="1000" b="1" dirty="0" smtClean="0"/>
                <a:t>nove</a:t>
              </a:r>
              <a:r>
                <a:rPr lang="en-US" sz="1000" b="1" dirty="0" smtClean="0"/>
                <a:t> </a:t>
              </a:r>
              <a:r>
                <a:rPr lang="en-US" sz="1000" b="1" dirty="0"/>
                <a:t>T2W</a:t>
              </a:r>
            </a:p>
          </p:txBody>
        </p:sp>
        <p:sp>
          <p:nvSpPr>
            <p:cNvPr id="22" name="Line 83"/>
            <p:cNvSpPr>
              <a:spLocks noChangeShapeType="1"/>
            </p:cNvSpPr>
            <p:nvPr/>
          </p:nvSpPr>
          <p:spPr bwMode="auto">
            <a:xfrm>
              <a:off x="2109" y="3021"/>
              <a:ext cx="0" cy="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8" name="Line 174"/>
          <p:cNvSpPr>
            <a:spLocks noChangeShapeType="1"/>
          </p:cNvSpPr>
          <p:nvPr/>
        </p:nvSpPr>
        <p:spPr bwMode="auto">
          <a:xfrm>
            <a:off x="4333875" y="3754438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174"/>
          <p:cNvSpPr>
            <a:spLocks noChangeShapeType="1"/>
          </p:cNvSpPr>
          <p:nvPr/>
        </p:nvSpPr>
        <p:spPr bwMode="auto">
          <a:xfrm>
            <a:off x="3830637" y="3754438"/>
            <a:ext cx="0" cy="15113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174"/>
          <p:cNvSpPr>
            <a:spLocks noChangeShapeType="1"/>
          </p:cNvSpPr>
          <p:nvPr/>
        </p:nvSpPr>
        <p:spPr bwMode="auto">
          <a:xfrm flipH="1">
            <a:off x="5219700" y="2781300"/>
            <a:ext cx="0" cy="25019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Box 157"/>
          <p:cNvSpPr txBox="1">
            <a:spLocks noChangeArrowheads="1"/>
          </p:cNvSpPr>
          <p:nvPr/>
        </p:nvSpPr>
        <p:spPr bwMode="auto">
          <a:xfrm>
            <a:off x="5076825" y="5203825"/>
            <a:ext cx="576263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3.5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486400" cy="1020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CS" sz="2800" b="1" dirty="0" smtClean="0">
                <a:solidFill>
                  <a:srgbClr val="0070C0"/>
                </a:solidFill>
                <a:latin typeface="Arial" charset="0"/>
              </a:rPr>
              <a:t>Tok bolesti i terapij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a</a:t>
            </a:r>
            <a:endParaRPr lang="en-US" sz="2800" b="1" dirty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34" name="Text Box 169"/>
          <p:cNvSpPr txBox="1">
            <a:spLocks noChangeArrowheads="1"/>
          </p:cNvSpPr>
          <p:nvPr/>
        </p:nvSpPr>
        <p:spPr bwMode="auto">
          <a:xfrm>
            <a:off x="3657600" y="3465611"/>
            <a:ext cx="838200" cy="307777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b="0" dirty="0"/>
              <a:t>R</a:t>
            </a:r>
          </a:p>
        </p:txBody>
      </p:sp>
      <p:sp>
        <p:nvSpPr>
          <p:cNvPr id="35" name="Text Box 169"/>
          <p:cNvSpPr txBox="1">
            <a:spLocks noChangeArrowheads="1"/>
          </p:cNvSpPr>
          <p:nvPr/>
        </p:nvSpPr>
        <p:spPr bwMode="auto">
          <a:xfrm>
            <a:off x="5181600" y="2438400"/>
            <a:ext cx="958850" cy="35394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r-Latn-CS" sz="1700" dirty="0" smtClean="0"/>
              <a:t>IFN</a:t>
            </a:r>
            <a:r>
              <a:rPr lang="el-GR" sz="1700" dirty="0" smtClean="0"/>
              <a:t>β</a:t>
            </a:r>
            <a:r>
              <a:rPr lang="sr-Latn-CS" sz="1700" dirty="0" smtClean="0"/>
              <a:t>-1a</a:t>
            </a:r>
            <a:endParaRPr lang="en-US" sz="1700" dirty="0"/>
          </a:p>
        </p:txBody>
      </p:sp>
      <p:sp>
        <p:nvSpPr>
          <p:cNvPr id="36" name="Pfeil nach unten 35"/>
          <p:cNvSpPr/>
          <p:nvPr/>
        </p:nvSpPr>
        <p:spPr>
          <a:xfrm rot="16200000">
            <a:off x="7467600" y="1143000"/>
            <a:ext cx="381000" cy="297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CS"/>
          </a:p>
        </p:txBody>
      </p:sp>
      <p:sp>
        <p:nvSpPr>
          <p:cNvPr id="37" name="Text Box 169"/>
          <p:cNvSpPr txBox="1">
            <a:spLocks noChangeArrowheads="1"/>
          </p:cNvSpPr>
          <p:nvPr/>
        </p:nvSpPr>
        <p:spPr bwMode="auto">
          <a:xfrm>
            <a:off x="107950" y="4622334"/>
            <a:ext cx="503238" cy="523220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  <a:p>
            <a:r>
              <a:rPr lang="en-US" sz="1400" b="0" dirty="0" smtClean="0"/>
              <a:t>TIP</a:t>
            </a:r>
            <a:endParaRPr lang="en-US" sz="1400" b="0" dirty="0"/>
          </a:p>
        </p:txBody>
      </p:sp>
      <p:sp>
        <p:nvSpPr>
          <p:cNvPr id="38" name="Text Box 169"/>
          <p:cNvSpPr txBox="1">
            <a:spLocks noChangeArrowheads="1"/>
          </p:cNvSpPr>
          <p:nvPr/>
        </p:nvSpPr>
        <p:spPr bwMode="auto">
          <a:xfrm>
            <a:off x="1630362" y="4797623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39" name="Text Box 169"/>
          <p:cNvSpPr txBox="1">
            <a:spLocks noChangeArrowheads="1"/>
          </p:cNvSpPr>
          <p:nvPr/>
        </p:nvSpPr>
        <p:spPr bwMode="auto">
          <a:xfrm>
            <a:off x="3810000" y="4572000"/>
            <a:ext cx="503238" cy="523220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  <a:p>
            <a:r>
              <a:rPr lang="en-US" sz="1400" b="0" dirty="0" smtClean="0"/>
              <a:t>TIP</a:t>
            </a:r>
            <a:endParaRPr lang="en-US" sz="1400" b="0" dirty="0"/>
          </a:p>
        </p:txBody>
      </p:sp>
      <p:sp>
        <p:nvSpPr>
          <p:cNvPr id="40" name="Rectangle 24"/>
          <p:cNvSpPr/>
          <p:nvPr/>
        </p:nvSpPr>
        <p:spPr>
          <a:xfrm rot="10800000" flipV="1">
            <a:off x="152400" y="6172200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1400" b="1" dirty="0" smtClean="0"/>
              <a:t>KS=visoke doze kortikosteroida sa ili bez produžene terapije kortikosteroidima u opadajućim dozama do isključenja;           TIP = terapijska izmena plazme; R =relaps</a:t>
            </a:r>
            <a:endParaRPr lang="sr-Latn-C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8915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sr-Latn-CS" sz="1800" b="1" dirty="0" smtClean="0">
                <a:latin typeface="+mn-lt"/>
              </a:rPr>
              <a:t>  Mar</a:t>
            </a:r>
            <a:r>
              <a:rPr lang="en-US" sz="1800" b="1" dirty="0" smtClean="0">
                <a:latin typeface="+mn-lt"/>
              </a:rPr>
              <a:t>t</a:t>
            </a:r>
            <a:r>
              <a:rPr lang="sr-Latn-CS" sz="1800" b="1" dirty="0" smtClean="0">
                <a:latin typeface="+mn-lt"/>
              </a:rPr>
              <a:t> 2013 –</a:t>
            </a:r>
            <a:r>
              <a:rPr lang="sr-Latn-CS" sz="1800" b="1" dirty="0" smtClean="0"/>
              <a:t>Interferon-beta  (IFN</a:t>
            </a:r>
            <a:r>
              <a:rPr lang="el-GR" sz="1800" b="1" dirty="0" smtClean="0"/>
              <a:t>β</a:t>
            </a:r>
            <a:r>
              <a:rPr lang="sr-Latn-CS" sz="1800" b="1" dirty="0" smtClean="0"/>
              <a:t>)-1a 44mcg 3x nedeljno s.c.</a:t>
            </a:r>
            <a:endParaRPr lang="sr-Latn-CS" sz="1800" b="1" dirty="0" smtClean="0">
              <a:latin typeface="+mn-lt"/>
            </a:endParaRPr>
          </a:p>
          <a:p>
            <a:pPr>
              <a:buFontTx/>
              <a:buChar char="•"/>
            </a:pPr>
            <a:r>
              <a:rPr lang="en-US" sz="1800" b="1" dirty="0" smtClean="0">
                <a:latin typeface="+mn-lt"/>
              </a:rPr>
              <a:t> </a:t>
            </a:r>
            <a:r>
              <a:rPr lang="sr-Latn-CS" sz="1800" b="1" dirty="0" smtClean="0">
                <a:latin typeface="+mn-lt"/>
              </a:rPr>
              <a:t> </a:t>
            </a:r>
            <a:r>
              <a:rPr lang="en-US" sz="1800" b="1" dirty="0" smtClean="0">
                <a:latin typeface="+mn-lt"/>
              </a:rPr>
              <a:t>April 2013</a:t>
            </a:r>
            <a:r>
              <a:rPr lang="sr-Latn-CS" sz="1800" b="1" dirty="0" smtClean="0">
                <a:latin typeface="+mn-lt"/>
              </a:rPr>
              <a:t> – IV </a:t>
            </a:r>
            <a:r>
              <a:rPr lang="en-US" sz="1800" b="1" dirty="0" err="1" smtClean="0">
                <a:latin typeface="+mn-lt"/>
              </a:rPr>
              <a:t>relaps</a:t>
            </a:r>
            <a:endParaRPr lang="sr-Latn-CS" sz="1800" b="1" dirty="0" smtClean="0">
              <a:latin typeface="+mn-lt"/>
            </a:endParaRPr>
          </a:p>
          <a:p>
            <a:pPr>
              <a:buNone/>
            </a:pPr>
            <a:r>
              <a:rPr lang="en-US" sz="2600" dirty="0" smtClean="0">
                <a:solidFill>
                  <a:srgbClr val="003300"/>
                </a:solidFill>
                <a:latin typeface="+mn-lt"/>
              </a:rPr>
              <a:t>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sr-Latn-CS" sz="2600" dirty="0" smtClean="0">
              <a:solidFill>
                <a:srgbClr val="003300"/>
              </a:solidFill>
              <a:latin typeface="+mn-lt"/>
            </a:endParaRPr>
          </a:p>
        </p:txBody>
      </p:sp>
      <p:sp>
        <p:nvSpPr>
          <p:cNvPr id="4" name="Line 174"/>
          <p:cNvSpPr>
            <a:spLocks noChangeShapeType="1"/>
          </p:cNvSpPr>
          <p:nvPr/>
        </p:nvSpPr>
        <p:spPr bwMode="auto">
          <a:xfrm>
            <a:off x="1690688" y="3862388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Box 169"/>
          <p:cNvSpPr txBox="1">
            <a:spLocks noChangeArrowheads="1"/>
          </p:cNvSpPr>
          <p:nvPr/>
        </p:nvSpPr>
        <p:spPr bwMode="auto">
          <a:xfrm>
            <a:off x="36513" y="3543300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6" name="Line 174"/>
          <p:cNvSpPr>
            <a:spLocks noChangeShapeType="1"/>
          </p:cNvSpPr>
          <p:nvPr/>
        </p:nvSpPr>
        <p:spPr bwMode="auto">
          <a:xfrm>
            <a:off x="179388" y="3860800"/>
            <a:ext cx="0" cy="14398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" name="Group 64"/>
          <p:cNvGraphicFramePr>
            <a:graphicFrameLocks noGrp="1"/>
          </p:cNvGraphicFramePr>
          <p:nvPr/>
        </p:nvGraphicFramePr>
        <p:xfrm>
          <a:off x="107950" y="5105401"/>
          <a:ext cx="8964613" cy="901700"/>
        </p:xfrm>
        <a:graphic>
          <a:graphicData uri="http://schemas.openxmlformats.org/drawingml/2006/table">
            <a:tbl>
              <a:tblPr/>
              <a:tblGrid>
                <a:gridCol w="501650"/>
                <a:gridCol w="498475"/>
                <a:gridCol w="503238"/>
                <a:gridCol w="503237"/>
                <a:gridCol w="496888"/>
                <a:gridCol w="501650"/>
                <a:gridCol w="500062"/>
                <a:gridCol w="500063"/>
                <a:gridCol w="504825"/>
                <a:gridCol w="500062"/>
                <a:gridCol w="525470"/>
                <a:gridCol w="477830"/>
                <a:gridCol w="498475"/>
                <a:gridCol w="501650"/>
                <a:gridCol w="474663"/>
                <a:gridCol w="476250"/>
                <a:gridCol w="474662"/>
                <a:gridCol w="525463"/>
              </a:tblGrid>
              <a:tr h="9017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May 2012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Jun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Jul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Aug 2012</a:t>
                      </a: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Nov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hlink"/>
                          </a:solidFill>
                        </a:rPr>
                        <a:t>EDSS 6.0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Dec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hlink"/>
                          </a:solidFill>
                        </a:rPr>
                        <a:t>EDSS 6.0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Jan 2013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Mar 201</a:t>
                      </a: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hlink"/>
                        </a:solidFill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Apr 201</a:t>
                      </a: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2" name="Text Box 157"/>
          <p:cNvSpPr txBox="1">
            <a:spLocks noChangeArrowheads="1"/>
          </p:cNvSpPr>
          <p:nvPr/>
        </p:nvSpPr>
        <p:spPr bwMode="auto">
          <a:xfrm>
            <a:off x="1042988" y="5157788"/>
            <a:ext cx="576262" cy="460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5.5</a:t>
            </a:r>
          </a:p>
        </p:txBody>
      </p:sp>
      <p:sp>
        <p:nvSpPr>
          <p:cNvPr id="13" name="Text Box 169"/>
          <p:cNvSpPr txBox="1">
            <a:spLocks noChangeArrowheads="1"/>
          </p:cNvSpPr>
          <p:nvPr/>
        </p:nvSpPr>
        <p:spPr bwMode="auto">
          <a:xfrm>
            <a:off x="1549400" y="3535363"/>
            <a:ext cx="358775" cy="333375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 dirty="0"/>
              <a:t>R</a:t>
            </a:r>
          </a:p>
        </p:txBody>
      </p:sp>
      <p:sp>
        <p:nvSpPr>
          <p:cNvPr id="14" name="Text Box 157"/>
          <p:cNvSpPr txBox="1">
            <a:spLocks noChangeArrowheads="1"/>
          </p:cNvSpPr>
          <p:nvPr/>
        </p:nvSpPr>
        <p:spPr bwMode="auto">
          <a:xfrm>
            <a:off x="34925" y="5199063"/>
            <a:ext cx="576263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7.5</a:t>
            </a:r>
          </a:p>
        </p:txBody>
      </p:sp>
      <p:sp>
        <p:nvSpPr>
          <p:cNvPr id="15" name="Text Box 157"/>
          <p:cNvSpPr txBox="1">
            <a:spLocks noChangeArrowheads="1"/>
          </p:cNvSpPr>
          <p:nvPr/>
        </p:nvSpPr>
        <p:spPr bwMode="auto">
          <a:xfrm>
            <a:off x="1619250" y="5157788"/>
            <a:ext cx="576263" cy="460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6.0</a:t>
            </a:r>
          </a:p>
        </p:txBody>
      </p: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466725" y="4114802"/>
            <a:ext cx="936625" cy="1185863"/>
            <a:chOff x="294" y="2592"/>
            <a:chExt cx="590" cy="747"/>
          </a:xfrm>
        </p:grpSpPr>
        <p:sp>
          <p:nvSpPr>
            <p:cNvPr id="18" name="Text Box 169"/>
            <p:cNvSpPr txBox="1">
              <a:spLocks noChangeArrowheads="1"/>
            </p:cNvSpPr>
            <p:nvPr/>
          </p:nvSpPr>
          <p:spPr bwMode="auto">
            <a:xfrm>
              <a:off x="294" y="2592"/>
              <a:ext cx="590" cy="349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en-US" sz="1000" b="1" dirty="0"/>
                <a:t>&gt;10 T2W</a:t>
              </a:r>
            </a:p>
            <a:p>
              <a:r>
                <a:rPr lang="en-US" sz="1000" b="1" dirty="0"/>
                <a:t>MRI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zija</a:t>
              </a:r>
              <a:r>
                <a:rPr lang="en-US" sz="1000" b="1" dirty="0" smtClean="0"/>
                <a:t>, </a:t>
              </a:r>
              <a:r>
                <a:rPr lang="sr-Latn-CS" sz="1000" b="1" dirty="0" smtClean="0"/>
                <a:t> bez</a:t>
              </a:r>
              <a:r>
                <a:rPr lang="en-US" sz="1000" b="1" dirty="0" smtClean="0"/>
                <a:t> </a:t>
              </a:r>
              <a:r>
                <a:rPr lang="en-US" sz="1000" b="1" dirty="0" err="1"/>
                <a:t>Gd</a:t>
              </a:r>
              <a:r>
                <a:rPr lang="en-US" sz="1000" b="1" dirty="0"/>
                <a:t>+ 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zija</a:t>
              </a:r>
              <a:endParaRPr lang="en-US" sz="1000" b="1" dirty="0"/>
            </a:p>
          </p:txBody>
        </p:sp>
        <p:sp>
          <p:nvSpPr>
            <p:cNvPr id="19" name="Line 79"/>
            <p:cNvSpPr>
              <a:spLocks noChangeShapeType="1"/>
            </p:cNvSpPr>
            <p:nvPr/>
          </p:nvSpPr>
          <p:spPr bwMode="auto">
            <a:xfrm>
              <a:off x="567" y="2931"/>
              <a:ext cx="0" cy="40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2987675" y="4219575"/>
            <a:ext cx="720725" cy="1081088"/>
            <a:chOff x="1882" y="2658"/>
            <a:chExt cx="454" cy="681"/>
          </a:xfrm>
        </p:grpSpPr>
        <p:sp>
          <p:nvSpPr>
            <p:cNvPr id="21" name="Text Box 169"/>
            <p:cNvSpPr txBox="1">
              <a:spLocks noChangeArrowheads="1"/>
            </p:cNvSpPr>
            <p:nvPr/>
          </p:nvSpPr>
          <p:spPr bwMode="auto">
            <a:xfrm>
              <a:off x="1882" y="2658"/>
              <a:ext cx="454" cy="349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sz="1000" b="1" dirty="0"/>
                <a:t>3 </a:t>
              </a:r>
              <a:r>
                <a:rPr lang="en-US" sz="1000" b="1" dirty="0" err="1"/>
                <a:t>Gd</a:t>
              </a:r>
              <a:r>
                <a:rPr lang="en-US" sz="1000" b="1" dirty="0"/>
                <a:t>+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zije</a:t>
              </a:r>
              <a:r>
                <a:rPr lang="en-US" sz="1000" b="1" dirty="0" smtClean="0"/>
                <a:t>, </a:t>
              </a:r>
              <a:r>
                <a:rPr lang="sr-Latn-CS" sz="1000" b="1" dirty="0"/>
                <a:t>2 </a:t>
              </a:r>
              <a:r>
                <a:rPr lang="sr-Latn-CS" sz="1000" b="1" dirty="0" smtClean="0"/>
                <a:t>nove</a:t>
              </a:r>
              <a:r>
                <a:rPr lang="en-US" sz="1000" b="1" dirty="0" smtClean="0"/>
                <a:t> </a:t>
              </a:r>
              <a:r>
                <a:rPr lang="en-US" sz="1000" b="1" dirty="0"/>
                <a:t>T2W</a:t>
              </a:r>
            </a:p>
          </p:txBody>
        </p:sp>
        <p:sp>
          <p:nvSpPr>
            <p:cNvPr id="22" name="Line 83"/>
            <p:cNvSpPr>
              <a:spLocks noChangeShapeType="1"/>
            </p:cNvSpPr>
            <p:nvPr/>
          </p:nvSpPr>
          <p:spPr bwMode="auto">
            <a:xfrm>
              <a:off x="2109" y="3021"/>
              <a:ext cx="0" cy="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8" name="Line 174"/>
          <p:cNvSpPr>
            <a:spLocks noChangeShapeType="1"/>
          </p:cNvSpPr>
          <p:nvPr/>
        </p:nvSpPr>
        <p:spPr bwMode="auto">
          <a:xfrm>
            <a:off x="4333875" y="3754438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174"/>
          <p:cNvSpPr>
            <a:spLocks noChangeShapeType="1"/>
          </p:cNvSpPr>
          <p:nvPr/>
        </p:nvSpPr>
        <p:spPr bwMode="auto">
          <a:xfrm>
            <a:off x="3830637" y="3754438"/>
            <a:ext cx="0" cy="15113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174"/>
          <p:cNvSpPr>
            <a:spLocks noChangeShapeType="1"/>
          </p:cNvSpPr>
          <p:nvPr/>
        </p:nvSpPr>
        <p:spPr bwMode="auto">
          <a:xfrm>
            <a:off x="5726113" y="3789363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174"/>
          <p:cNvSpPr>
            <a:spLocks noChangeShapeType="1"/>
          </p:cNvSpPr>
          <p:nvPr/>
        </p:nvSpPr>
        <p:spPr bwMode="auto">
          <a:xfrm flipH="1">
            <a:off x="5219700" y="2781300"/>
            <a:ext cx="0" cy="25019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Box 169"/>
          <p:cNvSpPr txBox="1">
            <a:spLocks noChangeArrowheads="1"/>
          </p:cNvSpPr>
          <p:nvPr/>
        </p:nvSpPr>
        <p:spPr bwMode="auto">
          <a:xfrm>
            <a:off x="5581650" y="3429000"/>
            <a:ext cx="358775" cy="333375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32" name="Text Box 157"/>
          <p:cNvSpPr txBox="1">
            <a:spLocks noChangeArrowheads="1"/>
          </p:cNvSpPr>
          <p:nvPr/>
        </p:nvSpPr>
        <p:spPr bwMode="auto">
          <a:xfrm>
            <a:off x="5076825" y="5203825"/>
            <a:ext cx="576263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3.5</a:t>
            </a:r>
          </a:p>
        </p:txBody>
      </p:sp>
      <p:sp>
        <p:nvSpPr>
          <p:cNvPr id="33" name="Text Box 157"/>
          <p:cNvSpPr txBox="1">
            <a:spLocks noChangeArrowheads="1"/>
          </p:cNvSpPr>
          <p:nvPr/>
        </p:nvSpPr>
        <p:spPr bwMode="auto">
          <a:xfrm>
            <a:off x="5580063" y="5199063"/>
            <a:ext cx="576262" cy="4619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4.0</a:t>
            </a:r>
          </a:p>
        </p:txBody>
      </p:sp>
      <p:sp>
        <p:nvSpPr>
          <p:cNvPr id="34" name="Text Box 169"/>
          <p:cNvSpPr txBox="1">
            <a:spLocks noChangeArrowheads="1"/>
          </p:cNvSpPr>
          <p:nvPr/>
        </p:nvSpPr>
        <p:spPr bwMode="auto">
          <a:xfrm>
            <a:off x="5181600" y="2438400"/>
            <a:ext cx="958850" cy="35394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r-Latn-CS" sz="1700" dirty="0" smtClean="0"/>
              <a:t>IFN</a:t>
            </a:r>
            <a:r>
              <a:rPr lang="el-GR" sz="1700" dirty="0" smtClean="0"/>
              <a:t>β</a:t>
            </a:r>
            <a:r>
              <a:rPr lang="sr-Latn-CS" sz="1700" dirty="0" smtClean="0"/>
              <a:t>-1a</a:t>
            </a:r>
            <a:endParaRPr lang="en-US" sz="1700" dirty="0"/>
          </a:p>
        </p:txBody>
      </p:sp>
      <p:sp>
        <p:nvSpPr>
          <p:cNvPr id="48" name="Pfeil nach unten 47"/>
          <p:cNvSpPr/>
          <p:nvPr/>
        </p:nvSpPr>
        <p:spPr>
          <a:xfrm rot="16200000">
            <a:off x="7467600" y="1143000"/>
            <a:ext cx="381000" cy="297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CS"/>
          </a:p>
        </p:txBody>
      </p:sp>
      <p:sp>
        <p:nvSpPr>
          <p:cNvPr id="49" name="Text Box 169"/>
          <p:cNvSpPr txBox="1">
            <a:spLocks noChangeArrowheads="1"/>
          </p:cNvSpPr>
          <p:nvPr/>
        </p:nvSpPr>
        <p:spPr bwMode="auto">
          <a:xfrm>
            <a:off x="3657600" y="3465611"/>
            <a:ext cx="838200" cy="307777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b="0" dirty="0"/>
              <a:t>R</a:t>
            </a:r>
          </a:p>
        </p:txBody>
      </p:sp>
      <p:sp>
        <p:nvSpPr>
          <p:cNvPr id="51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486400" cy="1020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CS" sz="2800" b="1" dirty="0" smtClean="0">
                <a:solidFill>
                  <a:srgbClr val="0070C0"/>
                </a:solidFill>
                <a:latin typeface="Arial" charset="0"/>
              </a:rPr>
              <a:t>Tok bolesti i terapij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a</a:t>
            </a:r>
            <a:endParaRPr lang="en-US" sz="2800" b="1" dirty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52" name="Text Box 169"/>
          <p:cNvSpPr txBox="1">
            <a:spLocks noChangeArrowheads="1"/>
          </p:cNvSpPr>
          <p:nvPr/>
        </p:nvSpPr>
        <p:spPr bwMode="auto">
          <a:xfrm>
            <a:off x="107950" y="4622334"/>
            <a:ext cx="503238" cy="523220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  <a:p>
            <a:r>
              <a:rPr lang="en-US" sz="1400" b="0" dirty="0" smtClean="0"/>
              <a:t>TIP</a:t>
            </a:r>
            <a:endParaRPr lang="en-US" sz="1400" b="0" dirty="0"/>
          </a:p>
        </p:txBody>
      </p:sp>
      <p:sp>
        <p:nvSpPr>
          <p:cNvPr id="53" name="Text Box 169"/>
          <p:cNvSpPr txBox="1">
            <a:spLocks noChangeArrowheads="1"/>
          </p:cNvSpPr>
          <p:nvPr/>
        </p:nvSpPr>
        <p:spPr bwMode="auto">
          <a:xfrm>
            <a:off x="1630362" y="4797623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54" name="Text Box 169"/>
          <p:cNvSpPr txBox="1">
            <a:spLocks noChangeArrowheads="1"/>
          </p:cNvSpPr>
          <p:nvPr/>
        </p:nvSpPr>
        <p:spPr bwMode="auto">
          <a:xfrm>
            <a:off x="3810000" y="4572000"/>
            <a:ext cx="503238" cy="523220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  <a:p>
            <a:r>
              <a:rPr lang="en-US" sz="1400" b="0" dirty="0" smtClean="0"/>
              <a:t>TIP</a:t>
            </a:r>
            <a:endParaRPr lang="en-US" sz="1400" b="0" dirty="0"/>
          </a:p>
        </p:txBody>
      </p:sp>
      <p:sp>
        <p:nvSpPr>
          <p:cNvPr id="55" name="Text Box 169"/>
          <p:cNvSpPr txBox="1">
            <a:spLocks noChangeArrowheads="1"/>
          </p:cNvSpPr>
          <p:nvPr/>
        </p:nvSpPr>
        <p:spPr bwMode="auto">
          <a:xfrm>
            <a:off x="5668962" y="48006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56" name="Rectangle 24"/>
          <p:cNvSpPr/>
          <p:nvPr/>
        </p:nvSpPr>
        <p:spPr>
          <a:xfrm rot="10800000" flipV="1">
            <a:off x="152400" y="6172200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1400" b="1" dirty="0" smtClean="0"/>
              <a:t>KS=visoke doze kortikosteroida sa ili bez produžene terapije kortikosteroidima u opadajućim dozama do isključenja;           TIP = terapijska izmena plazme; R =relaps</a:t>
            </a:r>
            <a:endParaRPr lang="sr-Latn-C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4876800"/>
          </a:xfrm>
        </p:spPr>
        <p:txBody>
          <a:bodyPr/>
          <a:lstStyle/>
          <a:p>
            <a:pPr eaLnBrk="1" hangingPunct="1">
              <a:buNone/>
            </a:pPr>
            <a:r>
              <a:rPr lang="en-US" sz="1800" b="1" dirty="0" smtClean="0">
                <a:latin typeface="+mn-lt"/>
              </a:rPr>
              <a:t>       </a:t>
            </a:r>
            <a:r>
              <a:rPr lang="sr-Latn-CS" sz="1800" b="1" dirty="0" smtClean="0">
                <a:latin typeface="+mn-lt"/>
              </a:rPr>
              <a:t>IV </a:t>
            </a:r>
            <a:r>
              <a:rPr lang="en-US" sz="1800" b="1" dirty="0" err="1" smtClean="0">
                <a:latin typeface="+mn-lt"/>
              </a:rPr>
              <a:t>relaps</a:t>
            </a:r>
            <a:r>
              <a:rPr lang="en-US" sz="1800" b="1" dirty="0" smtClean="0">
                <a:latin typeface="+mn-lt"/>
              </a:rPr>
              <a:t>, </a:t>
            </a:r>
            <a:r>
              <a:rPr lang="en-US" sz="1800" b="1" dirty="0" err="1" smtClean="0">
                <a:latin typeface="+mn-lt"/>
              </a:rPr>
              <a:t>april</a:t>
            </a:r>
            <a:r>
              <a:rPr lang="en-US" sz="1800" b="1" dirty="0" smtClean="0">
                <a:latin typeface="+mn-lt"/>
              </a:rPr>
              <a:t> 2013</a:t>
            </a:r>
          </a:p>
          <a:p>
            <a:pPr eaLnBrk="1" hangingPunct="1">
              <a:buNone/>
            </a:pPr>
            <a:endParaRPr lang="en-US" sz="1800" b="1" dirty="0" smtClean="0">
              <a:latin typeface="+mn-lt"/>
            </a:endParaRPr>
          </a:p>
          <a:p>
            <a:pPr eaLnBrk="1" hangingPunct="1">
              <a:buNone/>
            </a:pPr>
            <a:endParaRPr lang="en-US" sz="1800" b="1" dirty="0" smtClean="0">
              <a:latin typeface="+mn-lt"/>
            </a:endParaRPr>
          </a:p>
          <a:p>
            <a:pPr eaLnBrk="1" hangingPunct="1">
              <a:buNone/>
            </a:pPr>
            <a:endParaRPr lang="en-US" sz="1800" b="1" dirty="0" smtClean="0">
              <a:latin typeface="+mn-lt"/>
            </a:endParaRPr>
          </a:p>
          <a:p>
            <a:pPr eaLnBrk="1" hangingPunct="1">
              <a:buNone/>
            </a:pPr>
            <a:endParaRPr lang="en-US" sz="1800" b="1" dirty="0" smtClean="0">
              <a:latin typeface="+mn-lt"/>
            </a:endParaRPr>
          </a:p>
          <a:p>
            <a:pPr eaLnBrk="1" hangingPunct="1">
              <a:buNone/>
            </a:pPr>
            <a:endParaRPr lang="en-US" sz="1800" b="1" dirty="0" smtClean="0">
              <a:solidFill>
                <a:srgbClr val="003300"/>
              </a:solidFill>
              <a:latin typeface="+mn-lt"/>
            </a:endParaRPr>
          </a:p>
          <a:p>
            <a:pPr eaLnBrk="1" hangingPunct="1">
              <a:buNone/>
            </a:pPr>
            <a:endParaRPr lang="sr-Latn-CS" sz="1800" b="1" dirty="0" smtClean="0">
              <a:solidFill>
                <a:srgbClr val="003300"/>
              </a:solidFill>
              <a:latin typeface="+mn-lt"/>
            </a:endParaRPr>
          </a:p>
        </p:txBody>
      </p:sp>
      <p:sp>
        <p:nvSpPr>
          <p:cNvPr id="5" name="Line 174"/>
          <p:cNvSpPr>
            <a:spLocks noChangeShapeType="1"/>
          </p:cNvSpPr>
          <p:nvPr/>
        </p:nvSpPr>
        <p:spPr bwMode="auto">
          <a:xfrm>
            <a:off x="8099425" y="3916363"/>
            <a:ext cx="1588" cy="174466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Line 174"/>
          <p:cNvSpPr>
            <a:spLocks noChangeShapeType="1"/>
          </p:cNvSpPr>
          <p:nvPr/>
        </p:nvSpPr>
        <p:spPr bwMode="auto">
          <a:xfrm>
            <a:off x="2627313" y="3933825"/>
            <a:ext cx="0" cy="1582738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Box 169"/>
          <p:cNvSpPr txBox="1">
            <a:spLocks noChangeArrowheads="1"/>
          </p:cNvSpPr>
          <p:nvPr/>
        </p:nvSpPr>
        <p:spPr bwMode="auto">
          <a:xfrm>
            <a:off x="107950" y="2209835"/>
            <a:ext cx="958850" cy="35394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r-Latn-CS" sz="1700" dirty="0" smtClean="0"/>
              <a:t>IFN</a:t>
            </a:r>
            <a:r>
              <a:rPr lang="el-GR" sz="1700" dirty="0" smtClean="0"/>
              <a:t>β</a:t>
            </a:r>
            <a:r>
              <a:rPr lang="sr-Latn-CS" sz="1700" dirty="0" smtClean="0"/>
              <a:t>-1a</a:t>
            </a:r>
            <a:endParaRPr lang="en-US" sz="1700" dirty="0"/>
          </a:p>
        </p:txBody>
      </p:sp>
      <p:sp>
        <p:nvSpPr>
          <p:cNvPr id="9" name="Text Box 169"/>
          <p:cNvSpPr txBox="1">
            <a:spLocks noChangeArrowheads="1"/>
          </p:cNvSpPr>
          <p:nvPr/>
        </p:nvSpPr>
        <p:spPr bwMode="auto">
          <a:xfrm>
            <a:off x="539750" y="2798763"/>
            <a:ext cx="1079500" cy="1169551"/>
          </a:xfrm>
          <a:prstGeom prst="rect">
            <a:avLst/>
          </a:prstGeom>
          <a:solidFill>
            <a:srgbClr val="33CC33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dirty="0" smtClean="0"/>
              <a:t>Gubitak osećaja toplo -hladno u levoj nozi</a:t>
            </a:r>
            <a:endParaRPr lang="en-US" sz="1400" b="0" dirty="0"/>
          </a:p>
        </p:txBody>
      </p:sp>
      <p:sp>
        <p:nvSpPr>
          <p:cNvPr id="10" name="Line 174"/>
          <p:cNvSpPr>
            <a:spLocks noChangeShapeType="1"/>
          </p:cNvSpPr>
          <p:nvPr/>
        </p:nvSpPr>
        <p:spPr bwMode="auto">
          <a:xfrm>
            <a:off x="611188" y="3933825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174"/>
          <p:cNvSpPr>
            <a:spLocks noChangeShapeType="1"/>
          </p:cNvSpPr>
          <p:nvPr/>
        </p:nvSpPr>
        <p:spPr bwMode="auto">
          <a:xfrm>
            <a:off x="179388" y="2565400"/>
            <a:ext cx="0" cy="2881313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3" name="Group 81"/>
          <p:cNvGraphicFramePr>
            <a:graphicFrameLocks noGrp="1"/>
          </p:cNvGraphicFramePr>
          <p:nvPr/>
        </p:nvGraphicFramePr>
        <p:xfrm>
          <a:off x="76200" y="5029200"/>
          <a:ext cx="8915400" cy="1082675"/>
        </p:xfrm>
        <a:graphic>
          <a:graphicData uri="http://schemas.openxmlformats.org/drawingml/2006/table">
            <a:tbl>
              <a:tblPr/>
              <a:tblGrid>
                <a:gridCol w="533400"/>
                <a:gridCol w="457200"/>
                <a:gridCol w="444662"/>
                <a:gridCol w="505418"/>
                <a:gridCol w="500622"/>
                <a:gridCol w="503820"/>
                <a:gridCol w="502220"/>
                <a:gridCol w="505418"/>
                <a:gridCol w="505418"/>
                <a:gridCol w="503821"/>
                <a:gridCol w="503820"/>
                <a:gridCol w="505418"/>
                <a:gridCol w="500622"/>
                <a:gridCol w="505418"/>
                <a:gridCol w="502220"/>
                <a:gridCol w="453628"/>
                <a:gridCol w="457765"/>
                <a:gridCol w="524510"/>
              </a:tblGrid>
              <a:tr h="108267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23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Mar</a:t>
                      </a:r>
                      <a:endParaRPr kumimoji="0" lang="sr-Latn-C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15 Apr</a:t>
                      </a:r>
                      <a:endParaRPr kumimoji="0" lang="sr-Latn-C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16</a:t>
                      </a:r>
                      <a:endParaRPr kumimoji="0" lang="en-US" sz="13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Apr</a:t>
                      </a:r>
                      <a:endParaRPr kumimoji="0" lang="sr-Latn-C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17   Apr</a:t>
                      </a:r>
                      <a:endParaRPr kumimoji="0" lang="sr-Latn-C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18   Apr</a:t>
                      </a:r>
                      <a:endParaRPr kumimoji="0" lang="sr-Latn-C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19 Apr</a:t>
                      </a:r>
                      <a:endParaRPr kumimoji="0" lang="sr-Latn-C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</a:t>
                      </a:r>
                      <a:endParaRPr kumimoji="0" lang="en-US" sz="13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Apr</a:t>
                      </a:r>
                      <a:endParaRPr kumimoji="0" lang="sr-Latn-C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21  Apr</a:t>
                      </a:r>
                      <a:endParaRPr kumimoji="0" lang="sr-Latn-C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22  Apr</a:t>
                      </a:r>
                      <a:endParaRPr kumimoji="0" lang="sr-Latn-C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23  Apr</a:t>
                      </a:r>
                      <a:endParaRPr kumimoji="0" lang="sr-Latn-C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24 Apr</a:t>
                      </a:r>
                      <a:endParaRPr kumimoji="0" lang="sr-Latn-C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25 Apr</a:t>
                      </a:r>
                      <a:endParaRPr kumimoji="0" lang="sr-Latn-C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26 Apr</a:t>
                      </a:r>
                      <a:endParaRPr kumimoji="0" lang="sr-Latn-C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27 Apr</a:t>
                      </a:r>
                      <a:endParaRPr kumimoji="0" lang="sr-Latn-C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28 Apr</a:t>
                      </a:r>
                      <a:endParaRPr kumimoji="0" lang="sr-Latn-C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29 Apr</a:t>
                      </a:r>
                      <a:endParaRPr kumimoji="0" lang="sr-Latn-C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30 Apr</a:t>
                      </a:r>
                      <a:endParaRPr kumimoji="0" lang="sr-Latn-C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endParaRPr kumimoji="0" lang="en-US" sz="13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Maj</a:t>
                      </a:r>
                      <a:endParaRPr kumimoji="0" lang="sr-Latn-CS" sz="1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F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4" name="Text Box 169"/>
          <p:cNvSpPr txBox="1">
            <a:spLocks noChangeArrowheads="1"/>
          </p:cNvSpPr>
          <p:nvPr/>
        </p:nvSpPr>
        <p:spPr bwMode="auto">
          <a:xfrm>
            <a:off x="7596188" y="3190875"/>
            <a:ext cx="1368425" cy="738664"/>
          </a:xfrm>
          <a:prstGeom prst="rect">
            <a:avLst/>
          </a:prstGeom>
          <a:solidFill>
            <a:srgbClr val="33CC33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dirty="0" smtClean="0"/>
              <a:t>Uredan senzibilitet za toplo- hladno</a:t>
            </a:r>
            <a:endParaRPr lang="en-US" sz="1400" b="0" dirty="0"/>
          </a:p>
        </p:txBody>
      </p:sp>
      <p:sp>
        <p:nvSpPr>
          <p:cNvPr id="25" name="Text Box 192"/>
          <p:cNvSpPr txBox="1">
            <a:spLocks noChangeArrowheads="1"/>
          </p:cNvSpPr>
          <p:nvPr/>
        </p:nvSpPr>
        <p:spPr bwMode="auto">
          <a:xfrm>
            <a:off x="8061325" y="4797425"/>
            <a:ext cx="935038" cy="646331"/>
          </a:xfrm>
          <a:prstGeom prst="rect">
            <a:avLst/>
          </a:prstGeom>
          <a:solidFill>
            <a:srgbClr val="FFFF99">
              <a:alpha val="52000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sr-Latn-CS" sz="1200" b="1" dirty="0" smtClean="0">
                <a:latin typeface="+mn-lt"/>
              </a:rPr>
              <a:t>Per os</a:t>
            </a:r>
            <a:r>
              <a:rPr lang="en-US" sz="1200" b="1" dirty="0" smtClean="0">
                <a:latin typeface="+mn-lt"/>
              </a:rPr>
              <a:t> Pr</a:t>
            </a:r>
            <a:r>
              <a:rPr lang="sr-Latn-CS" sz="1200" b="1" dirty="0" smtClean="0">
                <a:latin typeface="+mn-lt"/>
              </a:rPr>
              <a:t>onizon</a:t>
            </a:r>
            <a:endParaRPr lang="en-US" sz="1200" b="1" dirty="0">
              <a:latin typeface="+mn-lt"/>
            </a:endParaRPr>
          </a:p>
          <a:p>
            <a:pPr algn="ctr"/>
            <a:r>
              <a:rPr lang="en-US" sz="1200" b="1" dirty="0">
                <a:latin typeface="+mn-lt"/>
              </a:rPr>
              <a:t>12 </a:t>
            </a:r>
            <a:r>
              <a:rPr lang="en-US" sz="1200" b="1" dirty="0" smtClean="0">
                <a:latin typeface="+mn-lt"/>
              </a:rPr>
              <a:t>d</a:t>
            </a:r>
            <a:r>
              <a:rPr lang="sr-Latn-CS" sz="1200" b="1" dirty="0" smtClean="0">
                <a:latin typeface="+mn-lt"/>
              </a:rPr>
              <a:t>ana</a:t>
            </a:r>
            <a:endParaRPr lang="en-US" sz="1200" b="1" dirty="0">
              <a:latin typeface="+mn-lt"/>
            </a:endParaRPr>
          </a:p>
        </p:txBody>
      </p:sp>
      <p:sp>
        <p:nvSpPr>
          <p:cNvPr id="26" name="Text Box 192"/>
          <p:cNvSpPr txBox="1">
            <a:spLocks noChangeArrowheads="1"/>
          </p:cNvSpPr>
          <p:nvPr/>
        </p:nvSpPr>
        <p:spPr bwMode="auto">
          <a:xfrm>
            <a:off x="3059113" y="4759325"/>
            <a:ext cx="433387" cy="469900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>
                <a:latin typeface="+mn-lt"/>
              </a:rPr>
              <a:t>MP 1g</a:t>
            </a:r>
          </a:p>
        </p:txBody>
      </p:sp>
      <p:sp>
        <p:nvSpPr>
          <p:cNvPr id="27" name="Text Box 192"/>
          <p:cNvSpPr txBox="1">
            <a:spLocks noChangeArrowheads="1"/>
          </p:cNvSpPr>
          <p:nvPr/>
        </p:nvSpPr>
        <p:spPr bwMode="auto">
          <a:xfrm>
            <a:off x="3563938" y="4759325"/>
            <a:ext cx="430212" cy="469900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>
                <a:latin typeface="+mn-lt"/>
              </a:rPr>
              <a:t>MP 1g</a:t>
            </a:r>
          </a:p>
        </p:txBody>
      </p:sp>
      <p:sp>
        <p:nvSpPr>
          <p:cNvPr id="28" name="Text Box 192"/>
          <p:cNvSpPr txBox="1">
            <a:spLocks noChangeArrowheads="1"/>
          </p:cNvSpPr>
          <p:nvPr/>
        </p:nvSpPr>
        <p:spPr bwMode="auto">
          <a:xfrm>
            <a:off x="4070350" y="4759325"/>
            <a:ext cx="430213" cy="469900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>
                <a:latin typeface="+mn-lt"/>
              </a:rPr>
              <a:t>MP 1g</a:t>
            </a:r>
          </a:p>
        </p:txBody>
      </p:sp>
      <p:sp>
        <p:nvSpPr>
          <p:cNvPr id="29" name="Text Box 192"/>
          <p:cNvSpPr txBox="1">
            <a:spLocks noChangeArrowheads="1"/>
          </p:cNvSpPr>
          <p:nvPr/>
        </p:nvSpPr>
        <p:spPr bwMode="auto">
          <a:xfrm>
            <a:off x="4572000" y="4759325"/>
            <a:ext cx="431800" cy="469900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>
                <a:latin typeface="+mn-lt"/>
              </a:rPr>
              <a:t>MP 1g</a:t>
            </a:r>
          </a:p>
        </p:txBody>
      </p:sp>
      <p:sp>
        <p:nvSpPr>
          <p:cNvPr id="30" name="Text Box 192"/>
          <p:cNvSpPr txBox="1">
            <a:spLocks noChangeArrowheads="1"/>
          </p:cNvSpPr>
          <p:nvPr/>
        </p:nvSpPr>
        <p:spPr bwMode="auto">
          <a:xfrm>
            <a:off x="2557463" y="4759325"/>
            <a:ext cx="430212" cy="461665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1g</a:t>
            </a:r>
          </a:p>
        </p:txBody>
      </p:sp>
      <p:sp>
        <p:nvSpPr>
          <p:cNvPr id="31" name="Text Box 192"/>
          <p:cNvSpPr txBox="1">
            <a:spLocks noChangeArrowheads="1"/>
          </p:cNvSpPr>
          <p:nvPr/>
        </p:nvSpPr>
        <p:spPr bwMode="auto">
          <a:xfrm>
            <a:off x="5076825" y="4797425"/>
            <a:ext cx="431800" cy="652463"/>
          </a:xfrm>
          <a:prstGeom prst="rect">
            <a:avLst/>
          </a:prstGeom>
          <a:solidFill>
            <a:srgbClr val="99CC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/>
              <a:t>MP 125mg</a:t>
            </a:r>
          </a:p>
        </p:txBody>
      </p:sp>
      <p:sp>
        <p:nvSpPr>
          <p:cNvPr id="32" name="Text Box 192"/>
          <p:cNvSpPr txBox="1">
            <a:spLocks noChangeArrowheads="1"/>
          </p:cNvSpPr>
          <p:nvPr/>
        </p:nvSpPr>
        <p:spPr bwMode="auto">
          <a:xfrm>
            <a:off x="5580063" y="4797425"/>
            <a:ext cx="431800" cy="652463"/>
          </a:xfrm>
          <a:prstGeom prst="rect">
            <a:avLst/>
          </a:prstGeom>
          <a:solidFill>
            <a:srgbClr val="99CC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>
                <a:latin typeface="+mn-lt"/>
              </a:rPr>
              <a:t>MP 125mg</a:t>
            </a:r>
          </a:p>
        </p:txBody>
      </p:sp>
      <p:sp>
        <p:nvSpPr>
          <p:cNvPr id="33" name="Text Box 192"/>
          <p:cNvSpPr txBox="1">
            <a:spLocks noChangeArrowheads="1"/>
          </p:cNvSpPr>
          <p:nvPr/>
        </p:nvSpPr>
        <p:spPr bwMode="auto">
          <a:xfrm>
            <a:off x="6062663" y="4797425"/>
            <a:ext cx="431800" cy="652463"/>
          </a:xfrm>
          <a:prstGeom prst="rect">
            <a:avLst/>
          </a:prstGeom>
          <a:solidFill>
            <a:srgbClr val="99CCFF">
              <a:alpha val="52000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>
                <a:latin typeface="+mn-lt"/>
              </a:rPr>
              <a:t>MP 125mg</a:t>
            </a:r>
          </a:p>
        </p:txBody>
      </p:sp>
      <p:sp>
        <p:nvSpPr>
          <p:cNvPr id="34" name="Text Box 192"/>
          <p:cNvSpPr txBox="1">
            <a:spLocks noChangeArrowheads="1"/>
          </p:cNvSpPr>
          <p:nvPr/>
        </p:nvSpPr>
        <p:spPr bwMode="auto">
          <a:xfrm>
            <a:off x="6588125" y="4797425"/>
            <a:ext cx="431800" cy="652463"/>
          </a:xfrm>
          <a:prstGeom prst="rect">
            <a:avLst/>
          </a:prstGeom>
          <a:solidFill>
            <a:srgbClr val="99CC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>
                <a:latin typeface="+mn-lt"/>
              </a:rPr>
              <a:t>MP 125mg</a:t>
            </a:r>
          </a:p>
        </p:txBody>
      </p:sp>
      <p:sp>
        <p:nvSpPr>
          <p:cNvPr id="35" name="Text Box 192"/>
          <p:cNvSpPr txBox="1">
            <a:spLocks noChangeArrowheads="1"/>
          </p:cNvSpPr>
          <p:nvPr/>
        </p:nvSpPr>
        <p:spPr bwMode="auto">
          <a:xfrm>
            <a:off x="7064375" y="4797425"/>
            <a:ext cx="431800" cy="652463"/>
          </a:xfrm>
          <a:prstGeom prst="rect">
            <a:avLst/>
          </a:prstGeom>
          <a:solidFill>
            <a:srgbClr val="99CCFF">
              <a:alpha val="52000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>
                <a:latin typeface="+mn-lt"/>
              </a:rPr>
              <a:t>MP 125mg</a:t>
            </a:r>
          </a:p>
        </p:txBody>
      </p:sp>
      <p:sp>
        <p:nvSpPr>
          <p:cNvPr id="36" name="Text Box 192"/>
          <p:cNvSpPr txBox="1">
            <a:spLocks noChangeArrowheads="1"/>
          </p:cNvSpPr>
          <p:nvPr/>
        </p:nvSpPr>
        <p:spPr bwMode="auto">
          <a:xfrm>
            <a:off x="7567613" y="4797425"/>
            <a:ext cx="431800" cy="652463"/>
          </a:xfrm>
          <a:prstGeom prst="rect">
            <a:avLst/>
          </a:prstGeom>
          <a:solidFill>
            <a:srgbClr val="99CCFF">
              <a:alpha val="52000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>
                <a:latin typeface="+mn-lt"/>
              </a:rPr>
              <a:t>MP 125mg</a:t>
            </a:r>
          </a:p>
        </p:txBody>
      </p:sp>
      <p:sp>
        <p:nvSpPr>
          <p:cNvPr id="39" name="Pfeil nach unten 38"/>
          <p:cNvSpPr/>
          <p:nvPr/>
        </p:nvSpPr>
        <p:spPr>
          <a:xfrm rot="16200000">
            <a:off x="2362200" y="914400"/>
            <a:ext cx="381000" cy="297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CS"/>
          </a:p>
        </p:txBody>
      </p:sp>
      <p:sp>
        <p:nvSpPr>
          <p:cNvPr id="40" name="Text Box 169"/>
          <p:cNvSpPr txBox="1">
            <a:spLocks noChangeArrowheads="1"/>
          </p:cNvSpPr>
          <p:nvPr/>
        </p:nvSpPr>
        <p:spPr bwMode="auto">
          <a:xfrm>
            <a:off x="2590800" y="2971800"/>
            <a:ext cx="2667000" cy="954107"/>
          </a:xfrm>
          <a:prstGeom prst="rect">
            <a:avLst/>
          </a:prstGeom>
          <a:solidFill>
            <a:srgbClr val="33CC33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r-Latn-CS" sz="1400" b="1" dirty="0" smtClean="0"/>
              <a:t>U neurološkom nalazu dominira: </a:t>
            </a:r>
            <a:endParaRPr lang="en-US" sz="1400" b="1" dirty="0" smtClean="0"/>
          </a:p>
          <a:p>
            <a:r>
              <a:rPr lang="sr-Latn-CS" sz="1400" b="0" dirty="0" smtClean="0">
                <a:latin typeface="+mn-lt"/>
              </a:rPr>
              <a:t>Na GE </a:t>
            </a:r>
            <a:r>
              <a:rPr lang="en-US" sz="1400" b="0" dirty="0" err="1" smtClean="0">
                <a:latin typeface="+mn-lt"/>
              </a:rPr>
              <a:t>inten</a:t>
            </a:r>
            <a:r>
              <a:rPr lang="sr-Latn-CS" sz="1400" b="0" dirty="0" smtClean="0">
                <a:latin typeface="+mn-lt"/>
              </a:rPr>
              <a:t>c</a:t>
            </a:r>
            <a:r>
              <a:rPr lang="en-US" sz="1400" b="0" dirty="0" smtClean="0">
                <a:latin typeface="+mn-lt"/>
              </a:rPr>
              <a:t>ion</a:t>
            </a:r>
            <a:r>
              <a:rPr lang="sr-Latn-CS" sz="1400" b="0" dirty="0" smtClean="0">
                <a:latin typeface="+mn-lt"/>
              </a:rPr>
              <a:t>i</a:t>
            </a:r>
            <a:r>
              <a:rPr lang="en-US" sz="1400" b="0" dirty="0" smtClean="0">
                <a:latin typeface="+mn-lt"/>
              </a:rPr>
              <a:t> tremor</a:t>
            </a:r>
            <a:r>
              <a:rPr lang="sr-Latn-CS" sz="1400" b="0" dirty="0" smtClean="0">
                <a:latin typeface="+mn-lt"/>
              </a:rPr>
              <a:t> i ataksija obostrano</a:t>
            </a:r>
            <a:r>
              <a:rPr lang="en-US" sz="1400" b="0" dirty="0" smtClean="0">
                <a:latin typeface="+mn-lt"/>
              </a:rPr>
              <a:t>, </a:t>
            </a:r>
            <a:r>
              <a:rPr lang="sr-Latn-CS" sz="1400" dirty="0" smtClean="0">
                <a:latin typeface="+mn-lt"/>
              </a:rPr>
              <a:t> </a:t>
            </a:r>
          </a:p>
          <a:p>
            <a:r>
              <a:rPr lang="sr-Latn-CS" sz="1400" dirty="0" smtClean="0">
                <a:latin typeface="+mn-lt"/>
              </a:rPr>
              <a:t>termanestezija</a:t>
            </a:r>
            <a:r>
              <a:rPr lang="en-US" sz="1400" b="0" dirty="0" smtClean="0">
                <a:latin typeface="+mn-lt"/>
              </a:rPr>
              <a:t> </a:t>
            </a:r>
            <a:r>
              <a:rPr lang="sr-Latn-CS" sz="1400" dirty="0" smtClean="0">
                <a:latin typeface="+mn-lt"/>
              </a:rPr>
              <a:t>u levoj nozi</a:t>
            </a:r>
            <a:endParaRPr lang="en-US" sz="1400" b="0" dirty="0">
              <a:latin typeface="+mn-lt"/>
            </a:endParaRPr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486400" cy="1020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CS" sz="2800" b="1" dirty="0" smtClean="0">
                <a:solidFill>
                  <a:srgbClr val="0070C0"/>
                </a:solidFill>
                <a:latin typeface="Arial" charset="0"/>
              </a:rPr>
              <a:t>Tok bolesti i terapij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a</a:t>
            </a:r>
            <a:endParaRPr lang="en-US" sz="2800" b="1" dirty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43" name="Text Box 50"/>
          <p:cNvSpPr txBox="1">
            <a:spLocks noChangeArrowheads="1"/>
          </p:cNvSpPr>
          <p:nvPr/>
        </p:nvSpPr>
        <p:spPr bwMode="auto">
          <a:xfrm>
            <a:off x="6956670" y="6248400"/>
            <a:ext cx="21873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+mn-lt"/>
              </a:rPr>
              <a:t>MP 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– </a:t>
            </a:r>
            <a:r>
              <a:rPr lang="en-US" sz="1400" b="1" dirty="0" err="1" smtClean="0">
                <a:solidFill>
                  <a:schemeClr val="tx1"/>
                </a:solidFill>
                <a:latin typeface="+mn-lt"/>
              </a:rPr>
              <a:t>Metilprednizolon</a:t>
            </a:r>
            <a:r>
              <a:rPr lang="sr-Latn-CS" sz="1400" b="1" dirty="0" smtClean="0">
                <a:solidFill>
                  <a:schemeClr val="tx1"/>
                </a:solidFill>
                <a:latin typeface="+mn-lt"/>
              </a:rPr>
              <a:t>, i.v.</a:t>
            </a:r>
            <a:endParaRPr lang="sr-Latn-CS" sz="1400" b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8915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1800" b="1" dirty="0" smtClean="0">
                <a:solidFill>
                  <a:srgbClr val="003300"/>
                </a:solidFill>
                <a:latin typeface="+mn-lt"/>
              </a:rPr>
              <a:t> </a:t>
            </a:r>
            <a:r>
              <a:rPr lang="sr-Latn-CS" sz="1800" b="1" dirty="0" smtClean="0">
                <a:solidFill>
                  <a:srgbClr val="003300"/>
                </a:solidFill>
                <a:latin typeface="+mn-lt"/>
              </a:rPr>
              <a:t>V</a:t>
            </a:r>
            <a:r>
              <a:rPr lang="en-US" sz="1800" b="1" dirty="0" smtClean="0">
                <a:latin typeface="+mn-lt"/>
              </a:rPr>
              <a:t> </a:t>
            </a:r>
            <a:r>
              <a:rPr lang="en-US" sz="1800" b="1" dirty="0" err="1" smtClean="0">
                <a:latin typeface="+mn-lt"/>
              </a:rPr>
              <a:t>relaps</a:t>
            </a:r>
            <a:r>
              <a:rPr lang="en-US" sz="1800" b="1" dirty="0" smtClean="0">
                <a:latin typeface="+mn-lt"/>
              </a:rPr>
              <a:t>, </a:t>
            </a:r>
            <a:r>
              <a:rPr lang="sr-Latn-CS" sz="1800" b="1" dirty="0" smtClean="0">
                <a:latin typeface="+mn-lt"/>
              </a:rPr>
              <a:t>jun</a:t>
            </a:r>
            <a:r>
              <a:rPr lang="en-US" sz="1800" b="1" dirty="0" smtClean="0">
                <a:latin typeface="+mn-lt"/>
              </a:rPr>
              <a:t> 2013</a:t>
            </a:r>
            <a:r>
              <a:rPr lang="sr-Latn-CS" sz="1800" b="1" dirty="0" smtClean="0">
                <a:latin typeface="+mn-lt"/>
              </a:rPr>
              <a:t>.</a:t>
            </a:r>
          </a:p>
          <a:p>
            <a:pPr>
              <a:buFontTx/>
              <a:buChar char="•"/>
            </a:pPr>
            <a:r>
              <a:rPr lang="sr-Latn-CS" sz="1800" b="1" dirty="0" smtClean="0">
                <a:latin typeface="+mn-lt"/>
              </a:rPr>
              <a:t> 1 nova T2W le</a:t>
            </a:r>
            <a:r>
              <a:rPr lang="en-US" sz="1800" b="1" dirty="0" err="1" smtClean="0">
                <a:latin typeface="+mn-lt"/>
              </a:rPr>
              <a:t>zija</a:t>
            </a:r>
            <a:r>
              <a:rPr lang="sr-Latn-CS" sz="1800" b="1" dirty="0" smtClean="0">
                <a:latin typeface="+mn-lt"/>
              </a:rPr>
              <a:t>,  a</a:t>
            </a:r>
            <a:r>
              <a:rPr lang="en-US" sz="1800" b="1" dirty="0" smtClean="0">
                <a:latin typeface="+mn-lt"/>
              </a:rPr>
              <a:t>v</a:t>
            </a:r>
            <a:r>
              <a:rPr lang="sr-Latn-CS" sz="1800" b="1" dirty="0" smtClean="0">
                <a:latin typeface="+mn-lt"/>
              </a:rPr>
              <a:t>gust 201</a:t>
            </a:r>
            <a:r>
              <a:rPr lang="en-US" sz="1800" b="1" dirty="0" smtClean="0">
                <a:latin typeface="+mn-lt"/>
              </a:rPr>
              <a:t>3</a:t>
            </a:r>
            <a:endParaRPr lang="sr-Latn-CS" sz="1800" b="1" dirty="0" smtClean="0">
              <a:latin typeface="+mn-lt"/>
            </a:endParaRPr>
          </a:p>
          <a:p>
            <a:pPr>
              <a:buNone/>
            </a:pPr>
            <a:r>
              <a:rPr lang="en-US" sz="2600" dirty="0" smtClean="0">
                <a:solidFill>
                  <a:srgbClr val="003300"/>
                </a:solidFill>
                <a:latin typeface="+mn-lt"/>
              </a:rPr>
              <a:t>                                                                                                                                                                                                                           </a:t>
            </a:r>
            <a:endParaRPr lang="sr-Latn-CS" sz="2600" dirty="0" smtClean="0">
              <a:solidFill>
                <a:srgbClr val="003300"/>
              </a:solidFill>
              <a:latin typeface="+mn-lt"/>
            </a:endParaRPr>
          </a:p>
        </p:txBody>
      </p:sp>
      <p:sp>
        <p:nvSpPr>
          <p:cNvPr id="4" name="Line 174"/>
          <p:cNvSpPr>
            <a:spLocks noChangeShapeType="1"/>
          </p:cNvSpPr>
          <p:nvPr/>
        </p:nvSpPr>
        <p:spPr bwMode="auto">
          <a:xfrm>
            <a:off x="1690688" y="3862388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Box 169"/>
          <p:cNvSpPr txBox="1">
            <a:spLocks noChangeArrowheads="1"/>
          </p:cNvSpPr>
          <p:nvPr/>
        </p:nvSpPr>
        <p:spPr bwMode="auto">
          <a:xfrm>
            <a:off x="36513" y="3543300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6" name="Line 174"/>
          <p:cNvSpPr>
            <a:spLocks noChangeShapeType="1"/>
          </p:cNvSpPr>
          <p:nvPr/>
        </p:nvSpPr>
        <p:spPr bwMode="auto">
          <a:xfrm>
            <a:off x="179388" y="3860800"/>
            <a:ext cx="0" cy="14398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" name="Group 64"/>
          <p:cNvGraphicFramePr>
            <a:graphicFrameLocks noGrp="1"/>
          </p:cNvGraphicFramePr>
          <p:nvPr/>
        </p:nvGraphicFramePr>
        <p:xfrm>
          <a:off x="107950" y="5105401"/>
          <a:ext cx="8964613" cy="901700"/>
        </p:xfrm>
        <a:graphic>
          <a:graphicData uri="http://schemas.openxmlformats.org/drawingml/2006/table">
            <a:tbl>
              <a:tblPr/>
              <a:tblGrid>
                <a:gridCol w="501650"/>
                <a:gridCol w="498475"/>
                <a:gridCol w="503238"/>
                <a:gridCol w="503237"/>
                <a:gridCol w="496888"/>
                <a:gridCol w="501650"/>
                <a:gridCol w="500062"/>
                <a:gridCol w="500063"/>
                <a:gridCol w="504825"/>
                <a:gridCol w="500062"/>
                <a:gridCol w="525470"/>
                <a:gridCol w="477830"/>
                <a:gridCol w="498475"/>
                <a:gridCol w="501650"/>
                <a:gridCol w="474663"/>
                <a:gridCol w="476250"/>
                <a:gridCol w="474662"/>
                <a:gridCol w="525463"/>
              </a:tblGrid>
              <a:tr h="9017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May 2012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Jun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Jul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Aug 2012</a:t>
                      </a: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Nov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hlink"/>
                          </a:solidFill>
                        </a:rPr>
                        <a:t>EDSS 6.0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Dec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hlink"/>
                          </a:solidFill>
                        </a:rPr>
                        <a:t>EDSS 6.0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Jan 2013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Mar 2013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hlink"/>
                        </a:solidFill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Apr 2013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Jun 2013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Avg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2013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2" name="Text Box 157"/>
          <p:cNvSpPr txBox="1">
            <a:spLocks noChangeArrowheads="1"/>
          </p:cNvSpPr>
          <p:nvPr/>
        </p:nvSpPr>
        <p:spPr bwMode="auto">
          <a:xfrm>
            <a:off x="1042988" y="5157788"/>
            <a:ext cx="576262" cy="460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5.5</a:t>
            </a:r>
          </a:p>
        </p:txBody>
      </p:sp>
      <p:sp>
        <p:nvSpPr>
          <p:cNvPr id="13" name="Text Box 169"/>
          <p:cNvSpPr txBox="1">
            <a:spLocks noChangeArrowheads="1"/>
          </p:cNvSpPr>
          <p:nvPr/>
        </p:nvSpPr>
        <p:spPr bwMode="auto">
          <a:xfrm>
            <a:off x="1549400" y="3535363"/>
            <a:ext cx="358775" cy="333375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 dirty="0"/>
              <a:t>R</a:t>
            </a:r>
          </a:p>
        </p:txBody>
      </p:sp>
      <p:sp>
        <p:nvSpPr>
          <p:cNvPr id="14" name="Text Box 157"/>
          <p:cNvSpPr txBox="1">
            <a:spLocks noChangeArrowheads="1"/>
          </p:cNvSpPr>
          <p:nvPr/>
        </p:nvSpPr>
        <p:spPr bwMode="auto">
          <a:xfrm>
            <a:off x="34925" y="5199063"/>
            <a:ext cx="576263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7.5</a:t>
            </a:r>
          </a:p>
        </p:txBody>
      </p:sp>
      <p:sp>
        <p:nvSpPr>
          <p:cNvPr id="15" name="Text Box 157"/>
          <p:cNvSpPr txBox="1">
            <a:spLocks noChangeArrowheads="1"/>
          </p:cNvSpPr>
          <p:nvPr/>
        </p:nvSpPr>
        <p:spPr bwMode="auto">
          <a:xfrm>
            <a:off x="1619250" y="5157788"/>
            <a:ext cx="576263" cy="460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6.0</a:t>
            </a:r>
          </a:p>
        </p:txBody>
      </p: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466725" y="4114802"/>
            <a:ext cx="936625" cy="1185863"/>
            <a:chOff x="294" y="2592"/>
            <a:chExt cx="590" cy="747"/>
          </a:xfrm>
        </p:grpSpPr>
        <p:sp>
          <p:nvSpPr>
            <p:cNvPr id="18" name="Text Box 169"/>
            <p:cNvSpPr txBox="1">
              <a:spLocks noChangeArrowheads="1"/>
            </p:cNvSpPr>
            <p:nvPr/>
          </p:nvSpPr>
          <p:spPr bwMode="auto">
            <a:xfrm>
              <a:off x="294" y="2592"/>
              <a:ext cx="590" cy="349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en-US" sz="1000" b="1" dirty="0"/>
                <a:t>&gt;10 T2W</a:t>
              </a:r>
            </a:p>
            <a:p>
              <a:r>
                <a:rPr lang="en-US" sz="1000" b="1" dirty="0"/>
                <a:t>MRI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zija</a:t>
              </a:r>
              <a:r>
                <a:rPr lang="en-US" sz="1000" b="1" dirty="0" smtClean="0"/>
                <a:t>, </a:t>
              </a:r>
              <a:r>
                <a:rPr lang="sr-Latn-CS" sz="1000" b="1" dirty="0" smtClean="0"/>
                <a:t> bez</a:t>
              </a:r>
              <a:r>
                <a:rPr lang="en-US" sz="1000" b="1" dirty="0" smtClean="0"/>
                <a:t> </a:t>
              </a:r>
              <a:r>
                <a:rPr lang="en-US" sz="1000" b="1" dirty="0" err="1"/>
                <a:t>Gd</a:t>
              </a:r>
              <a:r>
                <a:rPr lang="en-US" sz="1000" b="1" dirty="0"/>
                <a:t>+ 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zija</a:t>
              </a:r>
              <a:endParaRPr lang="en-US" sz="1000" b="1" dirty="0"/>
            </a:p>
          </p:txBody>
        </p:sp>
        <p:sp>
          <p:nvSpPr>
            <p:cNvPr id="19" name="Line 79"/>
            <p:cNvSpPr>
              <a:spLocks noChangeShapeType="1"/>
            </p:cNvSpPr>
            <p:nvPr/>
          </p:nvSpPr>
          <p:spPr bwMode="auto">
            <a:xfrm>
              <a:off x="567" y="2931"/>
              <a:ext cx="0" cy="40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2987675" y="4219575"/>
            <a:ext cx="720725" cy="1081088"/>
            <a:chOff x="1882" y="2658"/>
            <a:chExt cx="454" cy="681"/>
          </a:xfrm>
        </p:grpSpPr>
        <p:sp>
          <p:nvSpPr>
            <p:cNvPr id="21" name="Text Box 169"/>
            <p:cNvSpPr txBox="1">
              <a:spLocks noChangeArrowheads="1"/>
            </p:cNvSpPr>
            <p:nvPr/>
          </p:nvSpPr>
          <p:spPr bwMode="auto">
            <a:xfrm>
              <a:off x="1882" y="2658"/>
              <a:ext cx="454" cy="349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sz="1000" b="1" dirty="0"/>
                <a:t>3 </a:t>
              </a:r>
              <a:r>
                <a:rPr lang="en-US" sz="1000" b="1" dirty="0" err="1"/>
                <a:t>Gd</a:t>
              </a:r>
              <a:r>
                <a:rPr lang="en-US" sz="1000" b="1" dirty="0"/>
                <a:t>+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zije</a:t>
              </a:r>
              <a:r>
                <a:rPr lang="en-US" sz="1000" b="1" dirty="0" smtClean="0"/>
                <a:t>, </a:t>
              </a:r>
              <a:r>
                <a:rPr lang="sr-Latn-CS" sz="1000" b="1" dirty="0"/>
                <a:t>2 </a:t>
              </a:r>
              <a:r>
                <a:rPr lang="sr-Latn-CS" sz="1000" b="1" dirty="0" smtClean="0"/>
                <a:t>nove</a:t>
              </a:r>
              <a:r>
                <a:rPr lang="en-US" sz="1000" b="1" dirty="0" smtClean="0"/>
                <a:t> </a:t>
              </a:r>
              <a:r>
                <a:rPr lang="en-US" sz="1000" b="1" dirty="0"/>
                <a:t>T2W</a:t>
              </a:r>
            </a:p>
          </p:txBody>
        </p:sp>
        <p:sp>
          <p:nvSpPr>
            <p:cNvPr id="22" name="Line 83"/>
            <p:cNvSpPr>
              <a:spLocks noChangeShapeType="1"/>
            </p:cNvSpPr>
            <p:nvPr/>
          </p:nvSpPr>
          <p:spPr bwMode="auto">
            <a:xfrm>
              <a:off x="2109" y="3021"/>
              <a:ext cx="0" cy="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8" name="Line 174"/>
          <p:cNvSpPr>
            <a:spLocks noChangeShapeType="1"/>
          </p:cNvSpPr>
          <p:nvPr/>
        </p:nvSpPr>
        <p:spPr bwMode="auto">
          <a:xfrm>
            <a:off x="4333875" y="3754438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174"/>
          <p:cNvSpPr>
            <a:spLocks noChangeShapeType="1"/>
          </p:cNvSpPr>
          <p:nvPr/>
        </p:nvSpPr>
        <p:spPr bwMode="auto">
          <a:xfrm>
            <a:off x="3830637" y="3754438"/>
            <a:ext cx="0" cy="15113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174"/>
          <p:cNvSpPr>
            <a:spLocks noChangeShapeType="1"/>
          </p:cNvSpPr>
          <p:nvPr/>
        </p:nvSpPr>
        <p:spPr bwMode="auto">
          <a:xfrm>
            <a:off x="5726113" y="3789363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174"/>
          <p:cNvSpPr>
            <a:spLocks noChangeShapeType="1"/>
          </p:cNvSpPr>
          <p:nvPr/>
        </p:nvSpPr>
        <p:spPr bwMode="auto">
          <a:xfrm flipH="1">
            <a:off x="5219700" y="2781300"/>
            <a:ext cx="0" cy="25019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Box 169"/>
          <p:cNvSpPr txBox="1">
            <a:spLocks noChangeArrowheads="1"/>
          </p:cNvSpPr>
          <p:nvPr/>
        </p:nvSpPr>
        <p:spPr bwMode="auto">
          <a:xfrm>
            <a:off x="5581650" y="3429000"/>
            <a:ext cx="358775" cy="333375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32" name="Text Box 157"/>
          <p:cNvSpPr txBox="1">
            <a:spLocks noChangeArrowheads="1"/>
          </p:cNvSpPr>
          <p:nvPr/>
        </p:nvSpPr>
        <p:spPr bwMode="auto">
          <a:xfrm>
            <a:off x="5076825" y="5203825"/>
            <a:ext cx="576263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3.5</a:t>
            </a:r>
          </a:p>
        </p:txBody>
      </p:sp>
      <p:sp>
        <p:nvSpPr>
          <p:cNvPr id="33" name="Text Box 157"/>
          <p:cNvSpPr txBox="1">
            <a:spLocks noChangeArrowheads="1"/>
          </p:cNvSpPr>
          <p:nvPr/>
        </p:nvSpPr>
        <p:spPr bwMode="auto">
          <a:xfrm>
            <a:off x="5580063" y="5199063"/>
            <a:ext cx="576262" cy="4619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4.0</a:t>
            </a:r>
          </a:p>
        </p:txBody>
      </p:sp>
      <p:sp>
        <p:nvSpPr>
          <p:cNvPr id="34" name="Line 174"/>
          <p:cNvSpPr>
            <a:spLocks noChangeShapeType="1"/>
          </p:cNvSpPr>
          <p:nvPr/>
        </p:nvSpPr>
        <p:spPr bwMode="auto">
          <a:xfrm>
            <a:off x="6734175" y="3789363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 Box 169"/>
          <p:cNvSpPr txBox="1">
            <a:spLocks noChangeArrowheads="1"/>
          </p:cNvSpPr>
          <p:nvPr/>
        </p:nvSpPr>
        <p:spPr bwMode="auto">
          <a:xfrm>
            <a:off x="6589713" y="3455988"/>
            <a:ext cx="358775" cy="333375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grpSp>
        <p:nvGrpSpPr>
          <p:cNvPr id="36" name="Group 83"/>
          <p:cNvGrpSpPr>
            <a:grpSpLocks/>
          </p:cNvGrpSpPr>
          <p:nvPr/>
        </p:nvGrpSpPr>
        <p:grpSpPr bwMode="auto">
          <a:xfrm>
            <a:off x="7524750" y="4068763"/>
            <a:ext cx="576263" cy="1146175"/>
            <a:chOff x="4740" y="2617"/>
            <a:chExt cx="363" cy="722"/>
          </a:xfrm>
        </p:grpSpPr>
        <p:sp>
          <p:nvSpPr>
            <p:cNvPr id="37" name="Text Box 169"/>
            <p:cNvSpPr txBox="1">
              <a:spLocks noChangeArrowheads="1"/>
            </p:cNvSpPr>
            <p:nvPr/>
          </p:nvSpPr>
          <p:spPr bwMode="auto">
            <a:xfrm>
              <a:off x="4740" y="2617"/>
              <a:ext cx="363" cy="349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sz="1000" dirty="0"/>
                <a:t>1 </a:t>
              </a:r>
              <a:r>
                <a:rPr lang="en-US" sz="1000" dirty="0" smtClean="0"/>
                <a:t>nova </a:t>
              </a:r>
              <a:r>
                <a:rPr lang="en-US" sz="1000" dirty="0"/>
                <a:t>T2W </a:t>
              </a:r>
              <a:r>
                <a:rPr lang="en-US" sz="1000" dirty="0" err="1" smtClean="0"/>
                <a:t>lezija</a:t>
              </a:r>
              <a:endParaRPr lang="en-US" sz="1000" dirty="0"/>
            </a:p>
          </p:txBody>
        </p:sp>
        <p:sp>
          <p:nvSpPr>
            <p:cNvPr id="38" name="Line 82"/>
            <p:cNvSpPr>
              <a:spLocks noChangeShapeType="1"/>
            </p:cNvSpPr>
            <p:nvPr/>
          </p:nvSpPr>
          <p:spPr bwMode="auto">
            <a:xfrm>
              <a:off x="4921" y="2976"/>
              <a:ext cx="0" cy="36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9" name="Text Box 157"/>
          <p:cNvSpPr txBox="1">
            <a:spLocks noChangeArrowheads="1"/>
          </p:cNvSpPr>
          <p:nvPr/>
        </p:nvSpPr>
        <p:spPr bwMode="auto">
          <a:xfrm>
            <a:off x="6588125" y="5229225"/>
            <a:ext cx="576263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</a:t>
            </a:r>
            <a:r>
              <a:rPr lang="sr-Latn-CS" sz="1200" b="1" dirty="0">
                <a:solidFill>
                  <a:schemeClr val="hlink"/>
                </a:solidFill>
                <a:latin typeface="+mn-lt"/>
              </a:rPr>
              <a:t>5</a:t>
            </a:r>
            <a:r>
              <a:rPr lang="en-US" sz="1200" b="1" dirty="0">
                <a:solidFill>
                  <a:schemeClr val="hlink"/>
                </a:solidFill>
                <a:latin typeface="+mn-lt"/>
              </a:rPr>
              <a:t>.0</a:t>
            </a:r>
          </a:p>
        </p:txBody>
      </p:sp>
      <p:sp>
        <p:nvSpPr>
          <p:cNvPr id="40" name="Text Box 169"/>
          <p:cNvSpPr txBox="1">
            <a:spLocks noChangeArrowheads="1"/>
          </p:cNvSpPr>
          <p:nvPr/>
        </p:nvSpPr>
        <p:spPr bwMode="auto">
          <a:xfrm>
            <a:off x="5181600" y="2438400"/>
            <a:ext cx="958850" cy="35394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r-Latn-CS" sz="1700" dirty="0" smtClean="0"/>
              <a:t>IFN</a:t>
            </a:r>
            <a:r>
              <a:rPr lang="el-GR" sz="1700" dirty="0" smtClean="0"/>
              <a:t>β</a:t>
            </a:r>
            <a:r>
              <a:rPr lang="sr-Latn-CS" sz="1700" dirty="0" smtClean="0"/>
              <a:t>-1a</a:t>
            </a:r>
            <a:endParaRPr lang="en-US" sz="1700" dirty="0"/>
          </a:p>
        </p:txBody>
      </p:sp>
      <p:sp>
        <p:nvSpPr>
          <p:cNvPr id="41" name="Pfeil nach unten 40"/>
          <p:cNvSpPr/>
          <p:nvPr/>
        </p:nvSpPr>
        <p:spPr>
          <a:xfrm rot="16200000">
            <a:off x="7467600" y="1143000"/>
            <a:ext cx="381000" cy="297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CS"/>
          </a:p>
        </p:txBody>
      </p:sp>
      <p:sp>
        <p:nvSpPr>
          <p:cNvPr id="42" name="Text Box 169"/>
          <p:cNvSpPr txBox="1">
            <a:spLocks noChangeArrowheads="1"/>
          </p:cNvSpPr>
          <p:nvPr/>
        </p:nvSpPr>
        <p:spPr bwMode="auto">
          <a:xfrm>
            <a:off x="3657600" y="3465611"/>
            <a:ext cx="838200" cy="307777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b="0" dirty="0"/>
              <a:t>R</a:t>
            </a:r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486400" cy="1020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CS" sz="2800" b="1" dirty="0" smtClean="0">
                <a:solidFill>
                  <a:srgbClr val="0070C0"/>
                </a:solidFill>
                <a:latin typeface="Arial" charset="0"/>
              </a:rPr>
              <a:t>Tok bolesti i terapij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a</a:t>
            </a:r>
            <a:endParaRPr lang="en-US" sz="2800" b="1" dirty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45" name="Text Box 169"/>
          <p:cNvSpPr txBox="1">
            <a:spLocks noChangeArrowheads="1"/>
          </p:cNvSpPr>
          <p:nvPr/>
        </p:nvSpPr>
        <p:spPr bwMode="auto">
          <a:xfrm>
            <a:off x="107950" y="4622334"/>
            <a:ext cx="503238" cy="523220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  <a:p>
            <a:r>
              <a:rPr lang="en-US" sz="1400" b="0" dirty="0" smtClean="0"/>
              <a:t>TIP</a:t>
            </a:r>
            <a:endParaRPr lang="en-US" sz="1400" b="0" dirty="0"/>
          </a:p>
        </p:txBody>
      </p:sp>
      <p:sp>
        <p:nvSpPr>
          <p:cNvPr id="46" name="Text Box 169"/>
          <p:cNvSpPr txBox="1">
            <a:spLocks noChangeArrowheads="1"/>
          </p:cNvSpPr>
          <p:nvPr/>
        </p:nvSpPr>
        <p:spPr bwMode="auto">
          <a:xfrm>
            <a:off x="1630362" y="4797623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47" name="Text Box 169"/>
          <p:cNvSpPr txBox="1">
            <a:spLocks noChangeArrowheads="1"/>
          </p:cNvSpPr>
          <p:nvPr/>
        </p:nvSpPr>
        <p:spPr bwMode="auto">
          <a:xfrm>
            <a:off x="3810000" y="4572000"/>
            <a:ext cx="503238" cy="523220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  <a:p>
            <a:r>
              <a:rPr lang="en-US" sz="1400" b="0" dirty="0" smtClean="0"/>
              <a:t>TIP</a:t>
            </a:r>
            <a:endParaRPr lang="en-US" sz="1400" b="0" dirty="0"/>
          </a:p>
        </p:txBody>
      </p:sp>
      <p:sp>
        <p:nvSpPr>
          <p:cNvPr id="48" name="Text Box 169"/>
          <p:cNvSpPr txBox="1">
            <a:spLocks noChangeArrowheads="1"/>
          </p:cNvSpPr>
          <p:nvPr/>
        </p:nvSpPr>
        <p:spPr bwMode="auto">
          <a:xfrm>
            <a:off x="5668962" y="48006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49" name="Text Box 169"/>
          <p:cNvSpPr txBox="1">
            <a:spLocks noChangeArrowheads="1"/>
          </p:cNvSpPr>
          <p:nvPr/>
        </p:nvSpPr>
        <p:spPr bwMode="auto">
          <a:xfrm>
            <a:off x="6430962" y="48006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50" name="Rectangle 24"/>
          <p:cNvSpPr/>
          <p:nvPr/>
        </p:nvSpPr>
        <p:spPr>
          <a:xfrm rot="10800000" flipV="1">
            <a:off x="152400" y="6172200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1400" b="1" dirty="0" smtClean="0"/>
              <a:t>KS=visoke doze kortikosteroida sa ili bez produžene terapije kortikosteroidima u opadajućim dozama do isključenja;           TIP = terapijska izmena plazme; R =relaps</a:t>
            </a:r>
            <a:endParaRPr lang="sr-Latn-C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762000" y="2743200"/>
            <a:ext cx="7772400" cy="200342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r>
              <a:rPr lang="sr-Latn-CS" b="1" dirty="0" smtClean="0">
                <a:solidFill>
                  <a:srgbClr val="003300"/>
                </a:solidFill>
                <a:latin typeface="Maiandra GD" pitchFamily="34" charset="0"/>
              </a:rPr>
              <a:t>Terapijski non-responder u multiploj sklerozi</a:t>
            </a:r>
            <a:br>
              <a:rPr lang="sr-Latn-CS" b="1" dirty="0" smtClean="0">
                <a:solidFill>
                  <a:srgbClr val="003300"/>
                </a:solidFill>
                <a:latin typeface="Maiandra GD" pitchFamily="34" charset="0"/>
              </a:rPr>
            </a:br>
            <a:r>
              <a:rPr lang="sr-Latn-CS" dirty="0" smtClean="0">
                <a:solidFill>
                  <a:srgbClr val="003300"/>
                </a:solidFill>
                <a:latin typeface="Maiandra GD" pitchFamily="34" charset="0"/>
              </a:rPr>
              <a:t/>
            </a:r>
            <a:br>
              <a:rPr lang="sr-Latn-CS" dirty="0" smtClean="0">
                <a:solidFill>
                  <a:srgbClr val="003300"/>
                </a:solidFill>
                <a:latin typeface="Maiandra GD" pitchFamily="34" charset="0"/>
              </a:rPr>
            </a:br>
            <a:r>
              <a:rPr lang="sr-Latn-CS" dirty="0" smtClean="0">
                <a:solidFill>
                  <a:srgbClr val="003300"/>
                </a:solidFill>
                <a:latin typeface="Maiandra GD" pitchFamily="34" charset="0"/>
              </a:rPr>
              <a:t>Prikaz slučaja</a:t>
            </a:r>
            <a:br>
              <a:rPr lang="sr-Latn-CS" dirty="0" smtClean="0">
                <a:solidFill>
                  <a:srgbClr val="003300"/>
                </a:solidFill>
                <a:latin typeface="Maiandra GD" pitchFamily="34" charset="0"/>
              </a:rPr>
            </a:br>
            <a:endParaRPr lang="en-US" dirty="0" smtClean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648200"/>
            <a:ext cx="8458200" cy="17526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r>
              <a:rPr lang="sr-Latn-CS" dirty="0" smtClean="0">
                <a:solidFill>
                  <a:schemeClr val="tx1"/>
                </a:solidFill>
                <a:latin typeface="Maiandra GD" pitchFamily="34" charset="0"/>
              </a:rPr>
              <a:t>Velibor Jolić</a:t>
            </a:r>
          </a:p>
          <a:p>
            <a:pPr>
              <a:defRPr/>
            </a:pPr>
            <a:endParaRPr lang="sr-Latn-CS" sz="2800" dirty="0" smtClean="0">
              <a:latin typeface="Maiandra GD" pitchFamily="34" charset="0"/>
            </a:endParaRPr>
          </a:p>
          <a:p>
            <a:pPr>
              <a:defRPr/>
            </a:pPr>
            <a:r>
              <a:rPr lang="sr-Latn-CS" sz="2800" dirty="0" smtClean="0">
                <a:latin typeface="Maiandra GD" pitchFamily="34" charset="0"/>
              </a:rPr>
              <a:t>Bolnica “Nova Vita”, Beograd</a:t>
            </a:r>
            <a:endParaRPr lang="x-none" sz="2800" dirty="0"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477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3300"/>
                </a:solidFill>
                <a:latin typeface="Maiandra GD" pitchFamily="34" charset="0"/>
              </a:rPr>
              <a:t/>
            </a:r>
            <a:br>
              <a:rPr lang="en-US" b="1" dirty="0" smtClean="0">
                <a:solidFill>
                  <a:srgbClr val="003300"/>
                </a:solidFill>
                <a:latin typeface="Maiandra GD" pitchFamily="34" charset="0"/>
              </a:rPr>
            </a:br>
            <a:endParaRPr lang="en-US" b="1" dirty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buNone/>
            </a:pPr>
            <a:endParaRPr lang="en-US" sz="2600" dirty="0" smtClean="0">
              <a:solidFill>
                <a:srgbClr val="003300"/>
              </a:solidFill>
              <a:latin typeface="Maiandra GD" pitchFamily="34" charset="0"/>
            </a:endParaRPr>
          </a:p>
          <a:p>
            <a:pPr eaLnBrk="1" hangingPunct="1">
              <a:buNone/>
            </a:pPr>
            <a:endParaRPr lang="sr-Latn-CS" sz="2600" dirty="0" smtClean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4" name="Rectangle 2"/>
          <p:cNvSpPr>
            <a:spLocks/>
          </p:cNvSpPr>
          <p:nvPr/>
        </p:nvSpPr>
        <p:spPr bwMode="auto">
          <a:xfrm>
            <a:off x="4967288" y="261938"/>
            <a:ext cx="4176712" cy="719137"/>
          </a:xfrm>
          <a:prstGeom prst="rect">
            <a:avLst/>
          </a:prstGeom>
          <a:solidFill>
            <a:srgbClr val="C0C0C0">
              <a:alpha val="20000"/>
            </a:srgbClr>
          </a:solidFill>
          <a:ln w="28575">
            <a:solidFill>
              <a:srgbClr val="C0C0C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400" dirty="0" smtClean="0">
                <a:solidFill>
                  <a:schemeClr val="bg1"/>
                </a:solidFill>
              </a:rPr>
              <a:t>MR</a:t>
            </a:r>
            <a:r>
              <a:rPr lang="sr-Latn-CS" sz="2400" dirty="0" smtClean="0">
                <a:solidFill>
                  <a:schemeClr val="bg1"/>
                </a:solidFill>
              </a:rPr>
              <a:t> cervikalne kičme</a:t>
            </a:r>
          </a:p>
          <a:p>
            <a:pPr eaLnBrk="0" hangingPunct="0"/>
            <a:r>
              <a:rPr lang="en-US" sz="2400" b="0" dirty="0" smtClean="0">
                <a:solidFill>
                  <a:schemeClr val="bg1"/>
                </a:solidFill>
              </a:rPr>
              <a:t>19. </a:t>
            </a:r>
            <a:r>
              <a:rPr lang="en-US" sz="2400" dirty="0" err="1" smtClean="0">
                <a:solidFill>
                  <a:schemeClr val="bg1"/>
                </a:solidFill>
              </a:rPr>
              <a:t>a</a:t>
            </a:r>
            <a:r>
              <a:rPr lang="en-US" sz="2400" b="0" dirty="0" err="1" smtClean="0">
                <a:solidFill>
                  <a:schemeClr val="bg1"/>
                </a:solidFill>
              </a:rPr>
              <a:t>vgust</a:t>
            </a:r>
            <a:r>
              <a:rPr lang="en-US" sz="2400" b="0" dirty="0" smtClean="0">
                <a:solidFill>
                  <a:schemeClr val="bg1"/>
                </a:solidFill>
              </a:rPr>
              <a:t> 2013</a:t>
            </a:r>
            <a:r>
              <a:rPr lang="sr-Latn-CS" sz="2400" b="0" dirty="0" smtClean="0">
                <a:solidFill>
                  <a:schemeClr val="bg1"/>
                </a:solidFill>
              </a:rPr>
              <a:t>.</a:t>
            </a:r>
            <a:endParaRPr lang="sr-Latn-CS" sz="2400" b="0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/>
          </p:cNvSpPr>
          <p:nvPr/>
        </p:nvSpPr>
        <p:spPr bwMode="auto">
          <a:xfrm>
            <a:off x="152400" y="261938"/>
            <a:ext cx="4648200" cy="719137"/>
          </a:xfrm>
          <a:prstGeom prst="rect">
            <a:avLst/>
          </a:prstGeom>
          <a:solidFill>
            <a:srgbClr val="C0C0C0">
              <a:alpha val="20000"/>
            </a:srgbClr>
          </a:solidFill>
          <a:ln w="28575">
            <a:solidFill>
              <a:srgbClr val="C0C0C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400" b="0" dirty="0" smtClean="0">
                <a:solidFill>
                  <a:schemeClr val="bg1"/>
                </a:solidFill>
              </a:rPr>
              <a:t>MR</a:t>
            </a:r>
            <a:r>
              <a:rPr lang="sr-Latn-CS" sz="2400" b="0" dirty="0" smtClean="0">
                <a:solidFill>
                  <a:schemeClr val="bg1"/>
                </a:solidFill>
              </a:rPr>
              <a:t> cervikalne kičme</a:t>
            </a:r>
          </a:p>
          <a:p>
            <a:pPr eaLnBrk="0" hangingPunct="0"/>
            <a:r>
              <a:rPr lang="en-US" sz="2400" b="0" dirty="0" smtClean="0">
                <a:solidFill>
                  <a:schemeClr val="bg1"/>
                </a:solidFill>
              </a:rPr>
              <a:t>22. </a:t>
            </a:r>
            <a:r>
              <a:rPr lang="en-US" sz="2400" dirty="0" err="1" smtClean="0">
                <a:solidFill>
                  <a:schemeClr val="bg1"/>
                </a:solidFill>
              </a:rPr>
              <a:t>n</a:t>
            </a:r>
            <a:r>
              <a:rPr lang="en-US" sz="2400" b="0" dirty="0" err="1" smtClean="0">
                <a:solidFill>
                  <a:schemeClr val="bg1"/>
                </a:solidFill>
              </a:rPr>
              <a:t>ove</a:t>
            </a:r>
            <a:r>
              <a:rPr lang="sr-Latn-CS" sz="2400" b="0" dirty="0" smtClean="0">
                <a:solidFill>
                  <a:schemeClr val="bg1"/>
                </a:solidFill>
              </a:rPr>
              <a:t>mb</a:t>
            </a:r>
            <a:r>
              <a:rPr lang="en-US" sz="2400" b="0" dirty="0" smtClean="0">
                <a:solidFill>
                  <a:schemeClr val="bg1"/>
                </a:solidFill>
              </a:rPr>
              <a:t>a</a:t>
            </a:r>
            <a:r>
              <a:rPr lang="sr-Latn-CS" sz="2400" b="0" dirty="0" smtClean="0">
                <a:solidFill>
                  <a:schemeClr val="bg1"/>
                </a:solidFill>
              </a:rPr>
              <a:t>r 2012.</a:t>
            </a:r>
            <a:endParaRPr lang="sr-Latn-CS" sz="2400" b="0" dirty="0">
              <a:solidFill>
                <a:schemeClr val="bg1"/>
              </a:solidFill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 cstate="print"/>
          <a:srcRect l="19415" r="25952" b="31451"/>
          <a:stretch>
            <a:fillRect/>
          </a:stretch>
        </p:blipFill>
        <p:spPr bwMode="auto">
          <a:xfrm>
            <a:off x="395288" y="1484313"/>
            <a:ext cx="3795712" cy="45370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grpSp>
        <p:nvGrpSpPr>
          <p:cNvPr id="7" name="Group 14"/>
          <p:cNvGrpSpPr>
            <a:grpSpLocks/>
          </p:cNvGrpSpPr>
          <p:nvPr/>
        </p:nvGrpSpPr>
        <p:grpSpPr bwMode="auto">
          <a:xfrm>
            <a:off x="5003801" y="1485900"/>
            <a:ext cx="3835400" cy="4535488"/>
            <a:chOff x="3152" y="936"/>
            <a:chExt cx="2594" cy="2812"/>
          </a:xfrm>
        </p:grpSpPr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17842" r="18637" b="24046"/>
            <a:stretch>
              <a:fillRect/>
            </a:stretch>
          </p:blipFill>
          <p:spPr bwMode="auto">
            <a:xfrm>
              <a:off x="3152" y="936"/>
              <a:ext cx="2594" cy="2812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/>
            </a:ln>
          </p:spPr>
        </p:pic>
        <p:sp>
          <p:nvSpPr>
            <p:cNvPr id="9" name="Line 13"/>
            <p:cNvSpPr>
              <a:spLocks noChangeShapeType="1"/>
            </p:cNvSpPr>
            <p:nvPr/>
          </p:nvSpPr>
          <p:spPr bwMode="auto">
            <a:xfrm flipH="1">
              <a:off x="4513" y="2614"/>
              <a:ext cx="227" cy="13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8915400" cy="4876800"/>
          </a:xfrm>
        </p:spPr>
        <p:txBody>
          <a:bodyPr/>
          <a:lstStyle/>
          <a:p>
            <a:pPr>
              <a:buNone/>
            </a:pPr>
            <a:r>
              <a:rPr lang="en-US" sz="2600" dirty="0" smtClean="0">
                <a:solidFill>
                  <a:srgbClr val="003300"/>
                </a:solidFill>
                <a:latin typeface="+mn-lt"/>
              </a:rPr>
              <a:t>                                                                                                                                                                                                                           </a:t>
            </a:r>
            <a:endParaRPr lang="sr-Latn-CS" sz="2600" dirty="0" smtClean="0">
              <a:solidFill>
                <a:srgbClr val="003300"/>
              </a:solidFill>
              <a:latin typeface="+mn-lt"/>
            </a:endParaRPr>
          </a:p>
        </p:txBody>
      </p:sp>
      <p:sp>
        <p:nvSpPr>
          <p:cNvPr id="4" name="Line 174"/>
          <p:cNvSpPr>
            <a:spLocks noChangeShapeType="1"/>
          </p:cNvSpPr>
          <p:nvPr/>
        </p:nvSpPr>
        <p:spPr bwMode="auto">
          <a:xfrm>
            <a:off x="1690688" y="3862388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Box 169"/>
          <p:cNvSpPr txBox="1">
            <a:spLocks noChangeArrowheads="1"/>
          </p:cNvSpPr>
          <p:nvPr/>
        </p:nvSpPr>
        <p:spPr bwMode="auto">
          <a:xfrm>
            <a:off x="36513" y="3543300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6" name="Line 174"/>
          <p:cNvSpPr>
            <a:spLocks noChangeShapeType="1"/>
          </p:cNvSpPr>
          <p:nvPr/>
        </p:nvSpPr>
        <p:spPr bwMode="auto">
          <a:xfrm>
            <a:off x="179388" y="3860800"/>
            <a:ext cx="0" cy="14398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" name="Group 64"/>
          <p:cNvGraphicFramePr>
            <a:graphicFrameLocks noGrp="1"/>
          </p:cNvGraphicFramePr>
          <p:nvPr/>
        </p:nvGraphicFramePr>
        <p:xfrm>
          <a:off x="107950" y="5105401"/>
          <a:ext cx="8964613" cy="901700"/>
        </p:xfrm>
        <a:graphic>
          <a:graphicData uri="http://schemas.openxmlformats.org/drawingml/2006/table">
            <a:tbl>
              <a:tblPr/>
              <a:tblGrid>
                <a:gridCol w="501650"/>
                <a:gridCol w="498475"/>
                <a:gridCol w="503238"/>
                <a:gridCol w="503237"/>
                <a:gridCol w="496888"/>
                <a:gridCol w="501650"/>
                <a:gridCol w="500062"/>
                <a:gridCol w="500063"/>
                <a:gridCol w="504825"/>
                <a:gridCol w="500062"/>
                <a:gridCol w="525470"/>
                <a:gridCol w="477830"/>
                <a:gridCol w="498475"/>
                <a:gridCol w="501650"/>
                <a:gridCol w="474663"/>
                <a:gridCol w="476250"/>
                <a:gridCol w="474662"/>
                <a:gridCol w="525463"/>
              </a:tblGrid>
              <a:tr h="9017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May 2012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Jun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Jul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Aug 2012</a:t>
                      </a: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Nov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hlink"/>
                          </a:solidFill>
                        </a:rPr>
                        <a:t>EDSS 6.0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Dec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hlink"/>
                          </a:solidFill>
                        </a:rPr>
                        <a:t>EDSS 6.0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Jan 2013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Mar 2013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endParaRPr lang="en-US" sz="1100" b="1" dirty="0" smtClean="0">
                        <a:solidFill>
                          <a:schemeClr val="hlink"/>
                        </a:solidFill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Apr 2013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Jun 2013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Avg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2013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Okt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2013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2" name="Text Box 157"/>
          <p:cNvSpPr txBox="1">
            <a:spLocks noChangeArrowheads="1"/>
          </p:cNvSpPr>
          <p:nvPr/>
        </p:nvSpPr>
        <p:spPr bwMode="auto">
          <a:xfrm>
            <a:off x="1042988" y="5157788"/>
            <a:ext cx="576262" cy="460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5.5</a:t>
            </a:r>
          </a:p>
        </p:txBody>
      </p:sp>
      <p:sp>
        <p:nvSpPr>
          <p:cNvPr id="13" name="Text Box 169"/>
          <p:cNvSpPr txBox="1">
            <a:spLocks noChangeArrowheads="1"/>
          </p:cNvSpPr>
          <p:nvPr/>
        </p:nvSpPr>
        <p:spPr bwMode="auto">
          <a:xfrm>
            <a:off x="1549400" y="3535363"/>
            <a:ext cx="358775" cy="333375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 dirty="0"/>
              <a:t>R</a:t>
            </a:r>
          </a:p>
        </p:txBody>
      </p:sp>
      <p:sp>
        <p:nvSpPr>
          <p:cNvPr id="14" name="Text Box 157"/>
          <p:cNvSpPr txBox="1">
            <a:spLocks noChangeArrowheads="1"/>
          </p:cNvSpPr>
          <p:nvPr/>
        </p:nvSpPr>
        <p:spPr bwMode="auto">
          <a:xfrm>
            <a:off x="34925" y="5199063"/>
            <a:ext cx="576263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7.5</a:t>
            </a:r>
          </a:p>
        </p:txBody>
      </p:sp>
      <p:sp>
        <p:nvSpPr>
          <p:cNvPr id="15" name="Text Box 157"/>
          <p:cNvSpPr txBox="1">
            <a:spLocks noChangeArrowheads="1"/>
          </p:cNvSpPr>
          <p:nvPr/>
        </p:nvSpPr>
        <p:spPr bwMode="auto">
          <a:xfrm>
            <a:off x="1619250" y="5157788"/>
            <a:ext cx="576263" cy="460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6.0</a:t>
            </a:r>
          </a:p>
        </p:txBody>
      </p: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466725" y="4114802"/>
            <a:ext cx="936625" cy="1185863"/>
            <a:chOff x="294" y="2592"/>
            <a:chExt cx="590" cy="747"/>
          </a:xfrm>
        </p:grpSpPr>
        <p:sp>
          <p:nvSpPr>
            <p:cNvPr id="18" name="Text Box 169"/>
            <p:cNvSpPr txBox="1">
              <a:spLocks noChangeArrowheads="1"/>
            </p:cNvSpPr>
            <p:nvPr/>
          </p:nvSpPr>
          <p:spPr bwMode="auto">
            <a:xfrm>
              <a:off x="294" y="2592"/>
              <a:ext cx="590" cy="349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en-US" sz="1000" b="1" dirty="0"/>
                <a:t>&gt;10 T2W</a:t>
              </a:r>
            </a:p>
            <a:p>
              <a:r>
                <a:rPr lang="en-US" sz="1000" b="1" dirty="0"/>
                <a:t>MRI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zija</a:t>
              </a:r>
              <a:r>
                <a:rPr lang="en-US" sz="1000" b="1" dirty="0" smtClean="0"/>
                <a:t>, </a:t>
              </a:r>
              <a:r>
                <a:rPr lang="sr-Latn-CS" sz="1000" b="1" dirty="0" smtClean="0"/>
                <a:t> bez</a:t>
              </a:r>
              <a:r>
                <a:rPr lang="en-US" sz="1000" b="1" dirty="0" smtClean="0"/>
                <a:t> </a:t>
              </a:r>
              <a:r>
                <a:rPr lang="en-US" sz="1000" b="1" dirty="0" err="1"/>
                <a:t>Gd</a:t>
              </a:r>
              <a:r>
                <a:rPr lang="en-US" sz="1000" b="1" dirty="0"/>
                <a:t>+ 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zija</a:t>
              </a:r>
              <a:endParaRPr lang="en-US" sz="1000" b="1" dirty="0"/>
            </a:p>
          </p:txBody>
        </p:sp>
        <p:sp>
          <p:nvSpPr>
            <p:cNvPr id="19" name="Line 79"/>
            <p:cNvSpPr>
              <a:spLocks noChangeShapeType="1"/>
            </p:cNvSpPr>
            <p:nvPr/>
          </p:nvSpPr>
          <p:spPr bwMode="auto">
            <a:xfrm>
              <a:off x="567" y="2931"/>
              <a:ext cx="0" cy="40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7" name="Group 84"/>
          <p:cNvGrpSpPr>
            <a:grpSpLocks/>
          </p:cNvGrpSpPr>
          <p:nvPr/>
        </p:nvGrpSpPr>
        <p:grpSpPr bwMode="auto">
          <a:xfrm>
            <a:off x="2987675" y="4219575"/>
            <a:ext cx="720725" cy="1081088"/>
            <a:chOff x="1882" y="2658"/>
            <a:chExt cx="454" cy="681"/>
          </a:xfrm>
        </p:grpSpPr>
        <p:sp>
          <p:nvSpPr>
            <p:cNvPr id="21" name="Text Box 169"/>
            <p:cNvSpPr txBox="1">
              <a:spLocks noChangeArrowheads="1"/>
            </p:cNvSpPr>
            <p:nvPr/>
          </p:nvSpPr>
          <p:spPr bwMode="auto">
            <a:xfrm>
              <a:off x="1882" y="2658"/>
              <a:ext cx="454" cy="349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sz="1000" b="1" dirty="0"/>
                <a:t>3 </a:t>
              </a:r>
              <a:r>
                <a:rPr lang="en-US" sz="1000" b="1" dirty="0" err="1"/>
                <a:t>Gd</a:t>
              </a:r>
              <a:r>
                <a:rPr lang="en-US" sz="1000" b="1" dirty="0"/>
                <a:t>+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zije</a:t>
              </a:r>
              <a:r>
                <a:rPr lang="en-US" sz="1000" b="1" dirty="0" smtClean="0"/>
                <a:t>, </a:t>
              </a:r>
              <a:r>
                <a:rPr lang="sr-Latn-CS" sz="1000" b="1" dirty="0"/>
                <a:t>2 </a:t>
              </a:r>
              <a:r>
                <a:rPr lang="sr-Latn-CS" sz="1000" b="1" dirty="0" smtClean="0"/>
                <a:t>nove</a:t>
              </a:r>
              <a:r>
                <a:rPr lang="en-US" sz="1000" b="1" dirty="0" smtClean="0"/>
                <a:t> </a:t>
              </a:r>
              <a:r>
                <a:rPr lang="en-US" sz="1000" b="1" dirty="0"/>
                <a:t>T2W</a:t>
              </a:r>
            </a:p>
          </p:txBody>
        </p:sp>
        <p:sp>
          <p:nvSpPr>
            <p:cNvPr id="22" name="Line 83"/>
            <p:cNvSpPr>
              <a:spLocks noChangeShapeType="1"/>
            </p:cNvSpPr>
            <p:nvPr/>
          </p:nvSpPr>
          <p:spPr bwMode="auto">
            <a:xfrm>
              <a:off x="2109" y="3021"/>
              <a:ext cx="0" cy="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8" name="Line 174"/>
          <p:cNvSpPr>
            <a:spLocks noChangeShapeType="1"/>
          </p:cNvSpPr>
          <p:nvPr/>
        </p:nvSpPr>
        <p:spPr bwMode="auto">
          <a:xfrm>
            <a:off x="4333875" y="3754438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174"/>
          <p:cNvSpPr>
            <a:spLocks noChangeShapeType="1"/>
          </p:cNvSpPr>
          <p:nvPr/>
        </p:nvSpPr>
        <p:spPr bwMode="auto">
          <a:xfrm>
            <a:off x="3830637" y="3754438"/>
            <a:ext cx="0" cy="15113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174"/>
          <p:cNvSpPr>
            <a:spLocks noChangeShapeType="1"/>
          </p:cNvSpPr>
          <p:nvPr/>
        </p:nvSpPr>
        <p:spPr bwMode="auto">
          <a:xfrm>
            <a:off x="5726113" y="3789363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174"/>
          <p:cNvSpPr>
            <a:spLocks noChangeShapeType="1"/>
          </p:cNvSpPr>
          <p:nvPr/>
        </p:nvSpPr>
        <p:spPr bwMode="auto">
          <a:xfrm flipH="1">
            <a:off x="5219700" y="2781300"/>
            <a:ext cx="0" cy="25019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Box 169"/>
          <p:cNvSpPr txBox="1">
            <a:spLocks noChangeArrowheads="1"/>
          </p:cNvSpPr>
          <p:nvPr/>
        </p:nvSpPr>
        <p:spPr bwMode="auto">
          <a:xfrm>
            <a:off x="5581650" y="3429000"/>
            <a:ext cx="358775" cy="333375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32" name="Text Box 157"/>
          <p:cNvSpPr txBox="1">
            <a:spLocks noChangeArrowheads="1"/>
          </p:cNvSpPr>
          <p:nvPr/>
        </p:nvSpPr>
        <p:spPr bwMode="auto">
          <a:xfrm>
            <a:off x="5076825" y="5203825"/>
            <a:ext cx="576263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3.5</a:t>
            </a:r>
          </a:p>
        </p:txBody>
      </p:sp>
      <p:sp>
        <p:nvSpPr>
          <p:cNvPr id="33" name="Text Box 157"/>
          <p:cNvSpPr txBox="1">
            <a:spLocks noChangeArrowheads="1"/>
          </p:cNvSpPr>
          <p:nvPr/>
        </p:nvSpPr>
        <p:spPr bwMode="auto">
          <a:xfrm>
            <a:off x="5580063" y="5199063"/>
            <a:ext cx="576262" cy="4619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4.0</a:t>
            </a:r>
          </a:p>
        </p:txBody>
      </p:sp>
      <p:sp>
        <p:nvSpPr>
          <p:cNvPr id="34" name="Line 174"/>
          <p:cNvSpPr>
            <a:spLocks noChangeShapeType="1"/>
          </p:cNvSpPr>
          <p:nvPr/>
        </p:nvSpPr>
        <p:spPr bwMode="auto">
          <a:xfrm>
            <a:off x="6734175" y="3789363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" name="Text Box 169"/>
          <p:cNvSpPr txBox="1">
            <a:spLocks noChangeArrowheads="1"/>
          </p:cNvSpPr>
          <p:nvPr/>
        </p:nvSpPr>
        <p:spPr bwMode="auto">
          <a:xfrm>
            <a:off x="6589713" y="3455988"/>
            <a:ext cx="358775" cy="333375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grpSp>
        <p:nvGrpSpPr>
          <p:cNvPr id="9" name="Group 83"/>
          <p:cNvGrpSpPr>
            <a:grpSpLocks/>
          </p:cNvGrpSpPr>
          <p:nvPr/>
        </p:nvGrpSpPr>
        <p:grpSpPr bwMode="auto">
          <a:xfrm>
            <a:off x="7524750" y="4068763"/>
            <a:ext cx="576263" cy="1146175"/>
            <a:chOff x="4740" y="2617"/>
            <a:chExt cx="363" cy="722"/>
          </a:xfrm>
        </p:grpSpPr>
        <p:sp>
          <p:nvSpPr>
            <p:cNvPr id="37" name="Text Box 169"/>
            <p:cNvSpPr txBox="1">
              <a:spLocks noChangeArrowheads="1"/>
            </p:cNvSpPr>
            <p:nvPr/>
          </p:nvSpPr>
          <p:spPr bwMode="auto">
            <a:xfrm>
              <a:off x="4740" y="2617"/>
              <a:ext cx="363" cy="349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sz="1000" dirty="0"/>
                <a:t>1 </a:t>
              </a:r>
              <a:r>
                <a:rPr lang="en-US" sz="1000" dirty="0" smtClean="0"/>
                <a:t>nova </a:t>
              </a:r>
              <a:r>
                <a:rPr lang="en-US" sz="1000" dirty="0"/>
                <a:t>T2W </a:t>
              </a:r>
              <a:r>
                <a:rPr lang="en-US" sz="1000" dirty="0" err="1" smtClean="0"/>
                <a:t>lezija</a:t>
              </a:r>
              <a:endParaRPr lang="en-US" sz="1000" dirty="0"/>
            </a:p>
          </p:txBody>
        </p:sp>
        <p:sp>
          <p:nvSpPr>
            <p:cNvPr id="38" name="Line 82"/>
            <p:cNvSpPr>
              <a:spLocks noChangeShapeType="1"/>
            </p:cNvSpPr>
            <p:nvPr/>
          </p:nvSpPr>
          <p:spPr bwMode="auto">
            <a:xfrm>
              <a:off x="4921" y="2976"/>
              <a:ext cx="0" cy="36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39" name="Text Box 157"/>
          <p:cNvSpPr txBox="1">
            <a:spLocks noChangeArrowheads="1"/>
          </p:cNvSpPr>
          <p:nvPr/>
        </p:nvSpPr>
        <p:spPr bwMode="auto">
          <a:xfrm>
            <a:off x="6588125" y="5229225"/>
            <a:ext cx="576263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</a:t>
            </a:r>
            <a:r>
              <a:rPr lang="sr-Latn-CS" sz="1200" b="1" dirty="0">
                <a:solidFill>
                  <a:schemeClr val="hlink"/>
                </a:solidFill>
                <a:latin typeface="+mn-lt"/>
              </a:rPr>
              <a:t>5</a:t>
            </a:r>
            <a:r>
              <a:rPr lang="en-US" sz="1200" b="1" dirty="0">
                <a:solidFill>
                  <a:schemeClr val="hlink"/>
                </a:solidFill>
                <a:latin typeface="+mn-lt"/>
              </a:rPr>
              <a:t>.0</a:t>
            </a:r>
          </a:p>
        </p:txBody>
      </p:sp>
      <p:sp>
        <p:nvSpPr>
          <p:cNvPr id="41" name="Text Box 169"/>
          <p:cNvSpPr txBox="1">
            <a:spLocks noChangeArrowheads="1"/>
          </p:cNvSpPr>
          <p:nvPr/>
        </p:nvSpPr>
        <p:spPr bwMode="auto">
          <a:xfrm>
            <a:off x="8605838" y="3535363"/>
            <a:ext cx="358775" cy="333375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 dirty="0"/>
              <a:t>R</a:t>
            </a:r>
          </a:p>
        </p:txBody>
      </p:sp>
      <p:sp>
        <p:nvSpPr>
          <p:cNvPr id="42" name="Line 174"/>
          <p:cNvSpPr>
            <a:spLocks noChangeShapeType="1"/>
          </p:cNvSpPr>
          <p:nvPr/>
        </p:nvSpPr>
        <p:spPr bwMode="auto">
          <a:xfrm>
            <a:off x="8748713" y="3862388"/>
            <a:ext cx="0" cy="15113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81001" y="1981200"/>
            <a:ext cx="266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b="1" dirty="0" smtClean="0">
                <a:solidFill>
                  <a:srgbClr val="003300"/>
                </a:solidFill>
              </a:rPr>
              <a:t> </a:t>
            </a:r>
            <a:r>
              <a:rPr lang="sr-Latn-CS" b="1" dirty="0" smtClean="0">
                <a:solidFill>
                  <a:srgbClr val="003300"/>
                </a:solidFill>
              </a:rPr>
              <a:t>VI</a:t>
            </a:r>
            <a:r>
              <a:rPr lang="en-US" b="1" dirty="0" smtClean="0"/>
              <a:t> </a:t>
            </a:r>
            <a:r>
              <a:rPr lang="en-US" b="1" dirty="0" err="1" smtClean="0"/>
              <a:t>relaps</a:t>
            </a:r>
            <a:r>
              <a:rPr lang="en-US" b="1" dirty="0" smtClean="0"/>
              <a:t>, </a:t>
            </a:r>
            <a:r>
              <a:rPr lang="sr-Latn-CS" b="1" dirty="0" smtClean="0"/>
              <a:t>oktobar</a:t>
            </a:r>
            <a:r>
              <a:rPr lang="en-US" b="1" dirty="0" smtClean="0"/>
              <a:t> 2013</a:t>
            </a:r>
            <a:endParaRPr lang="sr-Latn-CS" b="1" dirty="0" smtClean="0"/>
          </a:p>
        </p:txBody>
      </p:sp>
      <p:sp>
        <p:nvSpPr>
          <p:cNvPr id="43" name="Text Box 169"/>
          <p:cNvSpPr txBox="1">
            <a:spLocks noChangeArrowheads="1"/>
          </p:cNvSpPr>
          <p:nvPr/>
        </p:nvSpPr>
        <p:spPr bwMode="auto">
          <a:xfrm>
            <a:off x="3657600" y="3465611"/>
            <a:ext cx="838200" cy="307777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b="0" dirty="0"/>
              <a:t>R</a:t>
            </a:r>
          </a:p>
        </p:txBody>
      </p:sp>
      <p:sp>
        <p:nvSpPr>
          <p:cNvPr id="44" name="Text Box 169"/>
          <p:cNvSpPr txBox="1">
            <a:spLocks noChangeArrowheads="1"/>
          </p:cNvSpPr>
          <p:nvPr/>
        </p:nvSpPr>
        <p:spPr bwMode="auto">
          <a:xfrm>
            <a:off x="5181600" y="2438400"/>
            <a:ext cx="958850" cy="35394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r-Latn-CS" sz="1700" dirty="0" smtClean="0"/>
              <a:t>IFN</a:t>
            </a:r>
            <a:r>
              <a:rPr lang="el-GR" sz="1700" dirty="0" smtClean="0"/>
              <a:t>β</a:t>
            </a:r>
            <a:r>
              <a:rPr lang="sr-Latn-CS" sz="1700" dirty="0" smtClean="0"/>
              <a:t>-1a</a:t>
            </a:r>
            <a:endParaRPr lang="en-US" sz="1700" dirty="0"/>
          </a:p>
        </p:txBody>
      </p:sp>
      <p:sp>
        <p:nvSpPr>
          <p:cNvPr id="45" name="Pfeil nach unten 44"/>
          <p:cNvSpPr/>
          <p:nvPr/>
        </p:nvSpPr>
        <p:spPr>
          <a:xfrm rot="16200000">
            <a:off x="7467600" y="1143000"/>
            <a:ext cx="381000" cy="297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CS"/>
          </a:p>
        </p:txBody>
      </p: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486400" cy="1020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CS" sz="2800" b="1" dirty="0" smtClean="0">
                <a:solidFill>
                  <a:srgbClr val="0070C0"/>
                </a:solidFill>
                <a:latin typeface="Arial" charset="0"/>
              </a:rPr>
              <a:t>Tok bolesti i terapij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a</a:t>
            </a:r>
            <a:endParaRPr lang="en-US" sz="2800" b="1" dirty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48" name="Text Box 169"/>
          <p:cNvSpPr txBox="1">
            <a:spLocks noChangeArrowheads="1"/>
          </p:cNvSpPr>
          <p:nvPr/>
        </p:nvSpPr>
        <p:spPr bwMode="auto">
          <a:xfrm>
            <a:off x="107950" y="4622334"/>
            <a:ext cx="503238" cy="523220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  <a:p>
            <a:r>
              <a:rPr lang="en-US" sz="1400" b="0" dirty="0" smtClean="0"/>
              <a:t>TIP</a:t>
            </a:r>
            <a:endParaRPr lang="en-US" sz="1400" b="0" dirty="0"/>
          </a:p>
        </p:txBody>
      </p:sp>
      <p:sp>
        <p:nvSpPr>
          <p:cNvPr id="49" name="Text Box 169"/>
          <p:cNvSpPr txBox="1">
            <a:spLocks noChangeArrowheads="1"/>
          </p:cNvSpPr>
          <p:nvPr/>
        </p:nvSpPr>
        <p:spPr bwMode="auto">
          <a:xfrm>
            <a:off x="1630362" y="4797623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50" name="Text Box 169"/>
          <p:cNvSpPr txBox="1">
            <a:spLocks noChangeArrowheads="1"/>
          </p:cNvSpPr>
          <p:nvPr/>
        </p:nvSpPr>
        <p:spPr bwMode="auto">
          <a:xfrm>
            <a:off x="3810000" y="4572000"/>
            <a:ext cx="503238" cy="523220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  <a:p>
            <a:r>
              <a:rPr lang="en-US" sz="1400" b="0" dirty="0" smtClean="0"/>
              <a:t>TIP</a:t>
            </a:r>
            <a:endParaRPr lang="en-US" sz="1400" b="0" dirty="0"/>
          </a:p>
        </p:txBody>
      </p:sp>
      <p:sp>
        <p:nvSpPr>
          <p:cNvPr id="51" name="Text Box 169"/>
          <p:cNvSpPr txBox="1">
            <a:spLocks noChangeArrowheads="1"/>
          </p:cNvSpPr>
          <p:nvPr/>
        </p:nvSpPr>
        <p:spPr bwMode="auto">
          <a:xfrm>
            <a:off x="5668962" y="48006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52" name="Text Box 169"/>
          <p:cNvSpPr txBox="1">
            <a:spLocks noChangeArrowheads="1"/>
          </p:cNvSpPr>
          <p:nvPr/>
        </p:nvSpPr>
        <p:spPr bwMode="auto">
          <a:xfrm>
            <a:off x="6430962" y="48006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53" name="Text Box 169"/>
          <p:cNvSpPr txBox="1">
            <a:spLocks noChangeArrowheads="1"/>
          </p:cNvSpPr>
          <p:nvPr/>
        </p:nvSpPr>
        <p:spPr bwMode="auto">
          <a:xfrm>
            <a:off x="8564562" y="48006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54" name="Rectangle 24"/>
          <p:cNvSpPr/>
          <p:nvPr/>
        </p:nvSpPr>
        <p:spPr>
          <a:xfrm rot="10800000" flipV="1">
            <a:off x="152400" y="6172200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1400" b="1" dirty="0" smtClean="0"/>
              <a:t>KS=visoke doze kortikosteroida sa ili bez produžene terapije kortikosteroidima u opadajućim dozama do isključenja;           TIP = terapijska izmena plazme; R =relaps</a:t>
            </a:r>
            <a:endParaRPr lang="sr-Latn-CS" sz="1400" b="1" dirty="0"/>
          </a:p>
        </p:txBody>
      </p:sp>
      <p:sp>
        <p:nvSpPr>
          <p:cNvPr id="56" name="Text Box 157"/>
          <p:cNvSpPr txBox="1">
            <a:spLocks noChangeArrowheads="1"/>
          </p:cNvSpPr>
          <p:nvPr/>
        </p:nvSpPr>
        <p:spPr bwMode="auto">
          <a:xfrm>
            <a:off x="8458200" y="5253335"/>
            <a:ext cx="576263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chemeClr val="hlink"/>
                </a:solidFill>
                <a:latin typeface="+mn-lt"/>
              </a:rPr>
              <a:t>  EDSS     6.5</a:t>
            </a:r>
            <a:endParaRPr lang="en-US" sz="1200" b="1" dirty="0">
              <a:solidFill>
                <a:schemeClr val="hlink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idx="1"/>
          </p:nvPr>
        </p:nvSpPr>
        <p:spPr bwMode="auto">
          <a:xfrm>
            <a:off x="0" y="1828800"/>
            <a:ext cx="8686800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sr-Latn-CS" sz="1800" b="1" dirty="0">
              <a:latin typeface="+mn-lt"/>
            </a:endParaRPr>
          </a:p>
          <a:p>
            <a:pPr marL="342900" indent="-342900">
              <a:spcBef>
                <a:spcPct val="20000"/>
              </a:spcBef>
              <a:buNone/>
            </a:pPr>
            <a:r>
              <a:rPr lang="en-US" sz="1800" b="1" dirty="0" smtClean="0">
                <a:latin typeface="+mn-lt"/>
              </a:rPr>
              <a:t>      </a:t>
            </a:r>
            <a:r>
              <a:rPr lang="sr-Latn-CS" sz="1800" b="1" dirty="0" smtClean="0">
                <a:latin typeface="+mn-lt"/>
              </a:rPr>
              <a:t>				</a:t>
            </a:r>
            <a:endParaRPr lang="en-GB" sz="1800" b="1" dirty="0">
              <a:latin typeface="+mn-lt"/>
            </a:endParaRPr>
          </a:p>
        </p:txBody>
      </p:sp>
      <p:graphicFrame>
        <p:nvGraphicFramePr>
          <p:cNvPr id="9" name="Group 64"/>
          <p:cNvGraphicFramePr>
            <a:graphicFrameLocks noGrp="1"/>
          </p:cNvGraphicFramePr>
          <p:nvPr/>
        </p:nvGraphicFramePr>
        <p:xfrm>
          <a:off x="152397" y="5181599"/>
          <a:ext cx="8839204" cy="914400"/>
        </p:xfrm>
        <a:graphic>
          <a:graphicData uri="http://schemas.openxmlformats.org/drawingml/2006/table">
            <a:tbl>
              <a:tblPr/>
              <a:tblGrid>
                <a:gridCol w="496565"/>
                <a:gridCol w="489569"/>
                <a:gridCol w="496198"/>
                <a:gridCol w="496197"/>
                <a:gridCol w="489937"/>
                <a:gridCol w="494632"/>
                <a:gridCol w="493067"/>
                <a:gridCol w="493068"/>
                <a:gridCol w="497763"/>
                <a:gridCol w="493067"/>
                <a:gridCol w="493068"/>
                <a:gridCol w="496197"/>
                <a:gridCol w="491501"/>
                <a:gridCol w="494632"/>
                <a:gridCol w="468023"/>
                <a:gridCol w="469587"/>
                <a:gridCol w="468022"/>
                <a:gridCol w="518111"/>
              </a:tblGrid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x-non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k</a:t>
                      </a:r>
                      <a:r>
                        <a:rPr kumimoji="0" lang="x-non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 </a:t>
                      </a:r>
                      <a:r>
                        <a:rPr kumimoji="0" lang="x-none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2013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Feb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Apr 2014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Text Box 157"/>
          <p:cNvSpPr txBox="1">
            <a:spLocks noChangeArrowheads="1"/>
          </p:cNvSpPr>
          <p:nvPr/>
        </p:nvSpPr>
        <p:spPr bwMode="auto">
          <a:xfrm>
            <a:off x="2558733" y="5229225"/>
            <a:ext cx="568201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6.5</a:t>
            </a:r>
          </a:p>
        </p:txBody>
      </p:sp>
      <p:sp>
        <p:nvSpPr>
          <p:cNvPr id="11" name="Text Box 157"/>
          <p:cNvSpPr txBox="1">
            <a:spLocks noChangeArrowheads="1"/>
          </p:cNvSpPr>
          <p:nvPr/>
        </p:nvSpPr>
        <p:spPr bwMode="auto">
          <a:xfrm>
            <a:off x="34925" y="5229225"/>
            <a:ext cx="576263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chemeClr val="hlink"/>
                </a:solidFill>
                <a:latin typeface="+mn-lt"/>
              </a:rPr>
              <a:t>  EDSS     6.5</a:t>
            </a:r>
            <a:endParaRPr lang="en-US" sz="1200" b="1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2" name="Line 174"/>
          <p:cNvSpPr>
            <a:spLocks noChangeShapeType="1"/>
          </p:cNvSpPr>
          <p:nvPr/>
        </p:nvSpPr>
        <p:spPr bwMode="auto">
          <a:xfrm>
            <a:off x="2698750" y="3933825"/>
            <a:ext cx="1588" cy="13668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74"/>
          <p:cNvSpPr>
            <a:spLocks noChangeShapeType="1"/>
          </p:cNvSpPr>
          <p:nvPr/>
        </p:nvSpPr>
        <p:spPr bwMode="auto">
          <a:xfrm>
            <a:off x="179388" y="3862388"/>
            <a:ext cx="0" cy="15113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169"/>
          <p:cNvSpPr txBox="1">
            <a:spLocks noChangeArrowheads="1"/>
          </p:cNvSpPr>
          <p:nvPr/>
        </p:nvSpPr>
        <p:spPr bwMode="auto">
          <a:xfrm>
            <a:off x="2557463" y="3614738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 dirty="0"/>
              <a:t>R</a:t>
            </a:r>
          </a:p>
        </p:txBody>
      </p:sp>
      <p:sp>
        <p:nvSpPr>
          <p:cNvPr id="15" name="Text Box 169"/>
          <p:cNvSpPr txBox="1">
            <a:spLocks noChangeArrowheads="1"/>
          </p:cNvSpPr>
          <p:nvPr/>
        </p:nvSpPr>
        <p:spPr bwMode="auto">
          <a:xfrm>
            <a:off x="36513" y="3543300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 dirty="0"/>
              <a:t>R</a:t>
            </a:r>
          </a:p>
        </p:txBody>
      </p:sp>
      <p:sp>
        <p:nvSpPr>
          <p:cNvPr id="16" name="Text Box 169"/>
          <p:cNvSpPr txBox="1">
            <a:spLocks noChangeArrowheads="1"/>
          </p:cNvSpPr>
          <p:nvPr/>
        </p:nvSpPr>
        <p:spPr bwMode="auto">
          <a:xfrm>
            <a:off x="1676400" y="3581401"/>
            <a:ext cx="381000" cy="307777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b="0" dirty="0"/>
              <a:t>R</a:t>
            </a:r>
          </a:p>
        </p:txBody>
      </p:sp>
      <p:sp>
        <p:nvSpPr>
          <p:cNvPr id="18" name="Line 174"/>
          <p:cNvSpPr>
            <a:spLocks noChangeShapeType="1"/>
          </p:cNvSpPr>
          <p:nvPr/>
        </p:nvSpPr>
        <p:spPr bwMode="auto">
          <a:xfrm>
            <a:off x="1827212" y="3886200"/>
            <a:ext cx="1588" cy="13668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Text Box 169"/>
          <p:cNvSpPr txBox="1">
            <a:spLocks noChangeArrowheads="1"/>
          </p:cNvSpPr>
          <p:nvPr/>
        </p:nvSpPr>
        <p:spPr bwMode="auto">
          <a:xfrm>
            <a:off x="0" y="2362200"/>
            <a:ext cx="958850" cy="35394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r-Latn-CS" sz="1700" dirty="0" smtClean="0"/>
              <a:t>IFN</a:t>
            </a:r>
            <a:r>
              <a:rPr lang="el-GR" sz="1700" dirty="0" smtClean="0"/>
              <a:t>β</a:t>
            </a:r>
            <a:r>
              <a:rPr lang="sr-Latn-CS" sz="1700" dirty="0" smtClean="0"/>
              <a:t>-1a</a:t>
            </a:r>
            <a:endParaRPr lang="en-US" sz="1700" dirty="0"/>
          </a:p>
        </p:txBody>
      </p:sp>
      <p:sp>
        <p:nvSpPr>
          <p:cNvPr id="22" name="Pfeil nach unten 21"/>
          <p:cNvSpPr/>
          <p:nvPr/>
        </p:nvSpPr>
        <p:spPr>
          <a:xfrm rot="16200000">
            <a:off x="2286000" y="1066800"/>
            <a:ext cx="381000" cy="297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CS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486400" cy="1020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CS" sz="2800" b="1" dirty="0" smtClean="0">
                <a:solidFill>
                  <a:srgbClr val="0070C0"/>
                </a:solidFill>
                <a:latin typeface="Arial" charset="0"/>
              </a:rPr>
              <a:t>Tok bolesti i terapij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a</a:t>
            </a:r>
            <a:endParaRPr lang="en-US" sz="2800" b="1" dirty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25" name="Text Box 169"/>
          <p:cNvSpPr txBox="1">
            <a:spLocks noChangeArrowheads="1"/>
          </p:cNvSpPr>
          <p:nvPr/>
        </p:nvSpPr>
        <p:spPr bwMode="auto">
          <a:xfrm>
            <a:off x="182562" y="49530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26" name="Text Box 169"/>
          <p:cNvSpPr txBox="1">
            <a:spLocks noChangeArrowheads="1"/>
          </p:cNvSpPr>
          <p:nvPr/>
        </p:nvSpPr>
        <p:spPr bwMode="auto">
          <a:xfrm>
            <a:off x="1676400" y="49530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27" name="Text Box 169"/>
          <p:cNvSpPr txBox="1">
            <a:spLocks noChangeArrowheads="1"/>
          </p:cNvSpPr>
          <p:nvPr/>
        </p:nvSpPr>
        <p:spPr bwMode="auto">
          <a:xfrm>
            <a:off x="2667000" y="49530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28" name="Rectangle 24"/>
          <p:cNvSpPr/>
          <p:nvPr/>
        </p:nvSpPr>
        <p:spPr>
          <a:xfrm rot="10800000" flipV="1">
            <a:off x="152400" y="6172200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1400" b="1" dirty="0" smtClean="0"/>
              <a:t>KS=visoke doze kortikosteroida sa ili bez produžene terapije kortikosteroidima u opadajućim dozama do isključenja;           TIP = terapijska izmena plazme; R =relaps</a:t>
            </a:r>
            <a:endParaRPr lang="sr-Latn-CS" sz="1400" b="1" dirty="0"/>
          </a:p>
        </p:txBody>
      </p:sp>
      <p:sp>
        <p:nvSpPr>
          <p:cNvPr id="29" name="Text Box 157"/>
          <p:cNvSpPr txBox="1">
            <a:spLocks noChangeArrowheads="1"/>
          </p:cNvSpPr>
          <p:nvPr/>
        </p:nvSpPr>
        <p:spPr bwMode="auto">
          <a:xfrm>
            <a:off x="1557337" y="5253335"/>
            <a:ext cx="576263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chemeClr val="hlink"/>
                </a:solidFill>
                <a:latin typeface="+mn-lt"/>
              </a:rPr>
              <a:t>  EDSS     6.5</a:t>
            </a:r>
            <a:endParaRPr lang="en-US" sz="1200" b="1" dirty="0">
              <a:solidFill>
                <a:schemeClr val="hlink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idx="1"/>
          </p:nvPr>
        </p:nvSpPr>
        <p:spPr bwMode="auto">
          <a:xfrm>
            <a:off x="0" y="1828800"/>
            <a:ext cx="8686800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sr-Latn-CS" sz="1800" b="1" dirty="0">
              <a:latin typeface="+mn-lt"/>
            </a:endParaRPr>
          </a:p>
          <a:p>
            <a:pPr marL="342900" indent="-342900">
              <a:spcBef>
                <a:spcPct val="20000"/>
              </a:spcBef>
              <a:buNone/>
            </a:pPr>
            <a:r>
              <a:rPr lang="en-US" sz="1800" b="1" dirty="0" smtClean="0">
                <a:latin typeface="+mn-lt"/>
              </a:rPr>
              <a:t>        </a:t>
            </a:r>
            <a:endParaRPr lang="en-GB" sz="1800" b="1" dirty="0">
              <a:latin typeface="+mn-lt"/>
            </a:endParaRPr>
          </a:p>
        </p:txBody>
      </p:sp>
      <p:graphicFrame>
        <p:nvGraphicFramePr>
          <p:cNvPr id="9" name="Group 64"/>
          <p:cNvGraphicFramePr>
            <a:graphicFrameLocks noGrp="1"/>
          </p:cNvGraphicFramePr>
          <p:nvPr/>
        </p:nvGraphicFramePr>
        <p:xfrm>
          <a:off x="152397" y="5038725"/>
          <a:ext cx="8839204" cy="1057275"/>
        </p:xfrm>
        <a:graphic>
          <a:graphicData uri="http://schemas.openxmlformats.org/drawingml/2006/table">
            <a:tbl>
              <a:tblPr/>
              <a:tblGrid>
                <a:gridCol w="496565"/>
                <a:gridCol w="489569"/>
                <a:gridCol w="496198"/>
                <a:gridCol w="496197"/>
                <a:gridCol w="489937"/>
                <a:gridCol w="494632"/>
                <a:gridCol w="493067"/>
                <a:gridCol w="493068"/>
                <a:gridCol w="497763"/>
                <a:gridCol w="493067"/>
                <a:gridCol w="493068"/>
                <a:gridCol w="496197"/>
                <a:gridCol w="491501"/>
                <a:gridCol w="494632"/>
                <a:gridCol w="468023"/>
                <a:gridCol w="469587"/>
                <a:gridCol w="468022"/>
                <a:gridCol w="518111"/>
              </a:tblGrid>
              <a:tr h="1057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x-non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k</a:t>
                      </a:r>
                      <a:r>
                        <a:rPr kumimoji="0" lang="x-non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 </a:t>
                      </a:r>
                      <a:r>
                        <a:rPr kumimoji="0" lang="x-none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2013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Feb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Apr 2014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Maj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Text Box 157"/>
          <p:cNvSpPr txBox="1">
            <a:spLocks noChangeArrowheads="1"/>
          </p:cNvSpPr>
          <p:nvPr/>
        </p:nvSpPr>
        <p:spPr bwMode="auto">
          <a:xfrm>
            <a:off x="2558733" y="5229225"/>
            <a:ext cx="568201" cy="73866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</a:t>
            </a:r>
            <a:r>
              <a:rPr lang="en-US" sz="1200" b="1" dirty="0" smtClean="0">
                <a:solidFill>
                  <a:schemeClr val="hlink"/>
                </a:solidFill>
                <a:latin typeface="+mn-lt"/>
              </a:rPr>
              <a:t>6.</a:t>
            </a:r>
            <a:r>
              <a:rPr lang="sr-Latn-CS" sz="1200" b="1" dirty="0" smtClean="0">
                <a:solidFill>
                  <a:schemeClr val="hlink"/>
                </a:solidFill>
                <a:latin typeface="+mn-lt"/>
              </a:rPr>
              <a:t>0</a:t>
            </a:r>
            <a:endParaRPr lang="en-US" sz="1200" b="1" dirty="0" smtClean="0">
              <a:solidFill>
                <a:schemeClr val="hlink"/>
              </a:solidFill>
              <a:latin typeface="+mn-lt"/>
            </a:endParaRPr>
          </a:p>
          <a:p>
            <a:pPr algn="ctr">
              <a:spcBef>
                <a:spcPct val="50000"/>
              </a:spcBef>
            </a:pPr>
            <a:endParaRPr lang="en-US" sz="1200" b="1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1" name="Text Box 157"/>
          <p:cNvSpPr txBox="1">
            <a:spLocks noChangeArrowheads="1"/>
          </p:cNvSpPr>
          <p:nvPr/>
        </p:nvSpPr>
        <p:spPr bwMode="auto">
          <a:xfrm>
            <a:off x="34925" y="5229225"/>
            <a:ext cx="576263" cy="73866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chemeClr val="hlink"/>
                </a:solidFill>
                <a:latin typeface="+mn-lt"/>
              </a:rPr>
              <a:t>  EDSS     6.5</a:t>
            </a:r>
          </a:p>
          <a:p>
            <a:pPr algn="ctr">
              <a:spcBef>
                <a:spcPct val="50000"/>
              </a:spcBef>
            </a:pPr>
            <a:endParaRPr lang="en-US" sz="1200" b="1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2" name="Line 174"/>
          <p:cNvSpPr>
            <a:spLocks noChangeShapeType="1"/>
          </p:cNvSpPr>
          <p:nvPr/>
        </p:nvSpPr>
        <p:spPr bwMode="auto">
          <a:xfrm>
            <a:off x="2698750" y="3933825"/>
            <a:ext cx="1588" cy="13668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74"/>
          <p:cNvSpPr>
            <a:spLocks noChangeShapeType="1"/>
          </p:cNvSpPr>
          <p:nvPr/>
        </p:nvSpPr>
        <p:spPr bwMode="auto">
          <a:xfrm>
            <a:off x="179388" y="3862388"/>
            <a:ext cx="0" cy="15113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169"/>
          <p:cNvSpPr txBox="1">
            <a:spLocks noChangeArrowheads="1"/>
          </p:cNvSpPr>
          <p:nvPr/>
        </p:nvSpPr>
        <p:spPr bwMode="auto">
          <a:xfrm>
            <a:off x="2557463" y="3614738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15" name="Text Box 169"/>
          <p:cNvSpPr txBox="1">
            <a:spLocks noChangeArrowheads="1"/>
          </p:cNvSpPr>
          <p:nvPr/>
        </p:nvSpPr>
        <p:spPr bwMode="auto">
          <a:xfrm>
            <a:off x="36513" y="3543300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 dirty="0"/>
              <a:t>R</a:t>
            </a:r>
          </a:p>
        </p:txBody>
      </p:sp>
      <p:sp>
        <p:nvSpPr>
          <p:cNvPr id="16" name="Line 174"/>
          <p:cNvSpPr>
            <a:spLocks noChangeShapeType="1"/>
          </p:cNvSpPr>
          <p:nvPr/>
        </p:nvSpPr>
        <p:spPr bwMode="auto">
          <a:xfrm>
            <a:off x="3203575" y="3933825"/>
            <a:ext cx="0" cy="13668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Box 169"/>
          <p:cNvSpPr txBox="1">
            <a:spLocks noChangeArrowheads="1"/>
          </p:cNvSpPr>
          <p:nvPr/>
        </p:nvSpPr>
        <p:spPr bwMode="auto">
          <a:xfrm>
            <a:off x="3132138" y="3616325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18" name="Text Box 157"/>
          <p:cNvSpPr txBox="1">
            <a:spLocks noChangeArrowheads="1"/>
          </p:cNvSpPr>
          <p:nvPr/>
        </p:nvSpPr>
        <p:spPr bwMode="auto">
          <a:xfrm>
            <a:off x="3059113" y="5229225"/>
            <a:ext cx="576262" cy="73866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</a:t>
            </a:r>
            <a:r>
              <a:rPr lang="en-US" sz="1200" b="1" dirty="0" smtClean="0">
                <a:solidFill>
                  <a:schemeClr val="hlink"/>
                </a:solidFill>
                <a:latin typeface="+mn-lt"/>
              </a:rPr>
              <a:t>5.0</a:t>
            </a:r>
          </a:p>
          <a:p>
            <a:pPr algn="ctr">
              <a:spcBef>
                <a:spcPct val="50000"/>
              </a:spcBef>
            </a:pPr>
            <a:endParaRPr lang="en-US" sz="1200" b="1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9" name="Text Box 169"/>
          <p:cNvSpPr txBox="1">
            <a:spLocks noChangeArrowheads="1"/>
          </p:cNvSpPr>
          <p:nvPr/>
        </p:nvSpPr>
        <p:spPr bwMode="auto">
          <a:xfrm>
            <a:off x="1676400" y="3581401"/>
            <a:ext cx="381000" cy="307777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b="0" dirty="0"/>
              <a:t>R</a:t>
            </a:r>
          </a:p>
        </p:txBody>
      </p:sp>
      <p:sp>
        <p:nvSpPr>
          <p:cNvPr id="21" name="Line 174"/>
          <p:cNvSpPr>
            <a:spLocks noChangeShapeType="1"/>
          </p:cNvSpPr>
          <p:nvPr/>
        </p:nvSpPr>
        <p:spPr bwMode="auto">
          <a:xfrm>
            <a:off x="1828800" y="3886200"/>
            <a:ext cx="1588" cy="13668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 Box 169"/>
          <p:cNvSpPr txBox="1">
            <a:spLocks noChangeArrowheads="1"/>
          </p:cNvSpPr>
          <p:nvPr/>
        </p:nvSpPr>
        <p:spPr bwMode="auto">
          <a:xfrm>
            <a:off x="0" y="2362200"/>
            <a:ext cx="958850" cy="35394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r-Latn-CS" sz="1700" dirty="0" smtClean="0"/>
              <a:t>IFN</a:t>
            </a:r>
            <a:r>
              <a:rPr lang="el-GR" sz="1700" dirty="0" smtClean="0"/>
              <a:t>β</a:t>
            </a:r>
            <a:r>
              <a:rPr lang="sr-Latn-CS" sz="1700" dirty="0" smtClean="0"/>
              <a:t>-1a</a:t>
            </a:r>
            <a:endParaRPr lang="en-US" sz="1700" dirty="0"/>
          </a:p>
        </p:txBody>
      </p:sp>
      <p:sp>
        <p:nvSpPr>
          <p:cNvPr id="25" name="Pfeil nach unten 24"/>
          <p:cNvSpPr/>
          <p:nvPr/>
        </p:nvSpPr>
        <p:spPr>
          <a:xfrm rot="16200000">
            <a:off x="2286000" y="1066800"/>
            <a:ext cx="381000" cy="297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C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486400" cy="1020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CS" sz="2800" b="1" dirty="0" smtClean="0">
                <a:solidFill>
                  <a:srgbClr val="0070C0"/>
                </a:solidFill>
                <a:latin typeface="Arial" charset="0"/>
              </a:rPr>
              <a:t>Tok bolesti i terapij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a</a:t>
            </a:r>
            <a:endParaRPr lang="en-US" sz="2800" b="1" dirty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28" name="Text Box 169"/>
          <p:cNvSpPr txBox="1">
            <a:spLocks noChangeArrowheads="1"/>
          </p:cNvSpPr>
          <p:nvPr/>
        </p:nvSpPr>
        <p:spPr bwMode="auto">
          <a:xfrm>
            <a:off x="182562" y="49530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29" name="Text Box 169"/>
          <p:cNvSpPr txBox="1">
            <a:spLocks noChangeArrowheads="1"/>
          </p:cNvSpPr>
          <p:nvPr/>
        </p:nvSpPr>
        <p:spPr bwMode="auto">
          <a:xfrm>
            <a:off x="1676400" y="49530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30" name="Text Box 169"/>
          <p:cNvSpPr txBox="1">
            <a:spLocks noChangeArrowheads="1"/>
          </p:cNvSpPr>
          <p:nvPr/>
        </p:nvSpPr>
        <p:spPr bwMode="auto">
          <a:xfrm>
            <a:off x="2667000" y="49530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31" name="Text Box 169"/>
          <p:cNvSpPr txBox="1">
            <a:spLocks noChangeArrowheads="1"/>
          </p:cNvSpPr>
          <p:nvPr/>
        </p:nvSpPr>
        <p:spPr bwMode="auto">
          <a:xfrm>
            <a:off x="3154362" y="49530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32" name="Rectangle 24"/>
          <p:cNvSpPr/>
          <p:nvPr/>
        </p:nvSpPr>
        <p:spPr>
          <a:xfrm rot="10800000" flipV="1">
            <a:off x="152400" y="6172200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1400" b="1" dirty="0" smtClean="0"/>
              <a:t>KS=visoke doze kortikosteroida sa ili bez produžene terapije kortikosteroidima u opadajućim dozama do isključenja;           TIP = terapijska izmena plazme; R =relaps</a:t>
            </a:r>
            <a:endParaRPr lang="sr-Latn-CS" sz="1400" b="1" dirty="0"/>
          </a:p>
        </p:txBody>
      </p:sp>
      <p:sp>
        <p:nvSpPr>
          <p:cNvPr id="33" name="Text Box 157"/>
          <p:cNvSpPr txBox="1">
            <a:spLocks noChangeArrowheads="1"/>
          </p:cNvSpPr>
          <p:nvPr/>
        </p:nvSpPr>
        <p:spPr bwMode="auto">
          <a:xfrm>
            <a:off x="1557337" y="5229225"/>
            <a:ext cx="576263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chemeClr val="hlink"/>
                </a:solidFill>
                <a:latin typeface="+mn-lt"/>
              </a:rPr>
              <a:t>  EDSS     6.5</a:t>
            </a:r>
            <a:endParaRPr lang="en-US" sz="1200" b="1" dirty="0">
              <a:solidFill>
                <a:schemeClr val="hlink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64"/>
          <p:cNvGraphicFramePr>
            <a:graphicFrameLocks noGrp="1"/>
          </p:cNvGraphicFramePr>
          <p:nvPr/>
        </p:nvGraphicFramePr>
        <p:xfrm>
          <a:off x="152397" y="5038725"/>
          <a:ext cx="8839204" cy="1057275"/>
        </p:xfrm>
        <a:graphic>
          <a:graphicData uri="http://schemas.openxmlformats.org/drawingml/2006/table">
            <a:tbl>
              <a:tblPr/>
              <a:tblGrid>
                <a:gridCol w="496565"/>
                <a:gridCol w="489569"/>
                <a:gridCol w="496198"/>
                <a:gridCol w="496197"/>
                <a:gridCol w="489937"/>
                <a:gridCol w="494632"/>
                <a:gridCol w="493067"/>
                <a:gridCol w="493068"/>
                <a:gridCol w="497763"/>
                <a:gridCol w="493067"/>
                <a:gridCol w="493068"/>
                <a:gridCol w="496197"/>
                <a:gridCol w="491501"/>
                <a:gridCol w="494632"/>
                <a:gridCol w="468023"/>
                <a:gridCol w="469587"/>
                <a:gridCol w="468022"/>
                <a:gridCol w="518111"/>
              </a:tblGrid>
              <a:tr h="1057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x-non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k</a:t>
                      </a:r>
                      <a:r>
                        <a:rPr kumimoji="0" lang="x-non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 </a:t>
                      </a:r>
                      <a:r>
                        <a:rPr kumimoji="0" lang="x-none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2013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Feb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Apr 2014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Maj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Jul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Sep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Okt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Nov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Dec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Text Box 157"/>
          <p:cNvSpPr txBox="1">
            <a:spLocks noChangeArrowheads="1"/>
          </p:cNvSpPr>
          <p:nvPr/>
        </p:nvSpPr>
        <p:spPr bwMode="auto">
          <a:xfrm>
            <a:off x="2558733" y="5229225"/>
            <a:ext cx="568201" cy="73866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</a:t>
            </a:r>
            <a:r>
              <a:rPr lang="en-US" sz="1200" b="1" dirty="0" smtClean="0">
                <a:solidFill>
                  <a:schemeClr val="hlink"/>
                </a:solidFill>
                <a:latin typeface="+mn-lt"/>
              </a:rPr>
              <a:t>6.5</a:t>
            </a:r>
          </a:p>
          <a:p>
            <a:pPr algn="ctr">
              <a:spcBef>
                <a:spcPct val="50000"/>
              </a:spcBef>
            </a:pPr>
            <a:endParaRPr lang="en-US" sz="1200" b="1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1" name="Text Box 157"/>
          <p:cNvSpPr txBox="1">
            <a:spLocks noChangeArrowheads="1"/>
          </p:cNvSpPr>
          <p:nvPr/>
        </p:nvSpPr>
        <p:spPr bwMode="auto">
          <a:xfrm>
            <a:off x="34925" y="5229225"/>
            <a:ext cx="576263" cy="73866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chemeClr val="hlink"/>
                </a:solidFill>
                <a:latin typeface="+mn-lt"/>
              </a:rPr>
              <a:t>  EDSS     6.5</a:t>
            </a:r>
          </a:p>
          <a:p>
            <a:pPr algn="ctr">
              <a:spcBef>
                <a:spcPct val="50000"/>
              </a:spcBef>
            </a:pPr>
            <a:endParaRPr lang="en-US" sz="1200" b="1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2" name="Line 174"/>
          <p:cNvSpPr>
            <a:spLocks noChangeShapeType="1"/>
          </p:cNvSpPr>
          <p:nvPr/>
        </p:nvSpPr>
        <p:spPr bwMode="auto">
          <a:xfrm>
            <a:off x="2698750" y="3933825"/>
            <a:ext cx="1588" cy="13668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74"/>
          <p:cNvSpPr>
            <a:spLocks noChangeShapeType="1"/>
          </p:cNvSpPr>
          <p:nvPr/>
        </p:nvSpPr>
        <p:spPr bwMode="auto">
          <a:xfrm>
            <a:off x="179388" y="3862388"/>
            <a:ext cx="0" cy="15113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169"/>
          <p:cNvSpPr txBox="1">
            <a:spLocks noChangeArrowheads="1"/>
          </p:cNvSpPr>
          <p:nvPr/>
        </p:nvSpPr>
        <p:spPr bwMode="auto">
          <a:xfrm>
            <a:off x="2557463" y="3614738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15" name="Text Box 169"/>
          <p:cNvSpPr txBox="1">
            <a:spLocks noChangeArrowheads="1"/>
          </p:cNvSpPr>
          <p:nvPr/>
        </p:nvSpPr>
        <p:spPr bwMode="auto">
          <a:xfrm>
            <a:off x="36513" y="3543300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 dirty="0"/>
              <a:t>R</a:t>
            </a:r>
          </a:p>
        </p:txBody>
      </p:sp>
      <p:sp>
        <p:nvSpPr>
          <p:cNvPr id="16" name="Line 174"/>
          <p:cNvSpPr>
            <a:spLocks noChangeShapeType="1"/>
          </p:cNvSpPr>
          <p:nvPr/>
        </p:nvSpPr>
        <p:spPr bwMode="auto">
          <a:xfrm>
            <a:off x="3203575" y="3933825"/>
            <a:ext cx="0" cy="13668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Box 169"/>
          <p:cNvSpPr txBox="1">
            <a:spLocks noChangeArrowheads="1"/>
          </p:cNvSpPr>
          <p:nvPr/>
        </p:nvSpPr>
        <p:spPr bwMode="auto">
          <a:xfrm>
            <a:off x="3132138" y="3616325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18" name="Text Box 157"/>
          <p:cNvSpPr txBox="1">
            <a:spLocks noChangeArrowheads="1"/>
          </p:cNvSpPr>
          <p:nvPr/>
        </p:nvSpPr>
        <p:spPr bwMode="auto">
          <a:xfrm>
            <a:off x="3059113" y="5229225"/>
            <a:ext cx="576262" cy="73866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</a:t>
            </a:r>
            <a:r>
              <a:rPr lang="en-US" sz="1200" b="1" dirty="0" smtClean="0">
                <a:solidFill>
                  <a:schemeClr val="hlink"/>
                </a:solidFill>
                <a:latin typeface="+mn-lt"/>
              </a:rPr>
              <a:t>5.0</a:t>
            </a:r>
          </a:p>
          <a:p>
            <a:pPr algn="ctr">
              <a:spcBef>
                <a:spcPct val="50000"/>
              </a:spcBef>
            </a:pPr>
            <a:endParaRPr lang="en-US" sz="1200" b="1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9" name="Line 174"/>
          <p:cNvSpPr>
            <a:spLocks noChangeShapeType="1"/>
          </p:cNvSpPr>
          <p:nvPr/>
        </p:nvSpPr>
        <p:spPr bwMode="auto">
          <a:xfrm>
            <a:off x="5221288" y="3819525"/>
            <a:ext cx="0" cy="15113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174"/>
          <p:cNvSpPr>
            <a:spLocks noChangeShapeType="1"/>
          </p:cNvSpPr>
          <p:nvPr/>
        </p:nvSpPr>
        <p:spPr bwMode="auto">
          <a:xfrm>
            <a:off x="6227763" y="3819525"/>
            <a:ext cx="0" cy="15113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174"/>
          <p:cNvSpPr>
            <a:spLocks noChangeShapeType="1"/>
          </p:cNvSpPr>
          <p:nvPr/>
        </p:nvSpPr>
        <p:spPr bwMode="auto">
          <a:xfrm>
            <a:off x="5726113" y="3819525"/>
            <a:ext cx="0" cy="15113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174"/>
          <p:cNvSpPr>
            <a:spLocks noChangeShapeType="1"/>
          </p:cNvSpPr>
          <p:nvPr/>
        </p:nvSpPr>
        <p:spPr bwMode="auto">
          <a:xfrm flipH="1">
            <a:off x="4211638" y="2854325"/>
            <a:ext cx="0" cy="25019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169"/>
          <p:cNvSpPr txBox="1">
            <a:spLocks noChangeArrowheads="1"/>
          </p:cNvSpPr>
          <p:nvPr/>
        </p:nvSpPr>
        <p:spPr bwMode="auto">
          <a:xfrm>
            <a:off x="4114801" y="2004283"/>
            <a:ext cx="1447799" cy="830997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600" b="1" dirty="0" err="1">
                <a:latin typeface="+mn-lt"/>
              </a:rPr>
              <a:t>Fingolimod</a:t>
            </a:r>
            <a:r>
              <a:rPr lang="en-US" sz="1600" b="1" dirty="0">
                <a:latin typeface="+mn-lt"/>
              </a:rPr>
              <a:t> caps. </a:t>
            </a:r>
            <a:r>
              <a:rPr lang="en-US" sz="1600" b="1" dirty="0" smtClean="0">
                <a:latin typeface="+mn-lt"/>
              </a:rPr>
              <a:t>0.5mg</a:t>
            </a:r>
            <a:r>
              <a:rPr lang="sr-Latn-CS" sz="1600" b="1" dirty="0" smtClean="0">
                <a:latin typeface="+mn-lt"/>
              </a:rPr>
              <a:t>/dan</a:t>
            </a:r>
            <a:endParaRPr lang="en-US" sz="1600" b="1" dirty="0">
              <a:latin typeface="+mn-lt"/>
            </a:endParaRPr>
          </a:p>
        </p:txBody>
      </p:sp>
      <p:sp>
        <p:nvSpPr>
          <p:cNvPr id="24" name="Text Box 169"/>
          <p:cNvSpPr txBox="1">
            <a:spLocks noChangeArrowheads="1"/>
          </p:cNvSpPr>
          <p:nvPr/>
        </p:nvSpPr>
        <p:spPr bwMode="auto">
          <a:xfrm>
            <a:off x="5581650" y="3500438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25" name="Text Box 169"/>
          <p:cNvSpPr txBox="1">
            <a:spLocks noChangeArrowheads="1"/>
          </p:cNvSpPr>
          <p:nvPr/>
        </p:nvSpPr>
        <p:spPr bwMode="auto">
          <a:xfrm>
            <a:off x="5076825" y="3500438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26" name="Text Box 169"/>
          <p:cNvSpPr txBox="1">
            <a:spLocks noChangeArrowheads="1"/>
          </p:cNvSpPr>
          <p:nvPr/>
        </p:nvSpPr>
        <p:spPr bwMode="auto">
          <a:xfrm>
            <a:off x="6084888" y="3500438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27" name="Text Box 169"/>
          <p:cNvSpPr txBox="1">
            <a:spLocks noChangeArrowheads="1"/>
          </p:cNvSpPr>
          <p:nvPr/>
        </p:nvSpPr>
        <p:spPr bwMode="auto">
          <a:xfrm>
            <a:off x="5724525" y="4572000"/>
            <a:ext cx="431800" cy="646331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sr-Latn-CS" sz="1200" b="1" dirty="0" smtClean="0">
              <a:latin typeface="+mn-lt"/>
            </a:endParaRPr>
          </a:p>
          <a:p>
            <a:r>
              <a:rPr lang="sr-Latn-CS" sz="1200" b="1" dirty="0" smtClean="0">
                <a:latin typeface="+mn-lt"/>
              </a:rPr>
              <a:t>KS</a:t>
            </a:r>
          </a:p>
          <a:p>
            <a:r>
              <a:rPr lang="en-US" sz="1200" b="1" dirty="0" smtClean="0">
                <a:latin typeface="+mn-lt"/>
              </a:rPr>
              <a:t>TIP</a:t>
            </a:r>
            <a:endParaRPr lang="en-US" sz="1200" b="1" dirty="0">
              <a:latin typeface="+mn-lt"/>
            </a:endParaRPr>
          </a:p>
        </p:txBody>
      </p:sp>
      <p:sp>
        <p:nvSpPr>
          <p:cNvPr id="29" name="Text Box 157"/>
          <p:cNvSpPr txBox="1">
            <a:spLocks noChangeArrowheads="1"/>
          </p:cNvSpPr>
          <p:nvPr/>
        </p:nvSpPr>
        <p:spPr bwMode="auto">
          <a:xfrm>
            <a:off x="4067175" y="5229225"/>
            <a:ext cx="576263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5.0</a:t>
            </a:r>
          </a:p>
        </p:txBody>
      </p:sp>
      <p:sp>
        <p:nvSpPr>
          <p:cNvPr id="31" name="Text Box 157"/>
          <p:cNvSpPr txBox="1">
            <a:spLocks noChangeArrowheads="1"/>
          </p:cNvSpPr>
          <p:nvPr/>
        </p:nvSpPr>
        <p:spPr bwMode="auto">
          <a:xfrm>
            <a:off x="5076825" y="5229225"/>
            <a:ext cx="576263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5.0</a:t>
            </a:r>
          </a:p>
        </p:txBody>
      </p:sp>
      <p:sp>
        <p:nvSpPr>
          <p:cNvPr id="32" name="Text Box 157"/>
          <p:cNvSpPr txBox="1">
            <a:spLocks noChangeArrowheads="1"/>
          </p:cNvSpPr>
          <p:nvPr/>
        </p:nvSpPr>
        <p:spPr bwMode="auto">
          <a:xfrm>
            <a:off x="5580063" y="5229225"/>
            <a:ext cx="576262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7.0</a:t>
            </a:r>
          </a:p>
        </p:txBody>
      </p:sp>
      <p:sp>
        <p:nvSpPr>
          <p:cNvPr id="33" name="Text Box 157"/>
          <p:cNvSpPr txBox="1">
            <a:spLocks noChangeArrowheads="1"/>
          </p:cNvSpPr>
          <p:nvPr/>
        </p:nvSpPr>
        <p:spPr bwMode="auto">
          <a:xfrm>
            <a:off x="6084888" y="5229225"/>
            <a:ext cx="576262" cy="4619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8.0</a:t>
            </a:r>
          </a:p>
        </p:txBody>
      </p:sp>
      <p:sp>
        <p:nvSpPr>
          <p:cNvPr id="30" name="Text Box 169"/>
          <p:cNvSpPr txBox="1">
            <a:spLocks noChangeArrowheads="1"/>
          </p:cNvSpPr>
          <p:nvPr/>
        </p:nvSpPr>
        <p:spPr bwMode="auto">
          <a:xfrm>
            <a:off x="1676400" y="3581401"/>
            <a:ext cx="381000" cy="307777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b="0" dirty="0"/>
              <a:t>R</a:t>
            </a:r>
          </a:p>
        </p:txBody>
      </p:sp>
      <p:sp>
        <p:nvSpPr>
          <p:cNvPr id="36" name="Text Box 157"/>
          <p:cNvSpPr txBox="1">
            <a:spLocks noChangeArrowheads="1"/>
          </p:cNvSpPr>
          <p:nvPr/>
        </p:nvSpPr>
        <p:spPr bwMode="auto">
          <a:xfrm>
            <a:off x="6629400" y="5181601"/>
            <a:ext cx="533400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8.0</a:t>
            </a:r>
          </a:p>
        </p:txBody>
      </p:sp>
      <p:sp>
        <p:nvSpPr>
          <p:cNvPr id="37" name="Line 174"/>
          <p:cNvSpPr>
            <a:spLocks noChangeShapeType="1"/>
          </p:cNvSpPr>
          <p:nvPr/>
        </p:nvSpPr>
        <p:spPr bwMode="auto">
          <a:xfrm>
            <a:off x="1828800" y="3886200"/>
            <a:ext cx="1588" cy="13668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 Box 169"/>
          <p:cNvSpPr txBox="1">
            <a:spLocks noChangeArrowheads="1"/>
          </p:cNvSpPr>
          <p:nvPr/>
        </p:nvSpPr>
        <p:spPr bwMode="auto">
          <a:xfrm>
            <a:off x="0" y="2362200"/>
            <a:ext cx="958850" cy="35394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r-Latn-CS" sz="1700" dirty="0" smtClean="0"/>
              <a:t>IFN</a:t>
            </a:r>
            <a:r>
              <a:rPr lang="el-GR" sz="1700" dirty="0" smtClean="0"/>
              <a:t>β</a:t>
            </a:r>
            <a:r>
              <a:rPr lang="sr-Latn-CS" sz="1700" dirty="0" smtClean="0"/>
              <a:t>-1a</a:t>
            </a:r>
            <a:endParaRPr lang="en-US" sz="1700" dirty="0"/>
          </a:p>
        </p:txBody>
      </p:sp>
      <p:sp>
        <p:nvSpPr>
          <p:cNvPr id="39" name="Pfeil nach unten 38"/>
          <p:cNvSpPr/>
          <p:nvPr/>
        </p:nvSpPr>
        <p:spPr>
          <a:xfrm rot="16200000">
            <a:off x="2286000" y="1066800"/>
            <a:ext cx="381000" cy="297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CS"/>
          </a:p>
        </p:txBody>
      </p:sp>
      <p:sp>
        <p:nvSpPr>
          <p:cNvPr id="42" name="Text Box 169"/>
          <p:cNvSpPr txBox="1">
            <a:spLocks noChangeArrowheads="1"/>
          </p:cNvSpPr>
          <p:nvPr/>
        </p:nvSpPr>
        <p:spPr bwMode="auto">
          <a:xfrm>
            <a:off x="3200400" y="1393195"/>
            <a:ext cx="958850" cy="61555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r-Latn-CS" sz="1700" dirty="0" smtClean="0"/>
              <a:t>IFN</a:t>
            </a:r>
            <a:r>
              <a:rPr lang="el-GR" sz="1700" dirty="0" smtClean="0"/>
              <a:t>β</a:t>
            </a:r>
            <a:r>
              <a:rPr lang="sr-Latn-CS" sz="1700" dirty="0" smtClean="0"/>
              <a:t>-1a</a:t>
            </a:r>
          </a:p>
          <a:p>
            <a:pPr algn="ctr"/>
            <a:r>
              <a:rPr lang="sr-Latn-CS" sz="1700" b="1" dirty="0" smtClean="0">
                <a:solidFill>
                  <a:srgbClr val="FF0000"/>
                </a:solidFill>
              </a:rPr>
              <a:t>STOP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43" name="Pfeil nach unten 42"/>
          <p:cNvSpPr/>
          <p:nvPr/>
        </p:nvSpPr>
        <p:spPr>
          <a:xfrm>
            <a:off x="3886200" y="2057400"/>
            <a:ext cx="76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CS"/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486400" cy="1020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CS" sz="2800" b="1" dirty="0" smtClean="0">
                <a:solidFill>
                  <a:srgbClr val="0070C0"/>
                </a:solidFill>
                <a:latin typeface="Arial" charset="0"/>
              </a:rPr>
              <a:t>Tok bolesti i terapij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a</a:t>
            </a:r>
            <a:endParaRPr lang="en-US" sz="2800" b="1" dirty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51" name="Text Box 157"/>
          <p:cNvSpPr txBox="1">
            <a:spLocks noChangeArrowheads="1"/>
          </p:cNvSpPr>
          <p:nvPr/>
        </p:nvSpPr>
        <p:spPr bwMode="auto">
          <a:xfrm>
            <a:off x="8001000" y="5181600"/>
            <a:ext cx="568201" cy="92333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</a:t>
            </a:r>
            <a:r>
              <a:rPr lang="sr-Latn-CS" sz="1200" b="1" dirty="0" smtClean="0">
                <a:solidFill>
                  <a:schemeClr val="hlink"/>
                </a:solidFill>
                <a:latin typeface="+mn-lt"/>
              </a:rPr>
              <a:t>9,0</a:t>
            </a:r>
          </a:p>
          <a:p>
            <a:pPr lvl="0" algn="ctr">
              <a:spcBef>
                <a:spcPct val="50000"/>
              </a:spcBef>
            </a:pPr>
            <a:r>
              <a:rPr lang="sr-Latn-CS" sz="1200" b="1" dirty="0" smtClean="0"/>
              <a:t>Apr 2015</a:t>
            </a:r>
            <a:endParaRPr lang="en-US" sz="1200" b="1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52" name="Line 174"/>
          <p:cNvSpPr>
            <a:spLocks noChangeShapeType="1"/>
          </p:cNvSpPr>
          <p:nvPr/>
        </p:nvSpPr>
        <p:spPr bwMode="auto">
          <a:xfrm>
            <a:off x="8089900" y="3824287"/>
            <a:ext cx="0" cy="15113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" name="Text Box 169"/>
          <p:cNvSpPr txBox="1">
            <a:spLocks noChangeArrowheads="1"/>
          </p:cNvSpPr>
          <p:nvPr/>
        </p:nvSpPr>
        <p:spPr bwMode="auto">
          <a:xfrm>
            <a:off x="7947025" y="3505200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55" name="Text Box 169"/>
          <p:cNvSpPr txBox="1">
            <a:spLocks noChangeArrowheads="1"/>
          </p:cNvSpPr>
          <p:nvPr/>
        </p:nvSpPr>
        <p:spPr bwMode="auto">
          <a:xfrm>
            <a:off x="182562" y="49530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56" name="Text Box 169"/>
          <p:cNvSpPr txBox="1">
            <a:spLocks noChangeArrowheads="1"/>
          </p:cNvSpPr>
          <p:nvPr/>
        </p:nvSpPr>
        <p:spPr bwMode="auto">
          <a:xfrm>
            <a:off x="1676400" y="49530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57" name="Text Box 169"/>
          <p:cNvSpPr txBox="1">
            <a:spLocks noChangeArrowheads="1"/>
          </p:cNvSpPr>
          <p:nvPr/>
        </p:nvSpPr>
        <p:spPr bwMode="auto">
          <a:xfrm>
            <a:off x="2667000" y="49530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58" name="Text Box 169"/>
          <p:cNvSpPr txBox="1">
            <a:spLocks noChangeArrowheads="1"/>
          </p:cNvSpPr>
          <p:nvPr/>
        </p:nvSpPr>
        <p:spPr bwMode="auto">
          <a:xfrm>
            <a:off x="3154362" y="49530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59" name="Text Box 169"/>
          <p:cNvSpPr txBox="1">
            <a:spLocks noChangeArrowheads="1"/>
          </p:cNvSpPr>
          <p:nvPr/>
        </p:nvSpPr>
        <p:spPr bwMode="auto">
          <a:xfrm>
            <a:off x="5059362" y="49530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60" name="Text Box 169"/>
          <p:cNvSpPr txBox="1">
            <a:spLocks noChangeArrowheads="1"/>
          </p:cNvSpPr>
          <p:nvPr/>
        </p:nvSpPr>
        <p:spPr bwMode="auto">
          <a:xfrm>
            <a:off x="6172200" y="4572000"/>
            <a:ext cx="431800" cy="646331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sr-Latn-CS" sz="1200" b="1" dirty="0" smtClean="0">
              <a:latin typeface="+mn-lt"/>
            </a:endParaRPr>
          </a:p>
          <a:p>
            <a:r>
              <a:rPr lang="sr-Latn-CS" sz="1200" b="1" dirty="0" smtClean="0">
                <a:latin typeface="+mn-lt"/>
              </a:rPr>
              <a:t>KS</a:t>
            </a:r>
          </a:p>
          <a:p>
            <a:r>
              <a:rPr lang="en-US" sz="1200" b="1" dirty="0" smtClean="0">
                <a:latin typeface="+mn-lt"/>
              </a:rPr>
              <a:t>TIP</a:t>
            </a:r>
            <a:endParaRPr lang="en-US" sz="1200" b="1" dirty="0">
              <a:latin typeface="+mn-lt"/>
            </a:endParaRPr>
          </a:p>
        </p:txBody>
      </p:sp>
      <p:sp>
        <p:nvSpPr>
          <p:cNvPr id="61" name="Text Box 169"/>
          <p:cNvSpPr txBox="1">
            <a:spLocks noChangeArrowheads="1"/>
          </p:cNvSpPr>
          <p:nvPr/>
        </p:nvSpPr>
        <p:spPr bwMode="auto">
          <a:xfrm>
            <a:off x="6629400" y="4572000"/>
            <a:ext cx="431800" cy="646331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sr-Latn-CS" sz="1200" b="1" dirty="0" smtClean="0">
              <a:latin typeface="+mn-lt"/>
            </a:endParaRPr>
          </a:p>
          <a:p>
            <a:r>
              <a:rPr lang="sr-Latn-CS" sz="1200" b="1" dirty="0" smtClean="0">
                <a:latin typeface="+mn-lt"/>
              </a:rPr>
              <a:t>KS</a:t>
            </a:r>
          </a:p>
          <a:p>
            <a:r>
              <a:rPr lang="en-US" sz="1200" b="1" dirty="0" smtClean="0">
                <a:latin typeface="+mn-lt"/>
              </a:rPr>
              <a:t>TIP</a:t>
            </a:r>
            <a:endParaRPr lang="en-US" sz="1200" b="1" dirty="0">
              <a:latin typeface="+mn-lt"/>
            </a:endParaRPr>
          </a:p>
        </p:txBody>
      </p:sp>
      <p:sp>
        <p:nvSpPr>
          <p:cNvPr id="62" name="Text Box 169"/>
          <p:cNvSpPr txBox="1">
            <a:spLocks noChangeArrowheads="1"/>
          </p:cNvSpPr>
          <p:nvPr/>
        </p:nvSpPr>
        <p:spPr bwMode="auto">
          <a:xfrm>
            <a:off x="8026400" y="4572000"/>
            <a:ext cx="431800" cy="646331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sr-Latn-CS" sz="1200" b="1" dirty="0" smtClean="0">
              <a:latin typeface="+mn-lt"/>
            </a:endParaRPr>
          </a:p>
          <a:p>
            <a:r>
              <a:rPr lang="sr-Latn-CS" sz="1200" b="1" dirty="0" smtClean="0">
                <a:latin typeface="+mn-lt"/>
              </a:rPr>
              <a:t>KS</a:t>
            </a:r>
          </a:p>
          <a:p>
            <a:r>
              <a:rPr lang="en-US" sz="1200" b="1" dirty="0" smtClean="0">
                <a:latin typeface="+mn-lt"/>
              </a:rPr>
              <a:t>TIP</a:t>
            </a:r>
            <a:endParaRPr lang="en-US" sz="1200" b="1" dirty="0">
              <a:latin typeface="+mn-lt"/>
            </a:endParaRPr>
          </a:p>
        </p:txBody>
      </p:sp>
      <p:sp>
        <p:nvSpPr>
          <p:cNvPr id="63" name="Rectangle 24"/>
          <p:cNvSpPr/>
          <p:nvPr/>
        </p:nvSpPr>
        <p:spPr>
          <a:xfrm rot="10800000" flipV="1">
            <a:off x="152400" y="6172200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1400" b="1" dirty="0" smtClean="0"/>
              <a:t>KS=visoke doze kortikosteroida sa ili bez produžene terapije kortikosteroidima u opadajućim dozama do isključenja;           TIP = terapijska izmena plazme; R =relaps</a:t>
            </a:r>
            <a:endParaRPr lang="sr-Latn-C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oup 64"/>
          <p:cNvGraphicFramePr>
            <a:graphicFrameLocks noGrp="1"/>
          </p:cNvGraphicFramePr>
          <p:nvPr/>
        </p:nvGraphicFramePr>
        <p:xfrm>
          <a:off x="152397" y="5038725"/>
          <a:ext cx="8839204" cy="1057275"/>
        </p:xfrm>
        <a:graphic>
          <a:graphicData uri="http://schemas.openxmlformats.org/drawingml/2006/table">
            <a:tbl>
              <a:tblPr/>
              <a:tblGrid>
                <a:gridCol w="496565"/>
                <a:gridCol w="489569"/>
                <a:gridCol w="496198"/>
                <a:gridCol w="496197"/>
                <a:gridCol w="489937"/>
                <a:gridCol w="494632"/>
                <a:gridCol w="493067"/>
                <a:gridCol w="493068"/>
                <a:gridCol w="497763"/>
                <a:gridCol w="493067"/>
                <a:gridCol w="493068"/>
                <a:gridCol w="496197"/>
                <a:gridCol w="491501"/>
                <a:gridCol w="494632"/>
                <a:gridCol w="468023"/>
                <a:gridCol w="469587"/>
                <a:gridCol w="468022"/>
                <a:gridCol w="518111"/>
              </a:tblGrid>
              <a:tr h="1057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x-non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k</a:t>
                      </a:r>
                      <a:r>
                        <a:rPr kumimoji="0" lang="x-none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 </a:t>
                      </a:r>
                      <a:r>
                        <a:rPr kumimoji="0" lang="x-none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2013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Feb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Apr 2014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Maj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Jul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Sep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Okt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Nov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Dec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Text Box 157"/>
          <p:cNvSpPr txBox="1">
            <a:spLocks noChangeArrowheads="1"/>
          </p:cNvSpPr>
          <p:nvPr/>
        </p:nvSpPr>
        <p:spPr bwMode="auto">
          <a:xfrm>
            <a:off x="2558733" y="5229225"/>
            <a:ext cx="568201" cy="73866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</a:t>
            </a:r>
            <a:r>
              <a:rPr lang="en-US" sz="1200" b="1" dirty="0" smtClean="0">
                <a:solidFill>
                  <a:schemeClr val="hlink"/>
                </a:solidFill>
                <a:latin typeface="+mn-lt"/>
              </a:rPr>
              <a:t>6.5</a:t>
            </a:r>
          </a:p>
          <a:p>
            <a:pPr algn="ctr">
              <a:spcBef>
                <a:spcPct val="50000"/>
              </a:spcBef>
            </a:pPr>
            <a:endParaRPr lang="en-US" sz="1200" b="1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1" name="Text Box 157"/>
          <p:cNvSpPr txBox="1">
            <a:spLocks noChangeArrowheads="1"/>
          </p:cNvSpPr>
          <p:nvPr/>
        </p:nvSpPr>
        <p:spPr bwMode="auto">
          <a:xfrm>
            <a:off x="34925" y="5229225"/>
            <a:ext cx="576263" cy="73866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 smtClean="0">
                <a:solidFill>
                  <a:schemeClr val="hlink"/>
                </a:solidFill>
                <a:latin typeface="+mn-lt"/>
              </a:rPr>
              <a:t>  EDSS     6.5</a:t>
            </a:r>
          </a:p>
          <a:p>
            <a:pPr algn="ctr">
              <a:spcBef>
                <a:spcPct val="50000"/>
              </a:spcBef>
            </a:pPr>
            <a:endParaRPr lang="en-US" sz="1200" b="1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2" name="Line 174"/>
          <p:cNvSpPr>
            <a:spLocks noChangeShapeType="1"/>
          </p:cNvSpPr>
          <p:nvPr/>
        </p:nvSpPr>
        <p:spPr bwMode="auto">
          <a:xfrm>
            <a:off x="2698750" y="3933825"/>
            <a:ext cx="1588" cy="13668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174"/>
          <p:cNvSpPr>
            <a:spLocks noChangeShapeType="1"/>
          </p:cNvSpPr>
          <p:nvPr/>
        </p:nvSpPr>
        <p:spPr bwMode="auto">
          <a:xfrm>
            <a:off x="179388" y="3862388"/>
            <a:ext cx="0" cy="15113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169"/>
          <p:cNvSpPr txBox="1">
            <a:spLocks noChangeArrowheads="1"/>
          </p:cNvSpPr>
          <p:nvPr/>
        </p:nvSpPr>
        <p:spPr bwMode="auto">
          <a:xfrm>
            <a:off x="2557463" y="3614738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15" name="Text Box 169"/>
          <p:cNvSpPr txBox="1">
            <a:spLocks noChangeArrowheads="1"/>
          </p:cNvSpPr>
          <p:nvPr/>
        </p:nvSpPr>
        <p:spPr bwMode="auto">
          <a:xfrm>
            <a:off x="36513" y="3543300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 dirty="0"/>
              <a:t>R</a:t>
            </a:r>
          </a:p>
        </p:txBody>
      </p:sp>
      <p:sp>
        <p:nvSpPr>
          <p:cNvPr id="16" name="Line 174"/>
          <p:cNvSpPr>
            <a:spLocks noChangeShapeType="1"/>
          </p:cNvSpPr>
          <p:nvPr/>
        </p:nvSpPr>
        <p:spPr bwMode="auto">
          <a:xfrm>
            <a:off x="3203575" y="3933825"/>
            <a:ext cx="0" cy="13668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 Box 169"/>
          <p:cNvSpPr txBox="1">
            <a:spLocks noChangeArrowheads="1"/>
          </p:cNvSpPr>
          <p:nvPr/>
        </p:nvSpPr>
        <p:spPr bwMode="auto">
          <a:xfrm>
            <a:off x="3132138" y="3616325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18" name="Text Box 157"/>
          <p:cNvSpPr txBox="1">
            <a:spLocks noChangeArrowheads="1"/>
          </p:cNvSpPr>
          <p:nvPr/>
        </p:nvSpPr>
        <p:spPr bwMode="auto">
          <a:xfrm>
            <a:off x="3059113" y="5229225"/>
            <a:ext cx="576262" cy="73866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</a:t>
            </a:r>
            <a:r>
              <a:rPr lang="en-US" sz="1200" b="1" dirty="0" smtClean="0">
                <a:solidFill>
                  <a:schemeClr val="hlink"/>
                </a:solidFill>
                <a:latin typeface="+mn-lt"/>
              </a:rPr>
              <a:t>5.0</a:t>
            </a:r>
          </a:p>
          <a:p>
            <a:pPr algn="ctr">
              <a:spcBef>
                <a:spcPct val="50000"/>
              </a:spcBef>
            </a:pPr>
            <a:endParaRPr lang="en-US" sz="1200" b="1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9" name="Line 174"/>
          <p:cNvSpPr>
            <a:spLocks noChangeShapeType="1"/>
          </p:cNvSpPr>
          <p:nvPr/>
        </p:nvSpPr>
        <p:spPr bwMode="auto">
          <a:xfrm>
            <a:off x="5221288" y="3819525"/>
            <a:ext cx="0" cy="15113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Line 174"/>
          <p:cNvSpPr>
            <a:spLocks noChangeShapeType="1"/>
          </p:cNvSpPr>
          <p:nvPr/>
        </p:nvSpPr>
        <p:spPr bwMode="auto">
          <a:xfrm>
            <a:off x="6227763" y="3819525"/>
            <a:ext cx="0" cy="15113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174"/>
          <p:cNvSpPr>
            <a:spLocks noChangeShapeType="1"/>
          </p:cNvSpPr>
          <p:nvPr/>
        </p:nvSpPr>
        <p:spPr bwMode="auto">
          <a:xfrm>
            <a:off x="5726113" y="3819525"/>
            <a:ext cx="0" cy="15113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174"/>
          <p:cNvSpPr>
            <a:spLocks noChangeShapeType="1"/>
          </p:cNvSpPr>
          <p:nvPr/>
        </p:nvSpPr>
        <p:spPr bwMode="auto">
          <a:xfrm flipH="1">
            <a:off x="4211638" y="2854325"/>
            <a:ext cx="0" cy="25019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169"/>
          <p:cNvSpPr txBox="1">
            <a:spLocks noChangeArrowheads="1"/>
          </p:cNvSpPr>
          <p:nvPr/>
        </p:nvSpPr>
        <p:spPr bwMode="auto">
          <a:xfrm>
            <a:off x="4114801" y="2004283"/>
            <a:ext cx="1447799" cy="830997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600" b="1" dirty="0" err="1">
                <a:latin typeface="+mn-lt"/>
              </a:rPr>
              <a:t>Fingolimod</a:t>
            </a:r>
            <a:r>
              <a:rPr lang="en-US" sz="1600" b="1" dirty="0">
                <a:latin typeface="+mn-lt"/>
              </a:rPr>
              <a:t> caps. </a:t>
            </a:r>
            <a:r>
              <a:rPr lang="en-US" sz="1600" b="1" dirty="0" smtClean="0">
                <a:latin typeface="+mn-lt"/>
              </a:rPr>
              <a:t>0.5mg</a:t>
            </a:r>
            <a:r>
              <a:rPr lang="sr-Latn-CS" sz="1600" b="1" dirty="0" smtClean="0">
                <a:latin typeface="+mn-lt"/>
              </a:rPr>
              <a:t>/dan</a:t>
            </a:r>
            <a:endParaRPr lang="en-US" sz="1600" b="1" dirty="0">
              <a:latin typeface="+mn-lt"/>
            </a:endParaRPr>
          </a:p>
        </p:txBody>
      </p:sp>
      <p:sp>
        <p:nvSpPr>
          <p:cNvPr id="24" name="Text Box 169"/>
          <p:cNvSpPr txBox="1">
            <a:spLocks noChangeArrowheads="1"/>
          </p:cNvSpPr>
          <p:nvPr/>
        </p:nvSpPr>
        <p:spPr bwMode="auto">
          <a:xfrm>
            <a:off x="5581650" y="3500438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25" name="Text Box 169"/>
          <p:cNvSpPr txBox="1">
            <a:spLocks noChangeArrowheads="1"/>
          </p:cNvSpPr>
          <p:nvPr/>
        </p:nvSpPr>
        <p:spPr bwMode="auto">
          <a:xfrm>
            <a:off x="5076825" y="3500438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26" name="Text Box 169"/>
          <p:cNvSpPr txBox="1">
            <a:spLocks noChangeArrowheads="1"/>
          </p:cNvSpPr>
          <p:nvPr/>
        </p:nvSpPr>
        <p:spPr bwMode="auto">
          <a:xfrm>
            <a:off x="6084888" y="3500438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27" name="Text Box 169"/>
          <p:cNvSpPr txBox="1">
            <a:spLocks noChangeArrowheads="1"/>
          </p:cNvSpPr>
          <p:nvPr/>
        </p:nvSpPr>
        <p:spPr bwMode="auto">
          <a:xfrm>
            <a:off x="5724525" y="4572000"/>
            <a:ext cx="431800" cy="646331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sr-Latn-CS" sz="1200" b="1" dirty="0" smtClean="0">
              <a:latin typeface="+mn-lt"/>
            </a:endParaRPr>
          </a:p>
          <a:p>
            <a:r>
              <a:rPr lang="sr-Latn-CS" sz="1200" b="1" dirty="0" smtClean="0">
                <a:latin typeface="+mn-lt"/>
              </a:rPr>
              <a:t>KS</a:t>
            </a:r>
          </a:p>
          <a:p>
            <a:r>
              <a:rPr lang="en-US" sz="1200" b="1" dirty="0" smtClean="0">
                <a:latin typeface="+mn-lt"/>
              </a:rPr>
              <a:t>TIP</a:t>
            </a:r>
            <a:endParaRPr lang="en-US" sz="1200" b="1" dirty="0">
              <a:latin typeface="+mn-lt"/>
            </a:endParaRPr>
          </a:p>
        </p:txBody>
      </p:sp>
      <p:sp>
        <p:nvSpPr>
          <p:cNvPr id="29" name="Text Box 157"/>
          <p:cNvSpPr txBox="1">
            <a:spLocks noChangeArrowheads="1"/>
          </p:cNvSpPr>
          <p:nvPr/>
        </p:nvSpPr>
        <p:spPr bwMode="auto">
          <a:xfrm>
            <a:off x="4067175" y="5229225"/>
            <a:ext cx="576263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5.0</a:t>
            </a:r>
          </a:p>
        </p:txBody>
      </p:sp>
      <p:sp>
        <p:nvSpPr>
          <p:cNvPr id="31" name="Text Box 157"/>
          <p:cNvSpPr txBox="1">
            <a:spLocks noChangeArrowheads="1"/>
          </p:cNvSpPr>
          <p:nvPr/>
        </p:nvSpPr>
        <p:spPr bwMode="auto">
          <a:xfrm>
            <a:off x="5076825" y="5229225"/>
            <a:ext cx="576263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5.0</a:t>
            </a:r>
          </a:p>
        </p:txBody>
      </p:sp>
      <p:sp>
        <p:nvSpPr>
          <p:cNvPr id="32" name="Text Box 157"/>
          <p:cNvSpPr txBox="1">
            <a:spLocks noChangeArrowheads="1"/>
          </p:cNvSpPr>
          <p:nvPr/>
        </p:nvSpPr>
        <p:spPr bwMode="auto">
          <a:xfrm>
            <a:off x="5580063" y="5229225"/>
            <a:ext cx="576262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7.0</a:t>
            </a:r>
          </a:p>
        </p:txBody>
      </p:sp>
      <p:sp>
        <p:nvSpPr>
          <p:cNvPr id="33" name="Text Box 157"/>
          <p:cNvSpPr txBox="1">
            <a:spLocks noChangeArrowheads="1"/>
          </p:cNvSpPr>
          <p:nvPr/>
        </p:nvSpPr>
        <p:spPr bwMode="auto">
          <a:xfrm>
            <a:off x="6084888" y="5229225"/>
            <a:ext cx="576262" cy="46196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8.0</a:t>
            </a:r>
          </a:p>
        </p:txBody>
      </p:sp>
      <p:sp>
        <p:nvSpPr>
          <p:cNvPr id="30" name="Text Box 169"/>
          <p:cNvSpPr txBox="1">
            <a:spLocks noChangeArrowheads="1"/>
          </p:cNvSpPr>
          <p:nvPr/>
        </p:nvSpPr>
        <p:spPr bwMode="auto">
          <a:xfrm>
            <a:off x="1676400" y="3581401"/>
            <a:ext cx="381000" cy="307777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b="0" dirty="0"/>
              <a:t>R</a:t>
            </a:r>
          </a:p>
        </p:txBody>
      </p:sp>
      <p:sp>
        <p:nvSpPr>
          <p:cNvPr id="36" name="Text Box 157"/>
          <p:cNvSpPr txBox="1">
            <a:spLocks noChangeArrowheads="1"/>
          </p:cNvSpPr>
          <p:nvPr/>
        </p:nvSpPr>
        <p:spPr bwMode="auto">
          <a:xfrm>
            <a:off x="6629400" y="5181601"/>
            <a:ext cx="533400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8.0</a:t>
            </a:r>
          </a:p>
        </p:txBody>
      </p:sp>
      <p:sp>
        <p:nvSpPr>
          <p:cNvPr id="37" name="Line 174"/>
          <p:cNvSpPr>
            <a:spLocks noChangeShapeType="1"/>
          </p:cNvSpPr>
          <p:nvPr/>
        </p:nvSpPr>
        <p:spPr bwMode="auto">
          <a:xfrm>
            <a:off x="1828800" y="3886200"/>
            <a:ext cx="1588" cy="13668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" name="Text Box 169"/>
          <p:cNvSpPr txBox="1">
            <a:spLocks noChangeArrowheads="1"/>
          </p:cNvSpPr>
          <p:nvPr/>
        </p:nvSpPr>
        <p:spPr bwMode="auto">
          <a:xfrm>
            <a:off x="0" y="2362200"/>
            <a:ext cx="958850" cy="35394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r-Latn-CS" sz="1700" dirty="0" smtClean="0"/>
              <a:t>IFN</a:t>
            </a:r>
            <a:r>
              <a:rPr lang="el-GR" sz="1700" dirty="0" smtClean="0"/>
              <a:t>β</a:t>
            </a:r>
            <a:r>
              <a:rPr lang="sr-Latn-CS" sz="1700" dirty="0" smtClean="0"/>
              <a:t>-1a</a:t>
            </a:r>
            <a:endParaRPr lang="en-US" sz="1700" dirty="0"/>
          </a:p>
        </p:txBody>
      </p:sp>
      <p:sp>
        <p:nvSpPr>
          <p:cNvPr id="39" name="Pfeil nach unten 38"/>
          <p:cNvSpPr/>
          <p:nvPr/>
        </p:nvSpPr>
        <p:spPr>
          <a:xfrm rot="16200000">
            <a:off x="2286000" y="1066800"/>
            <a:ext cx="381000" cy="297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CS"/>
          </a:p>
        </p:txBody>
      </p:sp>
      <p:sp>
        <p:nvSpPr>
          <p:cNvPr id="42" name="Text Box 169"/>
          <p:cNvSpPr txBox="1">
            <a:spLocks noChangeArrowheads="1"/>
          </p:cNvSpPr>
          <p:nvPr/>
        </p:nvSpPr>
        <p:spPr bwMode="auto">
          <a:xfrm>
            <a:off x="3200400" y="1393195"/>
            <a:ext cx="958850" cy="61555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r-Latn-CS" sz="1700" dirty="0" smtClean="0"/>
              <a:t>IFN</a:t>
            </a:r>
            <a:r>
              <a:rPr lang="el-GR" sz="1700" dirty="0" smtClean="0"/>
              <a:t>β</a:t>
            </a:r>
            <a:r>
              <a:rPr lang="sr-Latn-CS" sz="1700" dirty="0" smtClean="0"/>
              <a:t>-1a</a:t>
            </a:r>
          </a:p>
          <a:p>
            <a:pPr algn="ctr"/>
            <a:r>
              <a:rPr lang="sr-Latn-CS" sz="1700" b="1" dirty="0" smtClean="0">
                <a:solidFill>
                  <a:srgbClr val="FF0000"/>
                </a:solidFill>
              </a:rPr>
              <a:t>STOP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43" name="Pfeil nach unten 42"/>
          <p:cNvSpPr/>
          <p:nvPr/>
        </p:nvSpPr>
        <p:spPr>
          <a:xfrm>
            <a:off x="3886200" y="2057400"/>
            <a:ext cx="76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CS"/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486400" cy="1020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CS" sz="2800" b="1" dirty="0" smtClean="0">
                <a:solidFill>
                  <a:srgbClr val="0070C0"/>
                </a:solidFill>
                <a:latin typeface="Arial" charset="0"/>
              </a:rPr>
              <a:t>Tok bolesti i terapij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a</a:t>
            </a:r>
            <a:endParaRPr lang="en-US" sz="2800" b="1" dirty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47" name="Text Box 169"/>
          <p:cNvSpPr txBox="1">
            <a:spLocks noChangeArrowheads="1"/>
          </p:cNvSpPr>
          <p:nvPr/>
        </p:nvSpPr>
        <p:spPr bwMode="auto">
          <a:xfrm>
            <a:off x="4800600" y="1371600"/>
            <a:ext cx="4343400" cy="61555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r-Latn-CS" sz="1700" dirty="0" smtClean="0"/>
              <a:t>Fingolimod </a:t>
            </a:r>
            <a:r>
              <a:rPr lang="sr-Latn-CS" sz="1700" b="1" dirty="0" smtClean="0">
                <a:solidFill>
                  <a:srgbClr val="FF0000"/>
                </a:solidFill>
              </a:rPr>
              <a:t>STOP </a:t>
            </a:r>
          </a:p>
          <a:p>
            <a:pPr algn="ctr"/>
            <a:r>
              <a:rPr lang="sr-Latn-CS" sz="1700" dirty="0" smtClean="0"/>
              <a:t>Teška pleuropneumonija, hospitalno lečena</a:t>
            </a:r>
            <a:endParaRPr lang="en-US" sz="1700" dirty="0"/>
          </a:p>
        </p:txBody>
      </p:sp>
      <p:sp>
        <p:nvSpPr>
          <p:cNvPr id="49" name="Pfeil nach unten 48"/>
          <p:cNvSpPr/>
          <p:nvPr/>
        </p:nvSpPr>
        <p:spPr>
          <a:xfrm>
            <a:off x="5410200" y="1981200"/>
            <a:ext cx="762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CS"/>
          </a:p>
        </p:txBody>
      </p:sp>
      <p:sp>
        <p:nvSpPr>
          <p:cNvPr id="51" name="Text Box 157"/>
          <p:cNvSpPr txBox="1">
            <a:spLocks noChangeArrowheads="1"/>
          </p:cNvSpPr>
          <p:nvPr/>
        </p:nvSpPr>
        <p:spPr bwMode="auto">
          <a:xfrm>
            <a:off x="8001000" y="5181600"/>
            <a:ext cx="568201" cy="92333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</a:t>
            </a:r>
            <a:r>
              <a:rPr lang="sr-Latn-CS" sz="1200" b="1" dirty="0" smtClean="0">
                <a:solidFill>
                  <a:schemeClr val="hlink"/>
                </a:solidFill>
                <a:latin typeface="+mn-lt"/>
              </a:rPr>
              <a:t>9,0</a:t>
            </a:r>
          </a:p>
          <a:p>
            <a:pPr lvl="0" algn="ctr">
              <a:spcBef>
                <a:spcPct val="50000"/>
              </a:spcBef>
            </a:pPr>
            <a:r>
              <a:rPr lang="sr-Latn-CS" sz="1200" b="1" dirty="0" smtClean="0"/>
              <a:t>Apr 2015</a:t>
            </a:r>
            <a:endParaRPr lang="en-US" sz="1200" b="1" dirty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52" name="Line 174"/>
          <p:cNvSpPr>
            <a:spLocks noChangeShapeType="1"/>
          </p:cNvSpPr>
          <p:nvPr/>
        </p:nvSpPr>
        <p:spPr bwMode="auto">
          <a:xfrm>
            <a:off x="8089900" y="3824287"/>
            <a:ext cx="0" cy="15113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" name="Text Box 169"/>
          <p:cNvSpPr txBox="1">
            <a:spLocks noChangeArrowheads="1"/>
          </p:cNvSpPr>
          <p:nvPr/>
        </p:nvSpPr>
        <p:spPr bwMode="auto">
          <a:xfrm>
            <a:off x="7947025" y="3505200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55" name="Text Box 169"/>
          <p:cNvSpPr txBox="1">
            <a:spLocks noChangeArrowheads="1"/>
          </p:cNvSpPr>
          <p:nvPr/>
        </p:nvSpPr>
        <p:spPr bwMode="auto">
          <a:xfrm>
            <a:off x="182562" y="49530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56" name="Text Box 169"/>
          <p:cNvSpPr txBox="1">
            <a:spLocks noChangeArrowheads="1"/>
          </p:cNvSpPr>
          <p:nvPr/>
        </p:nvSpPr>
        <p:spPr bwMode="auto">
          <a:xfrm>
            <a:off x="1676400" y="49530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57" name="Text Box 169"/>
          <p:cNvSpPr txBox="1">
            <a:spLocks noChangeArrowheads="1"/>
          </p:cNvSpPr>
          <p:nvPr/>
        </p:nvSpPr>
        <p:spPr bwMode="auto">
          <a:xfrm>
            <a:off x="2667000" y="49530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58" name="Text Box 169"/>
          <p:cNvSpPr txBox="1">
            <a:spLocks noChangeArrowheads="1"/>
          </p:cNvSpPr>
          <p:nvPr/>
        </p:nvSpPr>
        <p:spPr bwMode="auto">
          <a:xfrm>
            <a:off x="3154362" y="49530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59" name="Text Box 169"/>
          <p:cNvSpPr txBox="1">
            <a:spLocks noChangeArrowheads="1"/>
          </p:cNvSpPr>
          <p:nvPr/>
        </p:nvSpPr>
        <p:spPr bwMode="auto">
          <a:xfrm>
            <a:off x="5059362" y="4953000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60" name="Text Box 169"/>
          <p:cNvSpPr txBox="1">
            <a:spLocks noChangeArrowheads="1"/>
          </p:cNvSpPr>
          <p:nvPr/>
        </p:nvSpPr>
        <p:spPr bwMode="auto">
          <a:xfrm>
            <a:off x="6172200" y="4572000"/>
            <a:ext cx="431800" cy="646331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sr-Latn-CS" sz="1200" b="1" dirty="0" smtClean="0">
              <a:latin typeface="+mn-lt"/>
            </a:endParaRPr>
          </a:p>
          <a:p>
            <a:r>
              <a:rPr lang="sr-Latn-CS" sz="1200" b="1" dirty="0" smtClean="0">
                <a:latin typeface="+mn-lt"/>
              </a:rPr>
              <a:t>KS</a:t>
            </a:r>
          </a:p>
          <a:p>
            <a:r>
              <a:rPr lang="en-US" sz="1200" b="1" dirty="0" smtClean="0">
                <a:latin typeface="+mn-lt"/>
              </a:rPr>
              <a:t>TIP</a:t>
            </a:r>
            <a:endParaRPr lang="en-US" sz="1200" b="1" dirty="0">
              <a:latin typeface="+mn-lt"/>
            </a:endParaRPr>
          </a:p>
        </p:txBody>
      </p:sp>
      <p:sp>
        <p:nvSpPr>
          <p:cNvPr id="61" name="Text Box 169"/>
          <p:cNvSpPr txBox="1">
            <a:spLocks noChangeArrowheads="1"/>
          </p:cNvSpPr>
          <p:nvPr/>
        </p:nvSpPr>
        <p:spPr bwMode="auto">
          <a:xfrm>
            <a:off x="6629400" y="4572000"/>
            <a:ext cx="431800" cy="646331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sr-Latn-CS" sz="1200" b="1" dirty="0" smtClean="0">
              <a:latin typeface="+mn-lt"/>
            </a:endParaRPr>
          </a:p>
          <a:p>
            <a:r>
              <a:rPr lang="sr-Latn-CS" sz="1200" b="1" dirty="0" smtClean="0">
                <a:latin typeface="+mn-lt"/>
              </a:rPr>
              <a:t>KS</a:t>
            </a:r>
          </a:p>
          <a:p>
            <a:r>
              <a:rPr lang="en-US" sz="1200" b="1" dirty="0" smtClean="0">
                <a:latin typeface="+mn-lt"/>
              </a:rPr>
              <a:t>TIP</a:t>
            </a:r>
            <a:endParaRPr lang="en-US" sz="1200" b="1" dirty="0">
              <a:latin typeface="+mn-lt"/>
            </a:endParaRPr>
          </a:p>
        </p:txBody>
      </p:sp>
      <p:sp>
        <p:nvSpPr>
          <p:cNvPr id="62" name="Text Box 169"/>
          <p:cNvSpPr txBox="1">
            <a:spLocks noChangeArrowheads="1"/>
          </p:cNvSpPr>
          <p:nvPr/>
        </p:nvSpPr>
        <p:spPr bwMode="auto">
          <a:xfrm>
            <a:off x="8026400" y="4572000"/>
            <a:ext cx="431800" cy="646331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sr-Latn-CS" sz="1200" b="1" dirty="0" smtClean="0">
              <a:latin typeface="+mn-lt"/>
            </a:endParaRPr>
          </a:p>
          <a:p>
            <a:r>
              <a:rPr lang="sr-Latn-CS" sz="1200" b="1" dirty="0" smtClean="0">
                <a:latin typeface="+mn-lt"/>
              </a:rPr>
              <a:t>KS</a:t>
            </a:r>
          </a:p>
          <a:p>
            <a:r>
              <a:rPr lang="en-US" sz="1200" b="1" dirty="0" smtClean="0">
                <a:latin typeface="+mn-lt"/>
              </a:rPr>
              <a:t>TIP</a:t>
            </a:r>
            <a:endParaRPr lang="en-US" sz="1200" b="1" dirty="0">
              <a:latin typeface="+mn-lt"/>
            </a:endParaRPr>
          </a:p>
        </p:txBody>
      </p:sp>
      <p:sp>
        <p:nvSpPr>
          <p:cNvPr id="63" name="Rectangle 24"/>
          <p:cNvSpPr/>
          <p:nvPr/>
        </p:nvSpPr>
        <p:spPr>
          <a:xfrm rot="10800000" flipV="1">
            <a:off x="152400" y="6172200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1400" b="1" dirty="0" smtClean="0"/>
              <a:t>KS=visoke doze kortikosteroida sa ili bez produžene terapije kortikosteroidima u opadajućim dozama do isključenja;           TIP = terapijska izmena plazme; R =relaps</a:t>
            </a:r>
            <a:endParaRPr lang="sr-Latn-C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5410200" cy="10969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Sumacija</a:t>
            </a:r>
            <a:r>
              <a:rPr lang="en-US" sz="28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primenj</a:t>
            </a:r>
            <a:r>
              <a:rPr lang="sr-Latn-CS" sz="28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ivane t</a:t>
            </a:r>
            <a:r>
              <a:rPr lang="en-US" sz="28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erapije</a:t>
            </a:r>
            <a:endParaRPr lang="en-US" sz="2800" b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Group 64"/>
          <p:cNvGraphicFramePr>
            <a:graphicFrameLocks noGrp="1"/>
          </p:cNvGraphicFramePr>
          <p:nvPr/>
        </p:nvGraphicFramePr>
        <p:xfrm>
          <a:off x="107950" y="5038725"/>
          <a:ext cx="8964613" cy="968375"/>
        </p:xfrm>
        <a:graphic>
          <a:graphicData uri="http://schemas.openxmlformats.org/drawingml/2006/table">
            <a:tbl>
              <a:tblPr/>
              <a:tblGrid>
                <a:gridCol w="501650"/>
                <a:gridCol w="498475"/>
                <a:gridCol w="503238"/>
                <a:gridCol w="503237"/>
                <a:gridCol w="496888"/>
                <a:gridCol w="501650"/>
                <a:gridCol w="500062"/>
                <a:gridCol w="500063"/>
                <a:gridCol w="504825"/>
                <a:gridCol w="500062"/>
                <a:gridCol w="500063"/>
                <a:gridCol w="503237"/>
                <a:gridCol w="498475"/>
                <a:gridCol w="501650"/>
                <a:gridCol w="474663"/>
                <a:gridCol w="476250"/>
                <a:gridCol w="474662"/>
                <a:gridCol w="525463"/>
              </a:tblGrid>
              <a:tr h="96837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Maj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2012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Avg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2012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Dec 2012</a:t>
                      </a: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Jan 2013</a:t>
                      </a: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Mar 2013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Apr 2013</a:t>
                      </a: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Jun 2013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Aug 2013</a:t>
                      </a: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Okt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2013.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Text Box 169"/>
          <p:cNvSpPr txBox="1">
            <a:spLocks noChangeArrowheads="1"/>
          </p:cNvSpPr>
          <p:nvPr/>
        </p:nvSpPr>
        <p:spPr bwMode="auto">
          <a:xfrm>
            <a:off x="3706813" y="4724400"/>
            <a:ext cx="430212" cy="317500"/>
          </a:xfrm>
          <a:prstGeom prst="rect">
            <a:avLst/>
          </a:prstGeom>
          <a:solidFill>
            <a:srgbClr val="FFCC99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/>
              <a:t>K</a:t>
            </a:r>
            <a:r>
              <a:rPr lang="en-US" sz="1400" b="0" dirty="0" smtClean="0"/>
              <a:t>S</a:t>
            </a:r>
            <a:endParaRPr lang="en-US" sz="1400" b="0" dirty="0"/>
          </a:p>
        </p:txBody>
      </p:sp>
      <p:sp>
        <p:nvSpPr>
          <p:cNvPr id="6" name="Text Box 169"/>
          <p:cNvSpPr txBox="1">
            <a:spLocks noChangeArrowheads="1"/>
          </p:cNvSpPr>
          <p:nvPr/>
        </p:nvSpPr>
        <p:spPr bwMode="auto">
          <a:xfrm>
            <a:off x="1619250" y="4724400"/>
            <a:ext cx="430213" cy="317500"/>
          </a:xfrm>
          <a:prstGeom prst="rect">
            <a:avLst/>
          </a:prstGeom>
          <a:solidFill>
            <a:srgbClr val="FFCC99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/>
              <a:t>K</a:t>
            </a:r>
            <a:r>
              <a:rPr lang="en-US" sz="1400" b="0" dirty="0" smtClean="0"/>
              <a:t>S</a:t>
            </a:r>
            <a:endParaRPr lang="en-US" sz="1400" b="0" dirty="0"/>
          </a:p>
        </p:txBody>
      </p:sp>
      <p:sp>
        <p:nvSpPr>
          <p:cNvPr id="7" name="Text Box 169"/>
          <p:cNvSpPr txBox="1">
            <a:spLocks noChangeArrowheads="1"/>
          </p:cNvSpPr>
          <p:nvPr/>
        </p:nvSpPr>
        <p:spPr bwMode="auto">
          <a:xfrm>
            <a:off x="179388" y="4724400"/>
            <a:ext cx="430212" cy="317500"/>
          </a:xfrm>
          <a:prstGeom prst="rect">
            <a:avLst/>
          </a:prstGeom>
          <a:solidFill>
            <a:srgbClr val="FFCC99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/>
              <a:t>K</a:t>
            </a:r>
            <a:r>
              <a:rPr lang="en-US" sz="1400" b="0" dirty="0" smtClean="0"/>
              <a:t>S</a:t>
            </a:r>
            <a:endParaRPr lang="en-US" sz="1400" b="0" dirty="0"/>
          </a:p>
        </p:txBody>
      </p:sp>
      <p:sp>
        <p:nvSpPr>
          <p:cNvPr id="8" name="Text Box 169"/>
          <p:cNvSpPr txBox="1">
            <a:spLocks noChangeArrowheads="1"/>
          </p:cNvSpPr>
          <p:nvPr/>
        </p:nvSpPr>
        <p:spPr bwMode="auto">
          <a:xfrm>
            <a:off x="5651500" y="4724400"/>
            <a:ext cx="430213" cy="317500"/>
          </a:xfrm>
          <a:prstGeom prst="rect">
            <a:avLst/>
          </a:prstGeom>
          <a:solidFill>
            <a:srgbClr val="FFCC99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/>
              <a:t>K</a:t>
            </a:r>
            <a:r>
              <a:rPr lang="en-US" sz="1400" b="0" dirty="0" smtClean="0"/>
              <a:t>S</a:t>
            </a:r>
            <a:endParaRPr lang="en-US" sz="1400" b="0" dirty="0"/>
          </a:p>
        </p:txBody>
      </p:sp>
      <p:sp>
        <p:nvSpPr>
          <p:cNvPr id="9" name="Text Box 169"/>
          <p:cNvSpPr txBox="1">
            <a:spLocks noChangeArrowheads="1"/>
          </p:cNvSpPr>
          <p:nvPr/>
        </p:nvSpPr>
        <p:spPr bwMode="auto">
          <a:xfrm>
            <a:off x="107950" y="5056188"/>
            <a:ext cx="504825" cy="317500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 dirty="0" smtClean="0"/>
              <a:t>TIP</a:t>
            </a:r>
            <a:endParaRPr lang="en-US" sz="1400" b="0" dirty="0"/>
          </a:p>
        </p:txBody>
      </p:sp>
      <p:sp>
        <p:nvSpPr>
          <p:cNvPr id="10" name="Text Box 169"/>
          <p:cNvSpPr txBox="1">
            <a:spLocks noChangeArrowheads="1"/>
          </p:cNvSpPr>
          <p:nvPr/>
        </p:nvSpPr>
        <p:spPr bwMode="auto">
          <a:xfrm>
            <a:off x="4067175" y="4868863"/>
            <a:ext cx="504825" cy="317500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 dirty="0" smtClean="0"/>
              <a:t>TIP</a:t>
            </a:r>
            <a:endParaRPr lang="en-US" sz="1400" b="0" dirty="0"/>
          </a:p>
        </p:txBody>
      </p:sp>
      <p:sp>
        <p:nvSpPr>
          <p:cNvPr id="11" name="Line 174"/>
          <p:cNvSpPr>
            <a:spLocks noChangeShapeType="1"/>
          </p:cNvSpPr>
          <p:nvPr/>
        </p:nvSpPr>
        <p:spPr bwMode="auto">
          <a:xfrm flipH="1">
            <a:off x="5219700" y="3068638"/>
            <a:ext cx="0" cy="25019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Box 157"/>
          <p:cNvSpPr txBox="1">
            <a:spLocks noChangeArrowheads="1"/>
          </p:cNvSpPr>
          <p:nvPr/>
        </p:nvSpPr>
        <p:spPr bwMode="auto">
          <a:xfrm>
            <a:off x="7596188" y="5157788"/>
            <a:ext cx="576262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  <a:latin typeface="+mn-lt"/>
              </a:rPr>
              <a:t>EDSS 3.0</a:t>
            </a:r>
          </a:p>
        </p:txBody>
      </p:sp>
      <p:sp>
        <p:nvSpPr>
          <p:cNvPr id="15" name="Text Box 169"/>
          <p:cNvSpPr txBox="1">
            <a:spLocks noChangeArrowheads="1"/>
          </p:cNvSpPr>
          <p:nvPr/>
        </p:nvSpPr>
        <p:spPr bwMode="auto">
          <a:xfrm>
            <a:off x="109538" y="3254375"/>
            <a:ext cx="1490662" cy="523220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dirty="0" smtClean="0"/>
              <a:t>Po</a:t>
            </a:r>
            <a:r>
              <a:rPr lang="sr-Latn-CS" sz="1400" dirty="0" smtClean="0"/>
              <a:t>četak bolesti</a:t>
            </a:r>
            <a:r>
              <a:rPr lang="en-US" sz="1400" b="0" dirty="0" smtClean="0"/>
              <a:t> </a:t>
            </a:r>
            <a:r>
              <a:rPr lang="en-US" sz="1400" b="0" dirty="0"/>
              <a:t>- </a:t>
            </a:r>
            <a:r>
              <a:rPr lang="sr-Latn-CS" sz="1400" b="0" dirty="0" smtClean="0"/>
              <a:t>K</a:t>
            </a:r>
            <a:r>
              <a:rPr lang="en-US" sz="1400" b="0" dirty="0" smtClean="0"/>
              <a:t>IS</a:t>
            </a:r>
            <a:endParaRPr lang="en-US" sz="1400" b="0" dirty="0"/>
          </a:p>
        </p:txBody>
      </p:sp>
      <p:sp>
        <p:nvSpPr>
          <p:cNvPr id="16" name="Line 174"/>
          <p:cNvSpPr>
            <a:spLocks noChangeShapeType="1"/>
          </p:cNvSpPr>
          <p:nvPr/>
        </p:nvSpPr>
        <p:spPr bwMode="auto">
          <a:xfrm>
            <a:off x="179388" y="3789363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Box 169"/>
          <p:cNvSpPr txBox="1">
            <a:spLocks noChangeArrowheads="1"/>
          </p:cNvSpPr>
          <p:nvPr/>
        </p:nvSpPr>
        <p:spPr bwMode="auto">
          <a:xfrm>
            <a:off x="4876800" y="2667000"/>
            <a:ext cx="958850" cy="35394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r-Latn-CS" sz="1700" dirty="0" smtClean="0"/>
              <a:t>IFN</a:t>
            </a:r>
            <a:r>
              <a:rPr lang="el-GR" sz="1700" dirty="0" smtClean="0"/>
              <a:t>β</a:t>
            </a:r>
            <a:r>
              <a:rPr lang="sr-Latn-CS" sz="1700" dirty="0" smtClean="0"/>
              <a:t>-1a</a:t>
            </a:r>
            <a:endParaRPr lang="en-US" sz="1700" dirty="0"/>
          </a:p>
        </p:txBody>
      </p:sp>
      <p:sp>
        <p:nvSpPr>
          <p:cNvPr id="20" name="Pfeil nach unten 19"/>
          <p:cNvSpPr/>
          <p:nvPr/>
        </p:nvSpPr>
        <p:spPr>
          <a:xfrm rot="16200000">
            <a:off x="7162800" y="1371600"/>
            <a:ext cx="381000" cy="297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CS"/>
          </a:p>
        </p:txBody>
      </p:sp>
      <p:sp>
        <p:nvSpPr>
          <p:cNvPr id="24" name="Rectangle 24"/>
          <p:cNvSpPr/>
          <p:nvPr/>
        </p:nvSpPr>
        <p:spPr>
          <a:xfrm rot="10800000" flipV="1">
            <a:off x="152400" y="6172200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1400" b="1" dirty="0" smtClean="0"/>
              <a:t>KS=visoke doze kortikosteroida sa ili bez produžene terapije kortikosteroidima u opadajućim dozama do isključenja;           TIP = terapijska izmena plazme; R =relaps</a:t>
            </a:r>
            <a:endParaRPr lang="sr-Latn-CS" sz="1400" b="1" dirty="0"/>
          </a:p>
        </p:txBody>
      </p:sp>
      <p:sp>
        <p:nvSpPr>
          <p:cNvPr id="25" name="Text Box 169"/>
          <p:cNvSpPr txBox="1">
            <a:spLocks noChangeArrowheads="1"/>
          </p:cNvSpPr>
          <p:nvPr/>
        </p:nvSpPr>
        <p:spPr bwMode="auto">
          <a:xfrm>
            <a:off x="6199187" y="4724400"/>
            <a:ext cx="430213" cy="317500"/>
          </a:xfrm>
          <a:prstGeom prst="rect">
            <a:avLst/>
          </a:prstGeom>
          <a:solidFill>
            <a:srgbClr val="FFCC99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/>
              <a:t>K</a:t>
            </a:r>
            <a:r>
              <a:rPr lang="en-US" sz="1400" b="0" dirty="0" smtClean="0"/>
              <a:t>S</a:t>
            </a:r>
            <a:endParaRPr lang="en-US" sz="1400" b="0" dirty="0"/>
          </a:p>
        </p:txBody>
      </p:sp>
      <p:sp>
        <p:nvSpPr>
          <p:cNvPr id="26" name="Text Box 169"/>
          <p:cNvSpPr txBox="1">
            <a:spLocks noChangeArrowheads="1"/>
          </p:cNvSpPr>
          <p:nvPr/>
        </p:nvSpPr>
        <p:spPr bwMode="auto">
          <a:xfrm>
            <a:off x="8534400" y="4876800"/>
            <a:ext cx="430213" cy="317500"/>
          </a:xfrm>
          <a:prstGeom prst="rect">
            <a:avLst/>
          </a:prstGeom>
          <a:solidFill>
            <a:srgbClr val="FFCC99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/>
              <a:t>K</a:t>
            </a:r>
            <a:r>
              <a:rPr lang="en-US" sz="1400" b="0" dirty="0" smtClean="0"/>
              <a:t>S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8991600" cy="4724400"/>
          </a:xfrm>
        </p:spPr>
        <p:txBody>
          <a:bodyPr/>
          <a:lstStyle/>
          <a:p>
            <a:pPr eaLnBrk="1" hangingPunct="1">
              <a:buNone/>
            </a:pPr>
            <a:endParaRPr lang="en-US" sz="2600" dirty="0" smtClean="0">
              <a:solidFill>
                <a:srgbClr val="003300"/>
              </a:solidFill>
              <a:latin typeface="Maiandra GD" pitchFamily="34" charset="0"/>
            </a:endParaRPr>
          </a:p>
          <a:p>
            <a:pPr eaLnBrk="1" hangingPunct="1">
              <a:buNone/>
            </a:pPr>
            <a:endParaRPr lang="sr-Latn-CS" sz="2600" dirty="0" smtClean="0">
              <a:solidFill>
                <a:srgbClr val="003300"/>
              </a:solidFill>
              <a:latin typeface="Maiandra GD" pitchFamily="34" charset="0"/>
            </a:endParaRPr>
          </a:p>
        </p:txBody>
      </p:sp>
      <p:graphicFrame>
        <p:nvGraphicFramePr>
          <p:cNvPr id="4" name="Group 64"/>
          <p:cNvGraphicFramePr>
            <a:graphicFrameLocks noGrp="1"/>
          </p:cNvGraphicFramePr>
          <p:nvPr/>
        </p:nvGraphicFramePr>
        <p:xfrm>
          <a:off x="107950" y="5038725"/>
          <a:ext cx="8959850" cy="968375"/>
        </p:xfrm>
        <a:graphic>
          <a:graphicData uri="http://schemas.openxmlformats.org/drawingml/2006/table">
            <a:tbl>
              <a:tblPr/>
              <a:tblGrid>
                <a:gridCol w="501650"/>
                <a:gridCol w="498475"/>
                <a:gridCol w="503238"/>
                <a:gridCol w="503237"/>
                <a:gridCol w="496888"/>
                <a:gridCol w="501650"/>
                <a:gridCol w="500062"/>
                <a:gridCol w="500063"/>
                <a:gridCol w="504825"/>
                <a:gridCol w="500062"/>
                <a:gridCol w="500063"/>
                <a:gridCol w="503237"/>
                <a:gridCol w="498475"/>
                <a:gridCol w="501650"/>
                <a:gridCol w="474663"/>
                <a:gridCol w="476250"/>
                <a:gridCol w="474662"/>
                <a:gridCol w="520700"/>
              </a:tblGrid>
              <a:tr h="96837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Okt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2013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Feb.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Apr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Maj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Jul 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Sep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Okt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Nov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Dec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Apr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2014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" name="Text Box 169"/>
          <p:cNvSpPr txBox="1">
            <a:spLocks noChangeArrowheads="1"/>
          </p:cNvSpPr>
          <p:nvPr/>
        </p:nvSpPr>
        <p:spPr bwMode="auto">
          <a:xfrm>
            <a:off x="1619250" y="4724400"/>
            <a:ext cx="430213" cy="317500"/>
          </a:xfrm>
          <a:prstGeom prst="rect">
            <a:avLst/>
          </a:prstGeom>
          <a:solidFill>
            <a:srgbClr val="FFCC99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/>
              <a:t>K</a:t>
            </a:r>
            <a:r>
              <a:rPr lang="en-US" sz="1400" b="0" dirty="0" smtClean="0"/>
              <a:t>S</a:t>
            </a:r>
            <a:endParaRPr lang="en-US" sz="1400" b="0" dirty="0"/>
          </a:p>
        </p:txBody>
      </p:sp>
      <p:sp>
        <p:nvSpPr>
          <p:cNvPr id="16" name="Text Box 169"/>
          <p:cNvSpPr txBox="1">
            <a:spLocks noChangeArrowheads="1"/>
          </p:cNvSpPr>
          <p:nvPr/>
        </p:nvSpPr>
        <p:spPr bwMode="auto">
          <a:xfrm>
            <a:off x="2667000" y="4724401"/>
            <a:ext cx="457200" cy="304800"/>
          </a:xfrm>
          <a:prstGeom prst="rect">
            <a:avLst/>
          </a:prstGeom>
          <a:solidFill>
            <a:srgbClr val="FFCC99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dirty="0" smtClean="0"/>
              <a:t>K</a:t>
            </a:r>
            <a:r>
              <a:rPr lang="en-US" sz="1400" b="0" dirty="0" smtClean="0"/>
              <a:t>S</a:t>
            </a:r>
            <a:endParaRPr lang="en-US" sz="1400" b="0" dirty="0"/>
          </a:p>
        </p:txBody>
      </p:sp>
      <p:sp>
        <p:nvSpPr>
          <p:cNvPr id="17" name="Text Box 169"/>
          <p:cNvSpPr txBox="1">
            <a:spLocks noChangeArrowheads="1"/>
          </p:cNvSpPr>
          <p:nvPr/>
        </p:nvSpPr>
        <p:spPr bwMode="auto">
          <a:xfrm>
            <a:off x="3200400" y="4724400"/>
            <a:ext cx="457200" cy="307777"/>
          </a:xfrm>
          <a:prstGeom prst="rect">
            <a:avLst/>
          </a:prstGeom>
          <a:solidFill>
            <a:srgbClr val="FFCC99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dirty="0" smtClean="0"/>
              <a:t>K</a:t>
            </a:r>
            <a:r>
              <a:rPr lang="en-US" sz="1400" b="0" dirty="0" smtClean="0"/>
              <a:t>S</a:t>
            </a:r>
            <a:endParaRPr lang="en-US" sz="1400" b="0" dirty="0"/>
          </a:p>
        </p:txBody>
      </p:sp>
      <p:sp>
        <p:nvSpPr>
          <p:cNvPr id="21" name="Text Box 169"/>
          <p:cNvSpPr txBox="1">
            <a:spLocks noChangeArrowheads="1"/>
          </p:cNvSpPr>
          <p:nvPr/>
        </p:nvSpPr>
        <p:spPr bwMode="auto">
          <a:xfrm>
            <a:off x="5724525" y="4797425"/>
            <a:ext cx="431800" cy="276999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 smtClean="0">
                <a:latin typeface="+mn-lt"/>
              </a:rPr>
              <a:t>TIP</a:t>
            </a:r>
            <a:endParaRPr lang="en-US" sz="1200" b="1" dirty="0">
              <a:latin typeface="+mn-lt"/>
            </a:endParaRPr>
          </a:p>
        </p:txBody>
      </p:sp>
      <p:sp>
        <p:nvSpPr>
          <p:cNvPr id="22" name="Text Box 169"/>
          <p:cNvSpPr txBox="1">
            <a:spLocks noChangeArrowheads="1"/>
          </p:cNvSpPr>
          <p:nvPr/>
        </p:nvSpPr>
        <p:spPr bwMode="auto">
          <a:xfrm>
            <a:off x="6227763" y="4797425"/>
            <a:ext cx="431800" cy="276225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 smtClean="0">
                <a:latin typeface="+mn-lt"/>
              </a:rPr>
              <a:t>TIP</a:t>
            </a:r>
            <a:endParaRPr lang="en-US" sz="1200" b="1" dirty="0">
              <a:latin typeface="+mn-lt"/>
            </a:endParaRPr>
          </a:p>
        </p:txBody>
      </p:sp>
      <p:sp>
        <p:nvSpPr>
          <p:cNvPr id="23" name="Text Box 169"/>
          <p:cNvSpPr txBox="1">
            <a:spLocks noChangeArrowheads="1"/>
          </p:cNvSpPr>
          <p:nvPr/>
        </p:nvSpPr>
        <p:spPr bwMode="auto">
          <a:xfrm>
            <a:off x="6705600" y="4800600"/>
            <a:ext cx="457200" cy="276999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200" b="1" dirty="0" smtClean="0">
                <a:latin typeface="+mn-lt"/>
              </a:rPr>
              <a:t>TIP</a:t>
            </a:r>
            <a:endParaRPr lang="en-US" sz="1200" b="1" dirty="0">
              <a:latin typeface="+mn-lt"/>
            </a:endParaRPr>
          </a:p>
        </p:txBody>
      </p:sp>
      <p:sp>
        <p:nvSpPr>
          <p:cNvPr id="25" name="Line 174"/>
          <p:cNvSpPr>
            <a:spLocks noChangeShapeType="1"/>
          </p:cNvSpPr>
          <p:nvPr/>
        </p:nvSpPr>
        <p:spPr bwMode="auto">
          <a:xfrm flipH="1">
            <a:off x="4211638" y="2854325"/>
            <a:ext cx="0" cy="25019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Box 169"/>
          <p:cNvSpPr txBox="1">
            <a:spLocks noChangeArrowheads="1"/>
          </p:cNvSpPr>
          <p:nvPr/>
        </p:nvSpPr>
        <p:spPr bwMode="auto">
          <a:xfrm>
            <a:off x="152401" y="4724400"/>
            <a:ext cx="457200" cy="307777"/>
          </a:xfrm>
          <a:prstGeom prst="rect">
            <a:avLst/>
          </a:prstGeom>
          <a:solidFill>
            <a:srgbClr val="FFCC99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dirty="0" smtClean="0"/>
              <a:t>K</a:t>
            </a:r>
            <a:r>
              <a:rPr lang="en-US" sz="1400" b="0" dirty="0" smtClean="0"/>
              <a:t>S</a:t>
            </a:r>
            <a:endParaRPr lang="en-US" sz="1400" b="0" dirty="0"/>
          </a:p>
        </p:txBody>
      </p:sp>
      <p:sp>
        <p:nvSpPr>
          <p:cNvPr id="26" name="Text Box 169"/>
          <p:cNvSpPr txBox="1">
            <a:spLocks noChangeArrowheads="1"/>
          </p:cNvSpPr>
          <p:nvPr/>
        </p:nvSpPr>
        <p:spPr bwMode="auto">
          <a:xfrm>
            <a:off x="0" y="2362200"/>
            <a:ext cx="958850" cy="35394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r-Latn-CS" sz="1700" dirty="0" smtClean="0"/>
              <a:t>IFN</a:t>
            </a:r>
            <a:r>
              <a:rPr lang="el-GR" sz="1700" dirty="0" smtClean="0"/>
              <a:t>β</a:t>
            </a:r>
            <a:r>
              <a:rPr lang="sr-Latn-CS" sz="1700" dirty="0" smtClean="0"/>
              <a:t>-1a</a:t>
            </a:r>
            <a:endParaRPr lang="en-US" sz="1700" dirty="0"/>
          </a:p>
        </p:txBody>
      </p:sp>
      <p:sp>
        <p:nvSpPr>
          <p:cNvPr id="27" name="Pfeil nach unten 26"/>
          <p:cNvSpPr/>
          <p:nvPr/>
        </p:nvSpPr>
        <p:spPr>
          <a:xfrm rot="16200000">
            <a:off x="2286000" y="1066800"/>
            <a:ext cx="381000" cy="297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CS"/>
          </a:p>
        </p:txBody>
      </p:sp>
      <p:sp>
        <p:nvSpPr>
          <p:cNvPr id="28" name="Text Box 169"/>
          <p:cNvSpPr txBox="1">
            <a:spLocks noChangeArrowheads="1"/>
          </p:cNvSpPr>
          <p:nvPr/>
        </p:nvSpPr>
        <p:spPr bwMode="auto">
          <a:xfrm>
            <a:off x="3200400" y="1393195"/>
            <a:ext cx="958850" cy="61555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r-Latn-CS" sz="1700" dirty="0" smtClean="0"/>
              <a:t>IFN</a:t>
            </a:r>
            <a:r>
              <a:rPr lang="el-GR" sz="1700" dirty="0" smtClean="0"/>
              <a:t>β</a:t>
            </a:r>
            <a:r>
              <a:rPr lang="sr-Latn-CS" sz="1700" dirty="0" smtClean="0"/>
              <a:t>-1a</a:t>
            </a:r>
          </a:p>
          <a:p>
            <a:pPr algn="ctr"/>
            <a:r>
              <a:rPr lang="sr-Latn-CS" sz="1700" dirty="0" smtClean="0"/>
              <a:t>STOP</a:t>
            </a:r>
            <a:endParaRPr lang="en-US" sz="1700" dirty="0"/>
          </a:p>
        </p:txBody>
      </p:sp>
      <p:sp>
        <p:nvSpPr>
          <p:cNvPr id="29" name="Pfeil nach unten 28"/>
          <p:cNvSpPr/>
          <p:nvPr/>
        </p:nvSpPr>
        <p:spPr>
          <a:xfrm>
            <a:off x="3886200" y="2057400"/>
            <a:ext cx="76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CS"/>
          </a:p>
        </p:txBody>
      </p:sp>
      <p:sp>
        <p:nvSpPr>
          <p:cNvPr id="30" name="Text Box 169"/>
          <p:cNvSpPr txBox="1">
            <a:spLocks noChangeArrowheads="1"/>
          </p:cNvSpPr>
          <p:nvPr/>
        </p:nvSpPr>
        <p:spPr bwMode="auto">
          <a:xfrm>
            <a:off x="4114801" y="2004283"/>
            <a:ext cx="1371600" cy="830997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1600" b="1" dirty="0" err="1">
                <a:latin typeface="+mn-lt"/>
              </a:rPr>
              <a:t>Fingolimod</a:t>
            </a:r>
            <a:r>
              <a:rPr lang="en-US" sz="1600" b="1" dirty="0">
                <a:latin typeface="+mn-lt"/>
              </a:rPr>
              <a:t> caps. </a:t>
            </a:r>
            <a:r>
              <a:rPr lang="en-US" sz="1600" b="1" dirty="0" smtClean="0">
                <a:latin typeface="+mn-lt"/>
              </a:rPr>
              <a:t>0.5mg</a:t>
            </a:r>
            <a:r>
              <a:rPr lang="sr-Latn-CS" sz="1600" b="1" dirty="0" smtClean="0">
                <a:latin typeface="+mn-lt"/>
              </a:rPr>
              <a:t>/dan</a:t>
            </a:r>
            <a:endParaRPr lang="en-US" sz="1600" b="1" dirty="0">
              <a:latin typeface="+mn-lt"/>
            </a:endParaRPr>
          </a:p>
        </p:txBody>
      </p:sp>
      <p:sp>
        <p:nvSpPr>
          <p:cNvPr id="31" name="Text Box 169"/>
          <p:cNvSpPr txBox="1">
            <a:spLocks noChangeArrowheads="1"/>
          </p:cNvSpPr>
          <p:nvPr/>
        </p:nvSpPr>
        <p:spPr bwMode="auto">
          <a:xfrm>
            <a:off x="4800600" y="1371600"/>
            <a:ext cx="4343400" cy="615553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r-Latn-CS" sz="1700" dirty="0" smtClean="0"/>
              <a:t>Fingolimod </a:t>
            </a:r>
            <a:r>
              <a:rPr lang="sr-Latn-CS" sz="1700" b="1" dirty="0" smtClean="0">
                <a:solidFill>
                  <a:srgbClr val="FF0000"/>
                </a:solidFill>
              </a:rPr>
              <a:t>STOP </a:t>
            </a:r>
          </a:p>
          <a:p>
            <a:pPr algn="ctr"/>
            <a:r>
              <a:rPr lang="sr-Latn-CS" sz="1700" dirty="0" smtClean="0"/>
              <a:t>Teška pleuropneumonija, hospitalno lečena</a:t>
            </a:r>
            <a:endParaRPr lang="en-US" sz="1700" dirty="0"/>
          </a:p>
        </p:txBody>
      </p:sp>
      <p:sp>
        <p:nvSpPr>
          <p:cNvPr id="32" name="Pfeil nach unten 31"/>
          <p:cNvSpPr/>
          <p:nvPr/>
        </p:nvSpPr>
        <p:spPr>
          <a:xfrm>
            <a:off x="5334000" y="1905000"/>
            <a:ext cx="76200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CS"/>
          </a:p>
        </p:txBody>
      </p:sp>
      <p:sp>
        <p:nvSpPr>
          <p:cNvPr id="33" name="Text Box 169"/>
          <p:cNvSpPr txBox="1">
            <a:spLocks noChangeArrowheads="1"/>
          </p:cNvSpPr>
          <p:nvPr/>
        </p:nvSpPr>
        <p:spPr bwMode="auto">
          <a:xfrm>
            <a:off x="8077200" y="4800600"/>
            <a:ext cx="457200" cy="276999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200" b="1" dirty="0" smtClean="0">
                <a:latin typeface="+mn-lt"/>
              </a:rPr>
              <a:t>TIP</a:t>
            </a:r>
            <a:endParaRPr lang="en-US" sz="1200" b="1" dirty="0">
              <a:latin typeface="+mn-lt"/>
            </a:endParaRPr>
          </a:p>
        </p:txBody>
      </p:sp>
      <p:sp>
        <p:nvSpPr>
          <p:cNvPr id="34" name="Rectangle 24"/>
          <p:cNvSpPr/>
          <p:nvPr/>
        </p:nvSpPr>
        <p:spPr>
          <a:xfrm rot="10800000" flipV="1">
            <a:off x="152400" y="6172200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1400" b="1" dirty="0" smtClean="0"/>
              <a:t>KS=visoke doze kortikosteroida sa ili bez produžene terapije kortikosteroidima u opadajućim dozama do isključenja;           TIP = terapijska izmena plazme; R =relaps</a:t>
            </a:r>
            <a:endParaRPr lang="sr-Latn-CS" sz="1400" b="1" dirty="0"/>
          </a:p>
        </p:txBody>
      </p:sp>
      <p:sp>
        <p:nvSpPr>
          <p:cNvPr id="35" name="Text Box 169"/>
          <p:cNvSpPr txBox="1">
            <a:spLocks noChangeArrowheads="1"/>
          </p:cNvSpPr>
          <p:nvPr/>
        </p:nvSpPr>
        <p:spPr bwMode="auto">
          <a:xfrm>
            <a:off x="5105400" y="4724400"/>
            <a:ext cx="430213" cy="317500"/>
          </a:xfrm>
          <a:prstGeom prst="rect">
            <a:avLst/>
          </a:prstGeom>
          <a:solidFill>
            <a:srgbClr val="FFCC99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/>
              <a:t>K</a:t>
            </a:r>
            <a:r>
              <a:rPr lang="en-US" sz="1400" b="0" dirty="0" smtClean="0"/>
              <a:t>S</a:t>
            </a:r>
            <a:endParaRPr lang="en-US" sz="1400" b="0" dirty="0"/>
          </a:p>
        </p:txBody>
      </p:sp>
      <p:sp>
        <p:nvSpPr>
          <p:cNvPr id="36" name="Text Box 169"/>
          <p:cNvSpPr txBox="1">
            <a:spLocks noChangeArrowheads="1"/>
          </p:cNvSpPr>
          <p:nvPr/>
        </p:nvSpPr>
        <p:spPr bwMode="auto">
          <a:xfrm>
            <a:off x="5638800" y="4495800"/>
            <a:ext cx="430213" cy="317500"/>
          </a:xfrm>
          <a:prstGeom prst="rect">
            <a:avLst/>
          </a:prstGeom>
          <a:solidFill>
            <a:srgbClr val="FFCC99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/>
              <a:t>K</a:t>
            </a:r>
            <a:r>
              <a:rPr lang="en-US" sz="1400" b="0" dirty="0" smtClean="0"/>
              <a:t>S</a:t>
            </a:r>
            <a:endParaRPr lang="en-US" sz="1400" b="0" dirty="0"/>
          </a:p>
        </p:txBody>
      </p:sp>
      <p:sp>
        <p:nvSpPr>
          <p:cNvPr id="37" name="Text Box 169"/>
          <p:cNvSpPr txBox="1">
            <a:spLocks noChangeArrowheads="1"/>
          </p:cNvSpPr>
          <p:nvPr/>
        </p:nvSpPr>
        <p:spPr bwMode="auto">
          <a:xfrm>
            <a:off x="6172200" y="4495800"/>
            <a:ext cx="430213" cy="317500"/>
          </a:xfrm>
          <a:prstGeom prst="rect">
            <a:avLst/>
          </a:prstGeom>
          <a:solidFill>
            <a:srgbClr val="FFCC99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/>
              <a:t>K</a:t>
            </a:r>
            <a:r>
              <a:rPr lang="en-US" sz="1400" b="0" dirty="0" smtClean="0"/>
              <a:t>S</a:t>
            </a:r>
            <a:endParaRPr lang="en-US" sz="1400" b="0" dirty="0"/>
          </a:p>
        </p:txBody>
      </p:sp>
      <p:sp>
        <p:nvSpPr>
          <p:cNvPr id="38" name="Text Box 169"/>
          <p:cNvSpPr txBox="1">
            <a:spLocks noChangeArrowheads="1"/>
          </p:cNvSpPr>
          <p:nvPr/>
        </p:nvSpPr>
        <p:spPr bwMode="auto">
          <a:xfrm>
            <a:off x="6705600" y="4495800"/>
            <a:ext cx="430213" cy="317500"/>
          </a:xfrm>
          <a:prstGeom prst="rect">
            <a:avLst/>
          </a:prstGeom>
          <a:solidFill>
            <a:srgbClr val="FFCC99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dirty="0" smtClean="0"/>
              <a:t>K</a:t>
            </a:r>
            <a:r>
              <a:rPr lang="en-US" sz="1400" b="0" dirty="0" smtClean="0"/>
              <a:t>S</a:t>
            </a:r>
            <a:endParaRPr lang="en-US" sz="1400" b="0" dirty="0"/>
          </a:p>
        </p:txBody>
      </p:sp>
      <p:sp>
        <p:nvSpPr>
          <p:cNvPr id="39" name="Text Box 169"/>
          <p:cNvSpPr txBox="1">
            <a:spLocks noChangeArrowheads="1"/>
          </p:cNvSpPr>
          <p:nvPr/>
        </p:nvSpPr>
        <p:spPr bwMode="auto">
          <a:xfrm>
            <a:off x="8077200" y="4495800"/>
            <a:ext cx="457200" cy="304800"/>
          </a:xfrm>
          <a:prstGeom prst="rect">
            <a:avLst/>
          </a:prstGeom>
          <a:solidFill>
            <a:srgbClr val="FFCC99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dirty="0" smtClean="0"/>
              <a:t>K</a:t>
            </a:r>
            <a:r>
              <a:rPr lang="en-US" sz="1400" b="0" dirty="0" smtClean="0"/>
              <a:t>S</a:t>
            </a:r>
            <a:endParaRPr lang="en-US" sz="1400" b="0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5410200" cy="109696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28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Sumacija</a:t>
            </a:r>
            <a:r>
              <a:rPr lang="en-US" sz="28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primenj</a:t>
            </a:r>
            <a:r>
              <a:rPr lang="sr-Latn-CS" sz="28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ivane t</a:t>
            </a:r>
            <a:r>
              <a:rPr lang="en-US" sz="2800" b="1" dirty="0" err="1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erapije</a:t>
            </a:r>
            <a:endParaRPr lang="en-US" sz="2800" b="1" dirty="0">
              <a:solidFill>
                <a:srgbClr val="0033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477962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CS" b="1" dirty="0" smtClean="0">
                <a:solidFill>
                  <a:srgbClr val="002060"/>
                </a:solidFill>
                <a:cs typeface="Arial" pitchFamily="34" charset="0"/>
              </a:rPr>
              <a:t>Zaključak: agresivna MS</a:t>
            </a:r>
            <a:endParaRPr lang="en-US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sr-Latn-CS" sz="2400" b="1" dirty="0" smtClean="0">
                <a:solidFill>
                  <a:srgbClr val="002060"/>
                </a:solidFill>
                <a:cs typeface="Arial" pitchFamily="34" charset="0"/>
              </a:rPr>
              <a:t>Prikazana je 37-godišnja bolesnica:</a:t>
            </a:r>
          </a:p>
          <a:p>
            <a:pPr eaLnBrk="1" hangingPunct="1">
              <a:buNone/>
            </a:pPr>
            <a:r>
              <a:rPr lang="sr-Latn-CS" sz="2400" dirty="0" smtClean="0">
                <a:solidFill>
                  <a:srgbClr val="002060"/>
                </a:solidFill>
                <a:cs typeface="Arial" pitchFamily="34" charset="0"/>
              </a:rPr>
              <a:t>- sa izuzetno aktivnom formom MS od samog početka (česti relapsi, aktivnost na MR)</a:t>
            </a:r>
          </a:p>
          <a:p>
            <a:pPr eaLnBrk="1" hangingPunct="1">
              <a:buNone/>
            </a:pPr>
            <a:r>
              <a:rPr lang="sr-Latn-CS" sz="2400" dirty="0" smtClean="0">
                <a:solidFill>
                  <a:srgbClr val="002060"/>
                </a:solidFill>
                <a:cs typeface="Arial" pitchFamily="34" charset="0"/>
              </a:rPr>
              <a:t>-koja je terapijski non-responder na terapiju IFN</a:t>
            </a:r>
            <a:r>
              <a:rPr lang="el-GR" sz="2400" dirty="0" smtClean="0">
                <a:solidFill>
                  <a:srgbClr val="002060"/>
                </a:solidFill>
                <a:cs typeface="Arial" pitchFamily="34" charset="0"/>
              </a:rPr>
              <a:t>β</a:t>
            </a:r>
            <a:r>
              <a:rPr lang="sr-Latn-CS" sz="2400" dirty="0" smtClean="0">
                <a:solidFill>
                  <a:srgbClr val="002060"/>
                </a:solidFill>
                <a:cs typeface="Arial" pitchFamily="34" charset="0"/>
              </a:rPr>
              <a:t>-1a (6 relapsa za 15 meseci primene ove terapije)</a:t>
            </a:r>
          </a:p>
          <a:p>
            <a:pPr eaLnBrk="1" hangingPunct="1">
              <a:buNone/>
            </a:pPr>
            <a:r>
              <a:rPr lang="sr-Latn-CS" sz="2400" dirty="0" smtClean="0">
                <a:solidFill>
                  <a:srgbClr val="002060"/>
                </a:solidFill>
                <a:cs typeface="Arial" pitchFamily="34" charset="0"/>
              </a:rPr>
              <a:t>- kod koje je terapija fingolimodom morala biti isključena zbog teške akutne infekcije, nakon čega je bolest postala izuzetno aktivna sa učestalim i veoma teškim relapsima (4 teška relapsa za 7 meseci).</a:t>
            </a:r>
          </a:p>
          <a:p>
            <a:pPr eaLnBrk="1" hangingPunct="1">
              <a:buNone/>
            </a:pPr>
            <a:r>
              <a:rPr lang="sr-Latn-CS" sz="2400" dirty="0" smtClean="0">
                <a:solidFill>
                  <a:srgbClr val="002060"/>
                </a:solidFill>
                <a:cs typeface="Arial" pitchFamily="34" charset="0"/>
              </a:rPr>
              <a:t>-Šta dalje? Natalizumab, Alemtuzumab? </a:t>
            </a:r>
            <a:endParaRPr lang="en-US" sz="2400" dirty="0" smtClean="0">
              <a:solidFill>
                <a:srgbClr val="002060"/>
              </a:solidFill>
              <a:cs typeface="Arial" pitchFamily="34" charset="0"/>
            </a:endParaRPr>
          </a:p>
          <a:p>
            <a:pPr eaLnBrk="1" hangingPunct="1">
              <a:buNone/>
            </a:pPr>
            <a:endParaRPr lang="en-US" sz="2400" dirty="0" smtClean="0">
              <a:solidFill>
                <a:srgbClr val="002060"/>
              </a:solidFill>
              <a:cs typeface="Arial" pitchFamily="34" charset="0"/>
            </a:endParaRPr>
          </a:p>
          <a:p>
            <a:pPr eaLnBrk="1" hangingPunct="1">
              <a:buNone/>
            </a:pPr>
            <a:endParaRPr lang="en-US" sz="2400" dirty="0" smtClean="0">
              <a:solidFill>
                <a:srgbClr val="002060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304800" y="1752600"/>
            <a:ext cx="4027487" cy="347787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sr-Latn-CS" sz="2000" dirty="0">
                <a:latin typeface="+mn-lt"/>
              </a:rPr>
              <a:t> RRMS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sr-Latn-CS" sz="2000" dirty="0">
                <a:latin typeface="+mn-lt"/>
              </a:rPr>
              <a:t> starost &lt; 40 godina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sr-Latn-CS" sz="2000" dirty="0">
                <a:latin typeface="+mn-lt"/>
              </a:rPr>
              <a:t> ≥2 relapsa u poslednjih godinu dana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sr-Latn-CS" sz="2000" dirty="0">
                <a:latin typeface="+mn-lt"/>
              </a:rPr>
              <a:t> teški relapsi, EDSS ≥4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sr-Latn-CS" sz="2000" dirty="0">
                <a:latin typeface="+mn-lt"/>
              </a:rPr>
              <a:t> definitivna rezidualna onesposobljenost usled relapsa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sr-Latn-CS" sz="2000" dirty="0">
                <a:latin typeface="+mn-lt"/>
              </a:rPr>
              <a:t> uvećanje EDSS skora ≥ 2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sr-Latn-CS" sz="2000" dirty="0">
                <a:latin typeface="+mn-lt"/>
              </a:rPr>
              <a:t>≥2 nove Gd+ lezije na poslednjem MR pregledu</a:t>
            </a:r>
          </a:p>
          <a:p>
            <a:pPr>
              <a:buFont typeface="Arial" pitchFamily="34" charset="0"/>
              <a:buChar char="•"/>
              <a:defRPr/>
            </a:pPr>
            <a:endParaRPr lang="sr-Latn-CS" sz="2000" dirty="0"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09600" y="5410200"/>
            <a:ext cx="3744913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sr-Latn-CS" sz="1400" i="1" dirty="0">
                <a:solidFill>
                  <a:schemeClr val="bg1">
                    <a:lumMod val="50000"/>
                  </a:schemeClr>
                </a:solidFill>
              </a:rPr>
              <a:t>Edan &amp; Le Page,</a:t>
            </a:r>
            <a:r>
              <a:rPr lang="sr-Latn-CS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CNS Drugs 2013;27:403-9.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04800" y="457200"/>
            <a:ext cx="4100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sr-Latn-CS" sz="3600" dirty="0" smtClean="0">
                <a:latin typeface="+mn-lt"/>
              </a:rPr>
              <a:t>Agresivna MS</a:t>
            </a:r>
            <a:endParaRPr lang="sr-Latn-CS" sz="2800" dirty="0">
              <a:latin typeface="+mn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572000" y="175260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sz="2000" b="1" dirty="0" smtClean="0"/>
              <a:t>Indukciona terapija u agresivnoj MS</a:t>
            </a:r>
            <a:endParaRPr lang="sr-Latn-CS" sz="2000" b="1" dirty="0"/>
          </a:p>
        </p:txBody>
      </p:sp>
      <p:grpSp>
        <p:nvGrpSpPr>
          <p:cNvPr id="10" name="Gruppieren 9"/>
          <p:cNvGrpSpPr/>
          <p:nvPr/>
        </p:nvGrpSpPr>
        <p:grpSpPr>
          <a:xfrm>
            <a:off x="4572000" y="2667000"/>
            <a:ext cx="4267200" cy="1600200"/>
            <a:chOff x="762000" y="2362200"/>
            <a:chExt cx="5400675" cy="2159000"/>
          </a:xfrm>
        </p:grpSpPr>
        <p:sp>
          <p:nvSpPr>
            <p:cNvPr id="11" name="Abgerundetes Rechteck 10"/>
            <p:cNvSpPr/>
            <p:nvPr/>
          </p:nvSpPr>
          <p:spPr bwMode="auto">
            <a:xfrm>
              <a:off x="762000" y="2362200"/>
              <a:ext cx="5328666" cy="215900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sr-Latn-CS" sz="1600" dirty="0"/>
            </a:p>
          </p:txBody>
        </p:sp>
        <p:sp>
          <p:nvSpPr>
            <p:cNvPr id="12" name="Textfeld 11"/>
            <p:cNvSpPr txBox="1"/>
            <p:nvPr/>
          </p:nvSpPr>
          <p:spPr bwMode="auto">
            <a:xfrm>
              <a:off x="1122362" y="2578100"/>
              <a:ext cx="4679949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sr-Latn-CS" sz="2400" dirty="0">
                  <a:solidFill>
                    <a:schemeClr val="bg1"/>
                  </a:solidFill>
                  <a:latin typeface="+mj-lt"/>
                </a:rPr>
                <a:t>MIT i.v. 12mg/m2/mesečno,</a:t>
              </a:r>
            </a:p>
            <a:p>
              <a:pPr algn="ctr">
                <a:defRPr/>
              </a:pPr>
              <a:r>
                <a:rPr lang="sr-Latn-CS" sz="2400" dirty="0">
                  <a:solidFill>
                    <a:schemeClr val="bg1"/>
                  </a:solidFill>
                  <a:latin typeface="+mj-lt"/>
                </a:rPr>
                <a:t> do 6 meseci</a:t>
              </a:r>
            </a:p>
            <a:p>
              <a:pPr algn="ctr">
                <a:defRPr/>
              </a:pPr>
              <a:r>
                <a:rPr lang="sr-Latn-CS" sz="2400" dirty="0">
                  <a:solidFill>
                    <a:srgbClr val="006600"/>
                  </a:solidFill>
                  <a:latin typeface="+mj-lt"/>
                </a:rPr>
                <a:t>ili</a:t>
              </a:r>
            </a:p>
          </p:txBody>
        </p:sp>
        <p:sp>
          <p:nvSpPr>
            <p:cNvPr id="13" name="Textfeld 12"/>
            <p:cNvSpPr txBox="1"/>
            <p:nvPr/>
          </p:nvSpPr>
          <p:spPr bwMode="auto">
            <a:xfrm>
              <a:off x="833437" y="4017964"/>
              <a:ext cx="5329238" cy="49830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sr-Latn-CS" b="1" dirty="0">
                  <a:solidFill>
                    <a:srgbClr val="FFFF00"/>
                  </a:solidFill>
                  <a:latin typeface="+mj-lt"/>
                </a:rPr>
                <a:t>Alemtuzumab i.v. 12mg/dan/5 dana</a:t>
              </a:r>
              <a:endParaRPr lang="sr-Latn-CS" b="1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57800" cy="8683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CS" sz="3200" b="1" dirty="0" smtClean="0">
                <a:solidFill>
                  <a:srgbClr val="002060"/>
                </a:solidFill>
                <a:latin typeface="Segoe UI Symbol"/>
                <a:ea typeface="Segoe UI Symbol"/>
                <a:cs typeface="Segoe UI Symbol"/>
              </a:rPr>
              <a:t>♀ , </a:t>
            </a:r>
            <a:r>
              <a:rPr lang="sr-Latn-CS" sz="3200" b="1" dirty="0" smtClean="0">
                <a:solidFill>
                  <a:srgbClr val="002060"/>
                </a:solidFill>
              </a:rPr>
              <a:t>37 godina, dešnjakinja</a:t>
            </a:r>
            <a:endParaRPr lang="en-US" sz="3200" b="1" dirty="0">
              <a:solidFill>
                <a:srgbClr val="002060"/>
              </a:solidFill>
              <a:latin typeface="Maiandra GD" pitchFamily="34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81000" y="2362200"/>
            <a:ext cx="8229600" cy="2590800"/>
          </a:xfrm>
        </p:spPr>
        <p:txBody>
          <a:bodyPr/>
          <a:lstStyle/>
          <a:p>
            <a:r>
              <a:rPr lang="sr-Latn-CS" sz="2800" dirty="0" smtClean="0">
                <a:solidFill>
                  <a:srgbClr val="1C1C1C"/>
                </a:solidFill>
                <a:latin typeface="+mn-lt"/>
              </a:rPr>
              <a:t>Lična anamneza: a</a:t>
            </a:r>
            <a:r>
              <a:rPr lang="en-US" sz="2800" dirty="0" smtClean="0">
                <a:solidFill>
                  <a:srgbClr val="1C1C1C"/>
                </a:solidFill>
                <a:latin typeface="+mn-lt"/>
              </a:rPr>
              <a:t>g</a:t>
            </a:r>
            <a:r>
              <a:rPr lang="sr-Latn-CS" sz="2800" dirty="0" smtClean="0">
                <a:solidFill>
                  <a:srgbClr val="1C1C1C"/>
                </a:solidFill>
                <a:latin typeface="+mn-lt"/>
              </a:rPr>
              <a:t>orafobija od 15 godine, endometrioza, hipohromna anemija</a:t>
            </a:r>
            <a:endParaRPr lang="en-US" sz="2800" dirty="0" smtClean="0">
              <a:solidFill>
                <a:srgbClr val="1C1C1C"/>
              </a:solidFill>
              <a:latin typeface="+mn-lt"/>
            </a:endParaRPr>
          </a:p>
          <a:p>
            <a:pPr>
              <a:buNone/>
            </a:pPr>
            <a:endParaRPr lang="en-US" sz="2800" dirty="0" smtClean="0">
              <a:solidFill>
                <a:srgbClr val="1C1C1C"/>
              </a:solidFill>
              <a:latin typeface="+mn-lt"/>
            </a:endParaRPr>
          </a:p>
          <a:p>
            <a:r>
              <a:rPr lang="sr-Latn-CS" sz="2800" dirty="0" smtClean="0">
                <a:solidFill>
                  <a:srgbClr val="1C1C1C"/>
                </a:solidFill>
                <a:latin typeface="+mn-lt"/>
              </a:rPr>
              <a:t>Porodična anamneza: kardiovaskularne bolesti, sestra od tetke je umrla od leukoze. </a:t>
            </a:r>
            <a:endParaRPr lang="en-US" sz="2800" dirty="0" smtClean="0">
              <a:solidFill>
                <a:srgbClr val="1C1C1C"/>
              </a:solidFill>
              <a:latin typeface="+mn-lt"/>
            </a:endParaRPr>
          </a:p>
          <a:p>
            <a:pPr eaLnBrk="1" hangingPunct="1">
              <a:buNone/>
            </a:pPr>
            <a:endParaRPr lang="sr-Latn-CS" sz="2600" dirty="0" smtClean="0">
              <a:solidFill>
                <a:srgbClr val="003300"/>
              </a:solidFill>
              <a:latin typeface="Maiandra G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410200" cy="1020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CS" sz="2800" b="1" dirty="0" smtClean="0">
                <a:solidFill>
                  <a:srgbClr val="0070C0"/>
                </a:solidFill>
                <a:latin typeface="Arial" charset="0"/>
              </a:rPr>
              <a:t>Tok bolesti i terapij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a</a:t>
            </a:r>
            <a:endParaRPr lang="en-US" sz="2800" b="1" dirty="0">
              <a:solidFill>
                <a:srgbClr val="0070C0"/>
              </a:solidFill>
              <a:latin typeface="Maiandra GD" pitchFamily="34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4953000"/>
          </a:xfrm>
        </p:spPr>
        <p:txBody>
          <a:bodyPr/>
          <a:lstStyle/>
          <a:p>
            <a:pPr eaLnBrk="1" hangingPunct="1">
              <a:buNone/>
            </a:pPr>
            <a:r>
              <a:rPr lang="sr-Latn-CS" sz="2800" dirty="0" smtClean="0"/>
              <a:t> </a:t>
            </a:r>
            <a:r>
              <a:rPr lang="en-US" sz="1800" b="1" dirty="0" smtClean="0">
                <a:latin typeface="+mn-lt"/>
              </a:rPr>
              <a:t> </a:t>
            </a:r>
            <a:r>
              <a:rPr lang="sr-Latn-CS" sz="2000" b="1" dirty="0" smtClean="0">
                <a:latin typeface="+mn-lt"/>
              </a:rPr>
              <a:t>Početak neurološke bolesti</a:t>
            </a:r>
            <a:r>
              <a:rPr lang="en-US" sz="2000" b="1" dirty="0" smtClean="0">
                <a:latin typeface="+mn-lt"/>
              </a:rPr>
              <a:t>, ma</a:t>
            </a:r>
            <a:r>
              <a:rPr lang="sr-Latn-CS" sz="2000" b="1" dirty="0" smtClean="0">
                <a:latin typeface="+mn-lt"/>
              </a:rPr>
              <a:t>j</a:t>
            </a:r>
            <a:r>
              <a:rPr lang="en-US" sz="2000" b="1" dirty="0" smtClean="0">
                <a:latin typeface="+mn-lt"/>
              </a:rPr>
              <a:t> 2012</a:t>
            </a:r>
            <a:r>
              <a:rPr lang="sr-Latn-CS" sz="2000" b="1" dirty="0" smtClean="0">
                <a:latin typeface="+mn-lt"/>
              </a:rPr>
              <a:t>.</a:t>
            </a:r>
            <a:endParaRPr lang="en-US" sz="1800" b="1" dirty="0" smtClean="0">
              <a:solidFill>
                <a:srgbClr val="003300"/>
              </a:solidFill>
              <a:latin typeface="+mn-lt"/>
            </a:endParaRPr>
          </a:p>
          <a:p>
            <a:pPr eaLnBrk="1" hangingPunct="1">
              <a:buNone/>
            </a:pPr>
            <a:endParaRPr lang="en-US" sz="2600" dirty="0" smtClean="0">
              <a:solidFill>
                <a:srgbClr val="003300"/>
              </a:solidFill>
              <a:latin typeface="Maiandra GD" pitchFamily="34" charset="0"/>
            </a:endParaRPr>
          </a:p>
          <a:p>
            <a:pPr eaLnBrk="1" hangingPunct="1">
              <a:buNone/>
            </a:pPr>
            <a:endParaRPr lang="en-US" sz="2600" dirty="0" smtClean="0">
              <a:solidFill>
                <a:srgbClr val="003300"/>
              </a:solidFill>
              <a:latin typeface="Maiandra GD" pitchFamily="34" charset="0"/>
            </a:endParaRPr>
          </a:p>
          <a:p>
            <a:pPr eaLnBrk="1" hangingPunct="1">
              <a:buNone/>
            </a:pPr>
            <a:endParaRPr lang="sr-Latn-CS" sz="2600" dirty="0" smtClean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4" name="Text Box 169"/>
          <p:cNvSpPr txBox="1">
            <a:spLocks noChangeArrowheads="1"/>
          </p:cNvSpPr>
          <p:nvPr/>
        </p:nvSpPr>
        <p:spPr bwMode="auto">
          <a:xfrm>
            <a:off x="109538" y="3254375"/>
            <a:ext cx="1490662" cy="523220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400" dirty="0" smtClean="0"/>
              <a:t>Po</a:t>
            </a:r>
            <a:r>
              <a:rPr lang="sr-Latn-CS" sz="1400" dirty="0" smtClean="0"/>
              <a:t>četak bolesti</a:t>
            </a:r>
            <a:r>
              <a:rPr lang="en-US" sz="1400" b="0" dirty="0" smtClean="0"/>
              <a:t> </a:t>
            </a:r>
            <a:r>
              <a:rPr lang="en-US" sz="1400" b="0" dirty="0"/>
              <a:t>- </a:t>
            </a:r>
            <a:r>
              <a:rPr lang="sr-Latn-CS" sz="1400" b="0" dirty="0" smtClean="0"/>
              <a:t>K</a:t>
            </a:r>
            <a:r>
              <a:rPr lang="en-US" sz="1400" b="0" dirty="0" smtClean="0"/>
              <a:t>IS</a:t>
            </a:r>
            <a:endParaRPr lang="en-US" sz="1400" b="0" dirty="0"/>
          </a:p>
        </p:txBody>
      </p:sp>
      <p:sp>
        <p:nvSpPr>
          <p:cNvPr id="5" name="Line 174"/>
          <p:cNvSpPr>
            <a:spLocks noChangeShapeType="1"/>
          </p:cNvSpPr>
          <p:nvPr/>
        </p:nvSpPr>
        <p:spPr bwMode="auto">
          <a:xfrm>
            <a:off x="179388" y="3789363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6" name="Group 64"/>
          <p:cNvGraphicFramePr>
            <a:graphicFrameLocks noGrp="1"/>
          </p:cNvGraphicFramePr>
          <p:nvPr/>
        </p:nvGraphicFramePr>
        <p:xfrm>
          <a:off x="107950" y="5038725"/>
          <a:ext cx="8964613" cy="968375"/>
        </p:xfrm>
        <a:graphic>
          <a:graphicData uri="http://schemas.openxmlformats.org/drawingml/2006/table">
            <a:tbl>
              <a:tblPr/>
              <a:tblGrid>
                <a:gridCol w="501650"/>
                <a:gridCol w="498475"/>
                <a:gridCol w="503238"/>
                <a:gridCol w="503237"/>
                <a:gridCol w="496888"/>
                <a:gridCol w="501650"/>
                <a:gridCol w="500062"/>
                <a:gridCol w="500063"/>
                <a:gridCol w="504825"/>
                <a:gridCol w="500062"/>
                <a:gridCol w="500063"/>
                <a:gridCol w="503237"/>
                <a:gridCol w="498475"/>
                <a:gridCol w="501650"/>
                <a:gridCol w="474663"/>
                <a:gridCol w="476250"/>
                <a:gridCol w="474662"/>
                <a:gridCol w="525463"/>
              </a:tblGrid>
              <a:tr h="96837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Maj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2012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Jun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Text Box 169"/>
          <p:cNvSpPr txBox="1">
            <a:spLocks noChangeArrowheads="1"/>
          </p:cNvSpPr>
          <p:nvPr/>
        </p:nvSpPr>
        <p:spPr bwMode="auto">
          <a:xfrm>
            <a:off x="107950" y="4622334"/>
            <a:ext cx="503238" cy="523220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  <a:p>
            <a:r>
              <a:rPr lang="en-US" sz="1400" b="0" dirty="0" smtClean="0"/>
              <a:t>T</a:t>
            </a:r>
            <a:r>
              <a:rPr lang="sr-Latn-CS" sz="1400" b="0" dirty="0" smtClean="0"/>
              <a:t>IP</a:t>
            </a:r>
            <a:endParaRPr lang="en-US" sz="1400" b="0" dirty="0"/>
          </a:p>
        </p:txBody>
      </p:sp>
      <p:sp>
        <p:nvSpPr>
          <p:cNvPr id="9" name="Text Box 169"/>
          <p:cNvSpPr txBox="1">
            <a:spLocks noChangeArrowheads="1"/>
          </p:cNvSpPr>
          <p:nvPr/>
        </p:nvSpPr>
        <p:spPr bwMode="auto">
          <a:xfrm>
            <a:off x="457200" y="4114800"/>
            <a:ext cx="936625" cy="553998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1000" b="1" dirty="0"/>
              <a:t>&gt;10 T2W</a:t>
            </a:r>
          </a:p>
          <a:p>
            <a:r>
              <a:rPr lang="en-US" sz="1000" b="1" dirty="0"/>
              <a:t>MRI </a:t>
            </a:r>
            <a:r>
              <a:rPr lang="en-US" sz="1000" b="1" dirty="0" smtClean="0"/>
              <a:t>l</a:t>
            </a:r>
            <a:r>
              <a:rPr lang="sr-Latn-CS" sz="1000" b="1" dirty="0" smtClean="0"/>
              <a:t>ezije</a:t>
            </a:r>
            <a:r>
              <a:rPr lang="en-US" sz="1000" b="1" dirty="0" smtClean="0"/>
              <a:t>, </a:t>
            </a:r>
            <a:r>
              <a:rPr lang="sr-Latn-CS" sz="1000" b="1" dirty="0" smtClean="0"/>
              <a:t> bez</a:t>
            </a:r>
            <a:r>
              <a:rPr lang="en-US" sz="1000" b="1" dirty="0" smtClean="0"/>
              <a:t> </a:t>
            </a:r>
            <a:r>
              <a:rPr lang="sr-Latn-CS" sz="1000" b="1" dirty="0" smtClean="0"/>
              <a:t>Gd </a:t>
            </a:r>
            <a:r>
              <a:rPr lang="en-US" sz="1000" b="1" dirty="0" smtClean="0"/>
              <a:t>+ l</a:t>
            </a:r>
            <a:r>
              <a:rPr lang="sr-Latn-CS" sz="1000" b="1" dirty="0" smtClean="0"/>
              <a:t>ezija</a:t>
            </a:r>
            <a:endParaRPr lang="en-US" sz="1000" b="1" dirty="0"/>
          </a:p>
        </p:txBody>
      </p:sp>
      <p:sp>
        <p:nvSpPr>
          <p:cNvPr id="11" name="Text Box 157"/>
          <p:cNvSpPr txBox="1">
            <a:spLocks noChangeArrowheads="1"/>
          </p:cNvSpPr>
          <p:nvPr/>
        </p:nvSpPr>
        <p:spPr bwMode="auto">
          <a:xfrm>
            <a:off x="34925" y="5199063"/>
            <a:ext cx="576263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solidFill>
                  <a:schemeClr val="hlink"/>
                </a:solidFill>
              </a:rPr>
              <a:t>EDSS 7.5</a:t>
            </a:r>
          </a:p>
        </p:txBody>
      </p:sp>
      <p:sp>
        <p:nvSpPr>
          <p:cNvPr id="24" name="Line 53"/>
          <p:cNvSpPr>
            <a:spLocks noChangeShapeType="1"/>
          </p:cNvSpPr>
          <p:nvPr/>
        </p:nvSpPr>
        <p:spPr bwMode="auto">
          <a:xfrm>
            <a:off x="900113" y="4652963"/>
            <a:ext cx="0" cy="6477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 rot="10800000" flipV="1">
            <a:off x="0" y="617220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1400" b="1" dirty="0" smtClean="0"/>
              <a:t>KS=visoke doze kortikosteroida sa ili bez produžene terapije kortikosteroidima u opadajućim dozama do isključenja; TIP – terapijska izmena plazme</a:t>
            </a:r>
            <a:endParaRPr lang="sr-Latn-CS" sz="1400" b="1" dirty="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print"/>
          <a:srcRect l="3844" r="61531" b="49918"/>
          <a:stretch>
            <a:fillRect/>
          </a:stretch>
        </p:blipFill>
        <p:spPr bwMode="auto">
          <a:xfrm>
            <a:off x="762000" y="2209800"/>
            <a:ext cx="838200" cy="10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981200"/>
            <a:ext cx="61345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477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3300"/>
                </a:solidFill>
                <a:latin typeface="Maiandra GD" pitchFamily="34" charset="0"/>
              </a:rPr>
              <a:t/>
            </a:r>
            <a:br>
              <a:rPr lang="en-US" b="1" dirty="0" smtClean="0">
                <a:solidFill>
                  <a:srgbClr val="003300"/>
                </a:solidFill>
                <a:latin typeface="Maiandra GD" pitchFamily="34" charset="0"/>
              </a:rPr>
            </a:br>
            <a:r>
              <a:rPr lang="en-US" b="1" dirty="0" smtClean="0">
                <a:solidFill>
                  <a:srgbClr val="003300"/>
                </a:solidFill>
                <a:latin typeface="Maiandra GD" pitchFamily="34" charset="0"/>
              </a:rPr>
              <a:t/>
            </a:r>
            <a:br>
              <a:rPr lang="en-US" b="1" dirty="0" smtClean="0">
                <a:solidFill>
                  <a:srgbClr val="003300"/>
                </a:solidFill>
                <a:latin typeface="Maiandra GD" pitchFamily="34" charset="0"/>
              </a:rPr>
            </a:br>
            <a:endParaRPr lang="en-US" b="1" dirty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buNone/>
            </a:pPr>
            <a:endParaRPr lang="en-US" sz="2600" dirty="0" smtClean="0">
              <a:solidFill>
                <a:srgbClr val="003300"/>
              </a:solidFill>
              <a:latin typeface="Maiandra GD" pitchFamily="34" charset="0"/>
            </a:endParaRPr>
          </a:p>
          <a:p>
            <a:pPr eaLnBrk="1" hangingPunct="1">
              <a:buNone/>
            </a:pPr>
            <a:endParaRPr lang="sr-Latn-CS" sz="2600" dirty="0" smtClean="0">
              <a:solidFill>
                <a:srgbClr val="003300"/>
              </a:solidFill>
              <a:latin typeface="Maiandra GD" pitchFamily="34" charset="0"/>
            </a:endParaRPr>
          </a:p>
        </p:txBody>
      </p:sp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4" cstate="print"/>
          <a:srcRect l="60521" r="3699" b="66634"/>
          <a:stretch>
            <a:fillRect/>
          </a:stretch>
        </p:blipFill>
        <p:spPr bwMode="auto">
          <a:xfrm>
            <a:off x="5940425" y="3933825"/>
            <a:ext cx="191293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5" cstate="print"/>
          <a:srcRect l="2205" t="50000" r="71408"/>
          <a:stretch>
            <a:fillRect/>
          </a:stretch>
        </p:blipFill>
        <p:spPr bwMode="auto">
          <a:xfrm>
            <a:off x="6011863" y="1412875"/>
            <a:ext cx="19367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/>
          </p:cNvSpPr>
          <p:nvPr/>
        </p:nvSpPr>
        <p:spPr bwMode="auto">
          <a:xfrm>
            <a:off x="71438" y="260350"/>
            <a:ext cx="6732587" cy="719138"/>
          </a:xfrm>
          <a:prstGeom prst="rect">
            <a:avLst/>
          </a:prstGeom>
          <a:solidFill>
            <a:srgbClr val="C0C0C0">
              <a:alpha val="20000"/>
            </a:srgbClr>
          </a:solidFill>
          <a:ln w="28575">
            <a:solidFill>
              <a:srgbClr val="C0C0C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800" b="0" dirty="0" smtClean="0">
                <a:solidFill>
                  <a:schemeClr val="bg1"/>
                </a:solidFill>
              </a:rPr>
              <a:t>MR </a:t>
            </a:r>
            <a:r>
              <a:rPr lang="en-US" sz="2800" b="0" dirty="0" err="1" smtClean="0">
                <a:solidFill>
                  <a:schemeClr val="bg1"/>
                </a:solidFill>
              </a:rPr>
              <a:t>endokranijuma</a:t>
            </a:r>
            <a:r>
              <a:rPr lang="en-US" sz="2800" b="0" dirty="0" smtClean="0">
                <a:solidFill>
                  <a:schemeClr val="bg1"/>
                </a:solidFill>
              </a:rPr>
              <a:t>, 7. </a:t>
            </a:r>
            <a:r>
              <a:rPr lang="en-US" sz="2800" dirty="0" err="1" smtClean="0">
                <a:solidFill>
                  <a:schemeClr val="bg1"/>
                </a:solidFill>
              </a:rPr>
              <a:t>j</a:t>
            </a:r>
            <a:r>
              <a:rPr lang="en-US" sz="2800" b="0" dirty="0" err="1" smtClean="0">
                <a:solidFill>
                  <a:schemeClr val="bg1"/>
                </a:solidFill>
              </a:rPr>
              <a:t>un</a:t>
            </a:r>
            <a:r>
              <a:rPr lang="en-US" sz="2800" b="0" dirty="0" smtClean="0">
                <a:solidFill>
                  <a:schemeClr val="bg1"/>
                </a:solidFill>
              </a:rPr>
              <a:t> 2012</a:t>
            </a:r>
            <a:r>
              <a:rPr lang="sr-Latn-CS" sz="2800" b="0" dirty="0" smtClean="0">
                <a:solidFill>
                  <a:schemeClr val="bg1"/>
                </a:solidFill>
              </a:rPr>
              <a:t>.</a:t>
            </a:r>
            <a:r>
              <a:rPr lang="en-US" sz="2800" b="0" dirty="0" smtClean="0">
                <a:solidFill>
                  <a:schemeClr val="bg1"/>
                </a:solidFill>
              </a:rPr>
              <a:t>  </a:t>
            </a:r>
            <a:endParaRPr lang="sr-Latn-CS" sz="2800" b="0" dirty="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/>
          </p:cNvSpPr>
          <p:nvPr/>
        </p:nvSpPr>
        <p:spPr bwMode="auto">
          <a:xfrm>
            <a:off x="7847013" y="3141663"/>
            <a:ext cx="1296987" cy="503237"/>
          </a:xfrm>
          <a:prstGeom prst="rect">
            <a:avLst/>
          </a:prstGeom>
          <a:solidFill>
            <a:srgbClr val="C0C0C0">
              <a:alpha val="20000"/>
            </a:srgbClr>
          </a:solidFill>
          <a:ln w="28575">
            <a:solidFill>
              <a:srgbClr val="C0C0C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000" b="0" dirty="0" smtClean="0">
                <a:solidFill>
                  <a:schemeClr val="bg1"/>
                </a:solidFill>
              </a:rPr>
              <a:t>T1W+</a:t>
            </a:r>
            <a:r>
              <a:rPr lang="sr-Latn-CS" sz="3000" b="0" dirty="0" smtClean="0">
                <a:solidFill>
                  <a:schemeClr val="bg1"/>
                </a:solidFill>
              </a:rPr>
              <a:t>C</a:t>
            </a:r>
            <a:endParaRPr lang="sr-Latn-CS" sz="3000" b="0" dirty="0">
              <a:solidFill>
                <a:schemeClr val="bg1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 l="35345" t="48497" r="36882"/>
          <a:stretch>
            <a:fillRect/>
          </a:stretch>
        </p:blipFill>
        <p:spPr bwMode="auto">
          <a:xfrm>
            <a:off x="152400" y="1341438"/>
            <a:ext cx="19812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 cstate="print"/>
          <a:srcRect l="3844" r="61531" b="49918"/>
          <a:stretch>
            <a:fillRect/>
          </a:stretch>
        </p:blipFill>
        <p:spPr bwMode="auto">
          <a:xfrm>
            <a:off x="34925" y="3979863"/>
            <a:ext cx="1944688" cy="240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/>
          </p:cNvSpPr>
          <p:nvPr/>
        </p:nvSpPr>
        <p:spPr bwMode="auto">
          <a:xfrm>
            <a:off x="8137525" y="5445125"/>
            <a:ext cx="971550" cy="503238"/>
          </a:xfrm>
          <a:prstGeom prst="rect">
            <a:avLst/>
          </a:prstGeom>
          <a:solidFill>
            <a:srgbClr val="C0C0C0">
              <a:alpha val="20000"/>
            </a:srgbClr>
          </a:solidFill>
          <a:ln w="28575">
            <a:solidFill>
              <a:srgbClr val="C0C0C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000" b="0">
                <a:solidFill>
                  <a:schemeClr val="bg1"/>
                </a:solidFill>
              </a:rPr>
              <a:t>T2W</a:t>
            </a:r>
            <a:endParaRPr lang="sr-Latn-CS" sz="3000" b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/>
          <a:srcRect l="61560" r="3844" b="49918"/>
          <a:stretch>
            <a:fillRect/>
          </a:stretch>
        </p:blipFill>
        <p:spPr bwMode="auto">
          <a:xfrm>
            <a:off x="1979613" y="3933825"/>
            <a:ext cx="19431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8" cstate="print"/>
          <a:srcRect l="69176" t="48497" r="2539"/>
          <a:stretch>
            <a:fillRect/>
          </a:stretch>
        </p:blipFill>
        <p:spPr bwMode="auto">
          <a:xfrm>
            <a:off x="2057400" y="1341438"/>
            <a:ext cx="19812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7" cstate="print"/>
          <a:srcRect l="5144" t="48030" r="61533"/>
          <a:stretch>
            <a:fillRect/>
          </a:stretch>
        </p:blipFill>
        <p:spPr bwMode="auto">
          <a:xfrm>
            <a:off x="4067175" y="3860800"/>
            <a:ext cx="187166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20"/>
          <p:cNvGrpSpPr>
            <a:grpSpLocks/>
          </p:cNvGrpSpPr>
          <p:nvPr/>
        </p:nvGrpSpPr>
        <p:grpSpPr bwMode="auto">
          <a:xfrm>
            <a:off x="4140200" y="1484313"/>
            <a:ext cx="1762125" cy="2325687"/>
            <a:chOff x="2653" y="890"/>
            <a:chExt cx="1110" cy="1497"/>
          </a:xfrm>
        </p:grpSpPr>
        <p:pic>
          <p:nvPicPr>
            <p:cNvPr id="15" name="Picture 1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730" y="890"/>
              <a:ext cx="1033" cy="1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53" y="890"/>
              <a:ext cx="893" cy="1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8" name="Gerade Verbindung mit Pfeil 17"/>
          <p:cNvCxnSpPr/>
          <p:nvPr/>
        </p:nvCxnSpPr>
        <p:spPr>
          <a:xfrm flipH="1" flipV="1">
            <a:off x="3352800" y="3124200"/>
            <a:ext cx="76200" cy="2286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 flipV="1">
            <a:off x="3276600" y="5410200"/>
            <a:ext cx="76200" cy="2286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 flipH="1" flipV="1">
            <a:off x="1143000" y="5181600"/>
            <a:ext cx="76200" cy="2286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H="1">
            <a:off x="1219200" y="4876800"/>
            <a:ext cx="228600" cy="762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V="1">
            <a:off x="2362200" y="4572000"/>
            <a:ext cx="228600" cy="762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H="1">
            <a:off x="5257800" y="5334000"/>
            <a:ext cx="152400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V="1">
            <a:off x="4419600" y="4495800"/>
            <a:ext cx="304800" cy="762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 flipH="1" flipV="1">
            <a:off x="4572000" y="5486400"/>
            <a:ext cx="76200" cy="2286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/>
          <p:nvPr/>
        </p:nvCxnSpPr>
        <p:spPr>
          <a:xfrm flipH="1" flipV="1">
            <a:off x="6400800" y="5562600"/>
            <a:ext cx="76200" cy="2286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5486400" cy="1020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CS" sz="2800" b="1" dirty="0" smtClean="0">
                <a:solidFill>
                  <a:srgbClr val="0070C0"/>
                </a:solidFill>
                <a:latin typeface="Arial" charset="0"/>
              </a:rPr>
              <a:t>Tok bolesti i terapij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a</a:t>
            </a:r>
            <a:endParaRPr lang="en-US" sz="2800" b="1" dirty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8915400" cy="4876800"/>
          </a:xfrm>
        </p:spPr>
        <p:txBody>
          <a:bodyPr/>
          <a:lstStyle/>
          <a:p>
            <a:pPr>
              <a:buFontTx/>
              <a:buChar char="•"/>
            </a:pPr>
            <a:r>
              <a:rPr lang="sr-Latn-CS" sz="2000" b="1" dirty="0" smtClean="0">
                <a:latin typeface="+mn-lt"/>
              </a:rPr>
              <a:t> </a:t>
            </a:r>
            <a:r>
              <a:rPr lang="en-US" sz="2000" b="1" dirty="0" smtClean="0">
                <a:latin typeface="+mn-lt"/>
              </a:rPr>
              <a:t>3 m</a:t>
            </a:r>
            <a:r>
              <a:rPr lang="sr-Latn-CS" sz="2000" b="1" dirty="0" smtClean="0">
                <a:latin typeface="+mn-lt"/>
              </a:rPr>
              <a:t>eseca kasnije-relaps-</a:t>
            </a:r>
            <a:r>
              <a:rPr lang="en-US" sz="2000" b="1" dirty="0" smtClean="0">
                <a:latin typeface="+mn-lt"/>
              </a:rPr>
              <a:t> a</a:t>
            </a:r>
            <a:r>
              <a:rPr lang="sr-Latn-CS" sz="2000" b="1" dirty="0" smtClean="0">
                <a:latin typeface="+mn-lt"/>
              </a:rPr>
              <a:t>v</a:t>
            </a:r>
            <a:r>
              <a:rPr lang="en-US" sz="2000" b="1" dirty="0" smtClean="0">
                <a:latin typeface="+mn-lt"/>
              </a:rPr>
              <a:t>gust 2012</a:t>
            </a:r>
            <a:r>
              <a:rPr lang="sr-Latn-CS" sz="2000" b="1" dirty="0" smtClean="0">
                <a:latin typeface="+mn-lt"/>
              </a:rPr>
              <a:t>.</a:t>
            </a:r>
          </a:p>
          <a:p>
            <a:pPr eaLnBrk="1" hangingPunct="1">
              <a:buNone/>
            </a:pPr>
            <a:endParaRPr lang="sr-Latn-CS" sz="2600" dirty="0" smtClean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4" name="Line 174"/>
          <p:cNvSpPr>
            <a:spLocks noChangeShapeType="1"/>
          </p:cNvSpPr>
          <p:nvPr/>
        </p:nvSpPr>
        <p:spPr bwMode="auto">
          <a:xfrm>
            <a:off x="1690688" y="3862388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Box 169"/>
          <p:cNvSpPr txBox="1">
            <a:spLocks noChangeArrowheads="1"/>
          </p:cNvSpPr>
          <p:nvPr/>
        </p:nvSpPr>
        <p:spPr bwMode="auto">
          <a:xfrm>
            <a:off x="36513" y="3543300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6" name="Line 174"/>
          <p:cNvSpPr>
            <a:spLocks noChangeShapeType="1"/>
          </p:cNvSpPr>
          <p:nvPr/>
        </p:nvSpPr>
        <p:spPr bwMode="auto">
          <a:xfrm>
            <a:off x="179388" y="3860800"/>
            <a:ext cx="0" cy="14398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" name="Group 64"/>
          <p:cNvGraphicFramePr>
            <a:graphicFrameLocks noGrp="1"/>
          </p:cNvGraphicFramePr>
          <p:nvPr/>
        </p:nvGraphicFramePr>
        <p:xfrm>
          <a:off x="107951" y="5105401"/>
          <a:ext cx="8807449" cy="901700"/>
        </p:xfrm>
        <a:graphic>
          <a:graphicData uri="http://schemas.openxmlformats.org/drawingml/2006/table">
            <a:tbl>
              <a:tblPr/>
              <a:tblGrid>
                <a:gridCol w="492855"/>
                <a:gridCol w="489736"/>
                <a:gridCol w="494415"/>
                <a:gridCol w="494415"/>
                <a:gridCol w="488177"/>
                <a:gridCol w="492855"/>
                <a:gridCol w="491295"/>
                <a:gridCol w="491296"/>
                <a:gridCol w="495975"/>
                <a:gridCol w="491295"/>
                <a:gridCol w="516258"/>
                <a:gridCol w="469453"/>
                <a:gridCol w="489736"/>
                <a:gridCol w="492855"/>
                <a:gridCol w="466341"/>
                <a:gridCol w="467901"/>
                <a:gridCol w="466340"/>
                <a:gridCol w="516251"/>
              </a:tblGrid>
              <a:tr h="9017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Maj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2012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Jun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Jul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Avg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2012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1" name="Text Box 169"/>
          <p:cNvSpPr txBox="1">
            <a:spLocks noChangeArrowheads="1"/>
          </p:cNvSpPr>
          <p:nvPr/>
        </p:nvSpPr>
        <p:spPr bwMode="auto">
          <a:xfrm>
            <a:off x="107950" y="4622334"/>
            <a:ext cx="503238" cy="523220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  <a:p>
            <a:r>
              <a:rPr lang="en-US" sz="1400" b="0" dirty="0" smtClean="0"/>
              <a:t>TIP</a:t>
            </a:r>
            <a:endParaRPr lang="en-US" sz="1400" b="0" dirty="0"/>
          </a:p>
        </p:txBody>
      </p:sp>
      <p:sp>
        <p:nvSpPr>
          <p:cNvPr id="12" name="Text Box 157"/>
          <p:cNvSpPr txBox="1">
            <a:spLocks noChangeArrowheads="1"/>
          </p:cNvSpPr>
          <p:nvPr/>
        </p:nvSpPr>
        <p:spPr bwMode="auto">
          <a:xfrm>
            <a:off x="1042988" y="5157788"/>
            <a:ext cx="576262" cy="460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5.5</a:t>
            </a:r>
          </a:p>
        </p:txBody>
      </p:sp>
      <p:sp>
        <p:nvSpPr>
          <p:cNvPr id="13" name="Text Box 169"/>
          <p:cNvSpPr txBox="1">
            <a:spLocks noChangeArrowheads="1"/>
          </p:cNvSpPr>
          <p:nvPr/>
        </p:nvSpPr>
        <p:spPr bwMode="auto">
          <a:xfrm>
            <a:off x="1549400" y="3535363"/>
            <a:ext cx="358775" cy="333375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14" name="Text Box 157"/>
          <p:cNvSpPr txBox="1">
            <a:spLocks noChangeArrowheads="1"/>
          </p:cNvSpPr>
          <p:nvPr/>
        </p:nvSpPr>
        <p:spPr bwMode="auto">
          <a:xfrm>
            <a:off x="34925" y="5199063"/>
            <a:ext cx="576263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7.5</a:t>
            </a:r>
          </a:p>
        </p:txBody>
      </p:sp>
      <p:sp>
        <p:nvSpPr>
          <p:cNvPr id="15" name="Text Box 157"/>
          <p:cNvSpPr txBox="1">
            <a:spLocks noChangeArrowheads="1"/>
          </p:cNvSpPr>
          <p:nvPr/>
        </p:nvSpPr>
        <p:spPr bwMode="auto">
          <a:xfrm>
            <a:off x="1619250" y="5157788"/>
            <a:ext cx="576263" cy="460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6.0</a:t>
            </a:r>
          </a:p>
        </p:txBody>
      </p: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466725" y="4114802"/>
            <a:ext cx="936625" cy="1185863"/>
            <a:chOff x="294" y="2592"/>
            <a:chExt cx="590" cy="747"/>
          </a:xfrm>
        </p:grpSpPr>
        <p:sp>
          <p:nvSpPr>
            <p:cNvPr id="18" name="Text Box 169"/>
            <p:cNvSpPr txBox="1">
              <a:spLocks noChangeArrowheads="1"/>
            </p:cNvSpPr>
            <p:nvPr/>
          </p:nvSpPr>
          <p:spPr bwMode="auto">
            <a:xfrm>
              <a:off x="294" y="2592"/>
              <a:ext cx="590" cy="349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en-US" sz="1000" b="1" dirty="0"/>
                <a:t>&gt;10 T2W</a:t>
              </a:r>
            </a:p>
            <a:p>
              <a:r>
                <a:rPr lang="en-US" sz="1000" b="1" dirty="0"/>
                <a:t>MRI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zija</a:t>
              </a:r>
              <a:r>
                <a:rPr lang="en-US" sz="1000" b="1" dirty="0" smtClean="0"/>
                <a:t>, </a:t>
              </a:r>
              <a:r>
                <a:rPr lang="sr-Latn-CS" sz="1000" b="1" dirty="0" smtClean="0"/>
                <a:t> bez</a:t>
              </a:r>
              <a:r>
                <a:rPr lang="en-US" sz="1000" b="1" dirty="0" smtClean="0"/>
                <a:t> </a:t>
              </a:r>
              <a:r>
                <a:rPr lang="en-US" sz="1000" b="1" dirty="0" err="1"/>
                <a:t>Gd</a:t>
              </a:r>
              <a:r>
                <a:rPr lang="en-US" sz="1000" b="1" dirty="0"/>
                <a:t>+ 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zija</a:t>
              </a:r>
              <a:endParaRPr lang="en-US" sz="1000" b="1" dirty="0"/>
            </a:p>
          </p:txBody>
        </p:sp>
        <p:sp>
          <p:nvSpPr>
            <p:cNvPr id="19" name="Line 79"/>
            <p:cNvSpPr>
              <a:spLocks noChangeShapeType="1"/>
            </p:cNvSpPr>
            <p:nvPr/>
          </p:nvSpPr>
          <p:spPr bwMode="auto">
            <a:xfrm>
              <a:off x="567" y="2931"/>
              <a:ext cx="0" cy="40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" name="Text Box 169"/>
          <p:cNvSpPr txBox="1">
            <a:spLocks noChangeArrowheads="1"/>
          </p:cNvSpPr>
          <p:nvPr/>
        </p:nvSpPr>
        <p:spPr bwMode="auto">
          <a:xfrm>
            <a:off x="1630362" y="4797623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21" name="Rectangle 24"/>
          <p:cNvSpPr/>
          <p:nvPr/>
        </p:nvSpPr>
        <p:spPr>
          <a:xfrm rot="10800000" flipV="1">
            <a:off x="0" y="6172200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1400" b="1" dirty="0" smtClean="0"/>
              <a:t>KS=visoke doze kortikosteroida sa ili bez produžene terapije kortikosteroidima u opadajućim dozama do isključenja;             TIP = terapijska izmena plazme; R =relaps</a:t>
            </a:r>
            <a:endParaRPr lang="sr-Latn-C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991600" cy="4800600"/>
          </a:xfrm>
        </p:spPr>
        <p:txBody>
          <a:bodyPr/>
          <a:lstStyle/>
          <a:p>
            <a:pPr eaLnBrk="1" hangingPunct="1">
              <a:buNone/>
            </a:pPr>
            <a:endParaRPr lang="en-US" sz="2600" dirty="0" smtClean="0">
              <a:solidFill>
                <a:srgbClr val="003300"/>
              </a:solidFill>
              <a:latin typeface="Maiandra GD" pitchFamily="34" charset="0"/>
            </a:endParaRPr>
          </a:p>
          <a:p>
            <a:pPr eaLnBrk="1" hangingPunct="1">
              <a:buNone/>
            </a:pPr>
            <a:endParaRPr lang="en-US" sz="2600" dirty="0" smtClean="0">
              <a:solidFill>
                <a:srgbClr val="003300"/>
              </a:solidFill>
              <a:latin typeface="Maiandra GD" pitchFamily="34" charset="0"/>
            </a:endParaRPr>
          </a:p>
        </p:txBody>
      </p:sp>
      <p:graphicFrame>
        <p:nvGraphicFramePr>
          <p:cNvPr id="4" name="Group 59"/>
          <p:cNvGraphicFramePr>
            <a:graphicFrameLocks noGrp="1"/>
          </p:cNvGraphicFramePr>
          <p:nvPr/>
        </p:nvGraphicFramePr>
        <p:xfrm>
          <a:off x="179388" y="5038725"/>
          <a:ext cx="8785225" cy="968375"/>
        </p:xfrm>
        <a:graphic>
          <a:graphicData uri="http://schemas.openxmlformats.org/drawingml/2006/table">
            <a:tbl>
              <a:tblPr/>
              <a:tblGrid>
                <a:gridCol w="549275"/>
                <a:gridCol w="547687"/>
                <a:gridCol w="550863"/>
                <a:gridCol w="550862"/>
                <a:gridCol w="546100"/>
                <a:gridCol w="549275"/>
                <a:gridCol w="547688"/>
                <a:gridCol w="549275"/>
                <a:gridCol w="552450"/>
                <a:gridCol w="547687"/>
                <a:gridCol w="549275"/>
                <a:gridCol w="550863"/>
                <a:gridCol w="546100"/>
                <a:gridCol w="550862"/>
                <a:gridCol w="547688"/>
                <a:gridCol w="549275"/>
              </a:tblGrid>
              <a:tr h="96837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22</a:t>
                      </a:r>
                      <a:r>
                        <a:rPr kumimoji="0" lang="sr-Latn-C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Avg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23</a:t>
                      </a:r>
                      <a:r>
                        <a:rPr kumimoji="0" lang="sr-Latn-C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Avg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24</a:t>
                      </a:r>
                      <a:r>
                        <a:rPr kumimoji="0" lang="sr-Latn-C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Avg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25</a:t>
                      </a:r>
                      <a:r>
                        <a:rPr kumimoji="0" lang="sr-Latn-C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Avg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26</a:t>
                      </a:r>
                      <a:r>
                        <a:rPr kumimoji="0" lang="sr-Latn-C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Avg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27</a:t>
                      </a:r>
                      <a:r>
                        <a:rPr kumimoji="0" lang="sr-Latn-C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Avg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28</a:t>
                      </a:r>
                      <a:r>
                        <a:rPr kumimoji="0" lang="sr-Latn-C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Avg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29</a:t>
                      </a:r>
                      <a:r>
                        <a:rPr kumimoji="0" lang="sr-Latn-C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Avg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30</a:t>
                      </a:r>
                      <a:r>
                        <a:rPr kumimoji="0" lang="sr-Latn-C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Avg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31</a:t>
                      </a:r>
                      <a:r>
                        <a:rPr kumimoji="0" lang="sr-Latn-C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Avg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1</a:t>
                      </a:r>
                      <a:r>
                        <a:rPr kumimoji="0" lang="sr-Latn-C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 Sep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F3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2</a:t>
                      </a:r>
                      <a:r>
                        <a:rPr kumimoji="0" lang="sr-Latn-C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 Sep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F3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3</a:t>
                      </a:r>
                      <a:r>
                        <a:rPr kumimoji="0" lang="sr-Latn-C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   Sep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F3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4</a:t>
                      </a:r>
                      <a:r>
                        <a:rPr kumimoji="0" lang="sr-Latn-C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Sep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F3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5</a:t>
                      </a:r>
                      <a:r>
                        <a:rPr kumimoji="0" lang="sr-Latn-C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 Sep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F3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6</a:t>
                      </a:r>
                      <a:r>
                        <a:rPr kumimoji="0" lang="sr-Latn-C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.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   Sep</a:t>
                      </a:r>
                      <a:endParaRPr kumimoji="0" lang="sr-Latn-C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F3F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Text Box 192"/>
          <p:cNvSpPr txBox="1">
            <a:spLocks noChangeArrowheads="1"/>
          </p:cNvSpPr>
          <p:nvPr/>
        </p:nvSpPr>
        <p:spPr bwMode="auto">
          <a:xfrm>
            <a:off x="3492500" y="4724400"/>
            <a:ext cx="503238" cy="461665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1g</a:t>
            </a:r>
          </a:p>
        </p:txBody>
      </p:sp>
      <p:sp>
        <p:nvSpPr>
          <p:cNvPr id="6" name="Text Box 192"/>
          <p:cNvSpPr txBox="1">
            <a:spLocks noChangeArrowheads="1"/>
          </p:cNvSpPr>
          <p:nvPr/>
        </p:nvSpPr>
        <p:spPr bwMode="auto">
          <a:xfrm>
            <a:off x="4068763" y="4724400"/>
            <a:ext cx="503237" cy="469900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/>
              <a:t>MP 1g</a:t>
            </a:r>
          </a:p>
        </p:txBody>
      </p:sp>
      <p:sp>
        <p:nvSpPr>
          <p:cNvPr id="7" name="Text Box 192"/>
          <p:cNvSpPr txBox="1">
            <a:spLocks noChangeArrowheads="1"/>
          </p:cNvSpPr>
          <p:nvPr/>
        </p:nvSpPr>
        <p:spPr bwMode="auto">
          <a:xfrm>
            <a:off x="4600575" y="4724400"/>
            <a:ext cx="503238" cy="469900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/>
              <a:t>MP 1g</a:t>
            </a:r>
          </a:p>
        </p:txBody>
      </p:sp>
      <p:sp>
        <p:nvSpPr>
          <p:cNvPr id="8" name="Text Box 192"/>
          <p:cNvSpPr txBox="1">
            <a:spLocks noChangeArrowheads="1"/>
          </p:cNvSpPr>
          <p:nvPr/>
        </p:nvSpPr>
        <p:spPr bwMode="auto">
          <a:xfrm>
            <a:off x="5148263" y="4724400"/>
            <a:ext cx="503237" cy="469900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1g</a:t>
            </a:r>
          </a:p>
        </p:txBody>
      </p:sp>
      <p:sp>
        <p:nvSpPr>
          <p:cNvPr id="9" name="Text Box 192"/>
          <p:cNvSpPr txBox="1">
            <a:spLocks noChangeArrowheads="1"/>
          </p:cNvSpPr>
          <p:nvPr/>
        </p:nvSpPr>
        <p:spPr bwMode="auto">
          <a:xfrm>
            <a:off x="2916238" y="4724400"/>
            <a:ext cx="503237" cy="469900"/>
          </a:xfrm>
          <a:prstGeom prst="rect">
            <a:avLst/>
          </a:prstGeom>
          <a:solidFill>
            <a:srgbClr val="00DFDA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1g</a:t>
            </a:r>
          </a:p>
        </p:txBody>
      </p:sp>
      <p:sp>
        <p:nvSpPr>
          <p:cNvPr id="10" name="Text Box 192"/>
          <p:cNvSpPr txBox="1">
            <a:spLocks noChangeArrowheads="1"/>
          </p:cNvSpPr>
          <p:nvPr/>
        </p:nvSpPr>
        <p:spPr bwMode="auto">
          <a:xfrm>
            <a:off x="5724525" y="4797425"/>
            <a:ext cx="431800" cy="652463"/>
          </a:xfrm>
          <a:prstGeom prst="rect">
            <a:avLst/>
          </a:prstGeom>
          <a:solidFill>
            <a:srgbClr val="FFE1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80mg</a:t>
            </a:r>
          </a:p>
        </p:txBody>
      </p:sp>
      <p:sp>
        <p:nvSpPr>
          <p:cNvPr id="11" name="Text Box 192"/>
          <p:cNvSpPr txBox="1">
            <a:spLocks noChangeArrowheads="1"/>
          </p:cNvSpPr>
          <p:nvPr/>
        </p:nvSpPr>
        <p:spPr bwMode="auto">
          <a:xfrm>
            <a:off x="6804025" y="4797425"/>
            <a:ext cx="431800" cy="652463"/>
          </a:xfrm>
          <a:prstGeom prst="rect">
            <a:avLst/>
          </a:prstGeom>
          <a:solidFill>
            <a:srgbClr val="FFE1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80mg</a:t>
            </a:r>
          </a:p>
        </p:txBody>
      </p:sp>
      <p:sp>
        <p:nvSpPr>
          <p:cNvPr id="12" name="Text Box 192"/>
          <p:cNvSpPr txBox="1">
            <a:spLocks noChangeArrowheads="1"/>
          </p:cNvSpPr>
          <p:nvPr/>
        </p:nvSpPr>
        <p:spPr bwMode="auto">
          <a:xfrm>
            <a:off x="6300788" y="4797425"/>
            <a:ext cx="431800" cy="652463"/>
          </a:xfrm>
          <a:prstGeom prst="rect">
            <a:avLst/>
          </a:prstGeom>
          <a:solidFill>
            <a:srgbClr val="FFE1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200" b="1" dirty="0">
                <a:latin typeface="+mn-lt"/>
              </a:rPr>
              <a:t>MP 80mg</a:t>
            </a:r>
          </a:p>
        </p:txBody>
      </p:sp>
      <p:sp>
        <p:nvSpPr>
          <p:cNvPr id="13" name="Text Box 192"/>
          <p:cNvSpPr txBox="1">
            <a:spLocks noChangeArrowheads="1"/>
          </p:cNvSpPr>
          <p:nvPr/>
        </p:nvSpPr>
        <p:spPr bwMode="auto">
          <a:xfrm>
            <a:off x="7453313" y="4756150"/>
            <a:ext cx="1439862" cy="461665"/>
          </a:xfrm>
          <a:prstGeom prst="rect">
            <a:avLst/>
          </a:prstGeom>
          <a:solidFill>
            <a:srgbClr val="FFFF99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1200" b="1" dirty="0" smtClean="0">
                <a:latin typeface="+mn-lt"/>
              </a:rPr>
              <a:t>Per </a:t>
            </a:r>
            <a:r>
              <a:rPr lang="en-US" sz="1200" b="1" dirty="0" err="1" smtClean="0">
                <a:latin typeface="+mn-lt"/>
              </a:rPr>
              <a:t>os</a:t>
            </a:r>
            <a:r>
              <a:rPr lang="en-US" sz="1200" b="1" dirty="0" smtClean="0">
                <a:latin typeface="+mn-lt"/>
              </a:rPr>
              <a:t>  </a:t>
            </a:r>
            <a:r>
              <a:rPr lang="en-US" sz="1200" b="1" dirty="0" err="1" smtClean="0">
                <a:latin typeface="+mn-lt"/>
              </a:rPr>
              <a:t>Prednison</a:t>
            </a:r>
            <a:endParaRPr lang="en-US" sz="1200" b="1" dirty="0">
              <a:latin typeface="+mn-lt"/>
            </a:endParaRPr>
          </a:p>
          <a:p>
            <a:pPr algn="ctr"/>
            <a:r>
              <a:rPr lang="en-US" sz="1200" b="1" dirty="0">
                <a:latin typeface="+mn-lt"/>
              </a:rPr>
              <a:t>12 </a:t>
            </a:r>
            <a:r>
              <a:rPr lang="en-US" sz="1200" b="1" dirty="0" err="1" smtClean="0">
                <a:latin typeface="+mn-lt"/>
              </a:rPr>
              <a:t>dana</a:t>
            </a:r>
            <a:endParaRPr lang="en-US" sz="1200" b="1" dirty="0"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5181600" cy="10969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CS" sz="2800" b="1" dirty="0" smtClean="0">
                <a:solidFill>
                  <a:srgbClr val="0070C0"/>
                </a:solidFill>
                <a:latin typeface="Arial" charset="0"/>
              </a:rPr>
              <a:t>Tok bolesti i terapij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a</a:t>
            </a:r>
            <a:endParaRPr lang="en-US" sz="2800" b="1" dirty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17" name="Text Box 69"/>
          <p:cNvSpPr txBox="1">
            <a:spLocks noChangeArrowheads="1"/>
          </p:cNvSpPr>
          <p:nvPr/>
        </p:nvSpPr>
        <p:spPr bwMode="auto">
          <a:xfrm rot="10800000" flipV="1">
            <a:off x="228600" y="1219200"/>
            <a:ext cx="2819400" cy="92333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endParaRPr lang="en-US" b="1" dirty="0" smtClean="0"/>
          </a:p>
          <a:p>
            <a:r>
              <a:rPr lang="sr-Latn-CS" b="1" dirty="0" smtClean="0"/>
              <a:t>II</a:t>
            </a:r>
            <a:r>
              <a:rPr lang="en-US" b="1" baseline="30000" dirty="0" smtClean="0"/>
              <a:t> </a:t>
            </a:r>
            <a:r>
              <a:rPr lang="en-US" b="1" dirty="0" err="1" smtClean="0"/>
              <a:t>relaps</a:t>
            </a:r>
            <a:r>
              <a:rPr lang="en-US" b="1" dirty="0" smtClean="0"/>
              <a:t>, </a:t>
            </a:r>
            <a:r>
              <a:rPr lang="en-US" b="1" dirty="0" err="1" smtClean="0"/>
              <a:t>avgust</a:t>
            </a:r>
            <a:r>
              <a:rPr lang="en-US" b="1" dirty="0" smtClean="0"/>
              <a:t> 2012</a:t>
            </a:r>
            <a:r>
              <a:rPr lang="sr-Latn-CS" b="1" dirty="0" smtClean="0"/>
              <a:t>.</a:t>
            </a:r>
            <a:endParaRPr lang="sr-Latn-CS" b="1" dirty="0"/>
          </a:p>
        </p:txBody>
      </p:sp>
      <p:sp>
        <p:nvSpPr>
          <p:cNvPr id="18" name="Text Box 50"/>
          <p:cNvSpPr txBox="1">
            <a:spLocks noChangeArrowheads="1"/>
          </p:cNvSpPr>
          <p:nvPr/>
        </p:nvSpPr>
        <p:spPr bwMode="auto">
          <a:xfrm>
            <a:off x="6781800" y="6096000"/>
            <a:ext cx="21873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  <a:latin typeface="+mn-lt"/>
              </a:rPr>
              <a:t>MP </a:t>
            </a:r>
            <a:r>
              <a:rPr lang="en-US" sz="1400" b="1" dirty="0" smtClean="0">
                <a:solidFill>
                  <a:schemeClr val="tx1"/>
                </a:solidFill>
                <a:latin typeface="+mn-lt"/>
              </a:rPr>
              <a:t>– </a:t>
            </a:r>
            <a:r>
              <a:rPr lang="en-US" sz="1400" b="1" dirty="0" err="1" smtClean="0">
                <a:solidFill>
                  <a:schemeClr val="tx1"/>
                </a:solidFill>
                <a:latin typeface="+mn-lt"/>
              </a:rPr>
              <a:t>Metilprednizolon</a:t>
            </a:r>
            <a:r>
              <a:rPr lang="sr-Latn-CS" sz="1400" b="1" dirty="0" smtClean="0">
                <a:solidFill>
                  <a:schemeClr val="tx1"/>
                </a:solidFill>
                <a:latin typeface="+mn-lt"/>
              </a:rPr>
              <a:t>, i.v.</a:t>
            </a:r>
            <a:endParaRPr lang="sr-Latn-CS" sz="1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Text Box 169"/>
          <p:cNvSpPr txBox="1">
            <a:spLocks noChangeArrowheads="1"/>
          </p:cNvSpPr>
          <p:nvPr/>
        </p:nvSpPr>
        <p:spPr bwMode="auto">
          <a:xfrm>
            <a:off x="2971800" y="1905000"/>
            <a:ext cx="5541962" cy="1815882"/>
          </a:xfrm>
          <a:prstGeom prst="rect">
            <a:avLst/>
          </a:prstGeom>
          <a:solidFill>
            <a:srgbClr val="33CC33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sr-Latn-CS" sz="1400" b="1" dirty="0" smtClean="0">
                <a:latin typeface="+mn-lt"/>
              </a:rPr>
              <a:t>Neurološki nalaz:</a:t>
            </a:r>
            <a:endParaRPr lang="en-US" sz="1400" b="1" dirty="0">
              <a:latin typeface="+mn-lt"/>
            </a:endParaRPr>
          </a:p>
          <a:p>
            <a:r>
              <a:rPr lang="sr-Latn-CS" sz="1400" b="0" dirty="0" smtClean="0">
                <a:solidFill>
                  <a:schemeClr val="tx1"/>
                </a:solidFill>
                <a:latin typeface="+mn-lt"/>
              </a:rPr>
              <a:t>Na KN p</a:t>
            </a:r>
            <a:r>
              <a:rPr lang="en-US" sz="1400" b="0" dirty="0" err="1" smtClean="0">
                <a:solidFill>
                  <a:schemeClr val="tx1"/>
                </a:solidFill>
                <a:latin typeface="+mn-lt"/>
              </a:rPr>
              <a:t>areza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latin typeface="+mn-lt"/>
              </a:rPr>
              <a:t>levog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>
                <a:solidFill>
                  <a:schemeClr val="tx1"/>
                </a:solidFill>
                <a:latin typeface="+mn-lt"/>
              </a:rPr>
              <a:t>n. VI, </a:t>
            </a:r>
            <a:r>
              <a:rPr lang="sr-Latn-CS" sz="1400" b="0" dirty="0" smtClean="0">
                <a:solidFill>
                  <a:schemeClr val="tx1"/>
                </a:solidFill>
                <a:latin typeface="+mn-lt"/>
              </a:rPr>
              <a:t>h</a:t>
            </a:r>
            <a:r>
              <a:rPr lang="en-US" sz="1400" b="0" dirty="0" err="1" smtClean="0">
                <a:solidFill>
                  <a:schemeClr val="tx1"/>
                </a:solidFill>
                <a:latin typeface="+mn-lt"/>
              </a:rPr>
              <a:t>orizontalni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latin typeface="+mn-lt"/>
              </a:rPr>
              <a:t>nistagmus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  </a:t>
            </a:r>
            <a:r>
              <a:rPr lang="en-US" sz="1400" b="0" dirty="0" err="1" smtClean="0">
                <a:solidFill>
                  <a:schemeClr val="tx1"/>
                </a:solidFill>
                <a:latin typeface="+mn-lt"/>
              </a:rPr>
              <a:t>pri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  </a:t>
            </a:r>
            <a:r>
              <a:rPr lang="en-US" sz="1400" b="0" dirty="0" err="1" smtClean="0">
                <a:solidFill>
                  <a:schemeClr val="tx1"/>
                </a:solidFill>
                <a:latin typeface="+mn-lt"/>
              </a:rPr>
              <a:t>pogledu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 u </a:t>
            </a:r>
            <a:r>
              <a:rPr lang="en-US" sz="1400" b="0" dirty="0" err="1" smtClean="0">
                <a:solidFill>
                  <a:schemeClr val="tx1"/>
                </a:solidFill>
                <a:latin typeface="+mn-lt"/>
              </a:rPr>
              <a:t>oba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400" b="0" dirty="0" err="1" smtClean="0">
                <a:solidFill>
                  <a:schemeClr val="tx1"/>
                </a:solidFill>
                <a:latin typeface="+mn-lt"/>
              </a:rPr>
              <a:t>pravca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400" dirty="0" err="1" smtClean="0">
                <a:latin typeface="+mn-lt"/>
              </a:rPr>
              <a:t>slabost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desne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ruke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sr-Latn-CS" sz="1400" dirty="0" smtClean="0">
                <a:latin typeface="+mn-lt"/>
              </a:rPr>
              <a:t>intencioni tremor  obostrano, MR pojačani obostrano, na DE u</a:t>
            </a:r>
            <a:r>
              <a:rPr lang="en-US" sz="1400" dirty="0" err="1" smtClean="0">
                <a:latin typeface="+mn-lt"/>
              </a:rPr>
              <a:t>merena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slabost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nogu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sr-Latn-CS" sz="1400" b="0" dirty="0" smtClean="0">
                <a:solidFill>
                  <a:schemeClr val="tx1"/>
                </a:solidFill>
                <a:latin typeface="+mn-lt"/>
              </a:rPr>
              <a:t>lak spasticitet obostrano, MR pojačani obostrano, pl. </a:t>
            </a:r>
            <a:r>
              <a:rPr lang="sr-Latn-CS" sz="1400" dirty="0" smtClean="0">
                <a:latin typeface="+mn-lt"/>
              </a:rPr>
              <a:t>o</a:t>
            </a:r>
            <a:r>
              <a:rPr lang="sr-Latn-CS" sz="1400" b="0" dirty="0" smtClean="0">
                <a:solidFill>
                  <a:schemeClr val="tx1"/>
                </a:solidFill>
                <a:latin typeface="+mn-lt"/>
              </a:rPr>
              <a:t>dgovor obostrano snižen. Vibracijski senzibilitet skraćen na svim ekstremitetima, parestezije obe noge. H</a:t>
            </a:r>
            <a:r>
              <a:rPr lang="en-US" sz="1400" b="0" dirty="0" err="1" smtClean="0">
                <a:solidFill>
                  <a:schemeClr val="tx1"/>
                </a:solidFill>
                <a:latin typeface="+mn-lt"/>
              </a:rPr>
              <a:t>od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sr-Latn-CS" sz="1400" b="0" dirty="0" smtClean="0">
                <a:solidFill>
                  <a:schemeClr val="tx1"/>
                </a:solidFill>
                <a:latin typeface="+mn-lt"/>
              </a:rPr>
              <a:t>paraparetičan </a:t>
            </a:r>
            <a:r>
              <a:rPr lang="en-US" sz="1400" b="0" dirty="0" err="1" smtClean="0">
                <a:solidFill>
                  <a:schemeClr val="tx1"/>
                </a:solidFill>
                <a:latin typeface="+mn-lt"/>
              </a:rPr>
              <a:t>mogu</a:t>
            </a:r>
            <a:r>
              <a:rPr lang="sr-Latn-CS" sz="1400" dirty="0" smtClean="0">
                <a:latin typeface="+mn-lt"/>
              </a:rPr>
              <a:t>ć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sr-Latn-CS" sz="1400" b="0" dirty="0" smtClean="0">
                <a:solidFill>
                  <a:schemeClr val="tx1"/>
                </a:solidFill>
                <a:latin typeface="+mn-lt"/>
              </a:rPr>
              <a:t>do 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20 </a:t>
            </a:r>
            <a:r>
              <a:rPr lang="en-US" sz="1400" dirty="0" smtClean="0">
                <a:latin typeface="+mn-lt"/>
              </a:rPr>
              <a:t> </a:t>
            </a:r>
            <a:r>
              <a:rPr lang="en-US" sz="1400" dirty="0" err="1" smtClean="0">
                <a:latin typeface="+mn-lt"/>
              </a:rPr>
              <a:t>koraka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,</a:t>
            </a:r>
            <a:r>
              <a:rPr lang="sr-Latn-CS" sz="1400" dirty="0" smtClean="0">
                <a:latin typeface="+mn-lt"/>
              </a:rPr>
              <a:t> urgencija mikcije. Ostali nalaz uredan. </a:t>
            </a:r>
          </a:p>
          <a:p>
            <a:endParaRPr lang="en-US" sz="1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xt Box 169"/>
          <p:cNvSpPr txBox="1">
            <a:spLocks noChangeArrowheads="1"/>
          </p:cNvSpPr>
          <p:nvPr/>
        </p:nvSpPr>
        <p:spPr bwMode="auto">
          <a:xfrm>
            <a:off x="179388" y="2192338"/>
            <a:ext cx="1152525" cy="1384995"/>
          </a:xfrm>
          <a:prstGeom prst="rect">
            <a:avLst/>
          </a:prstGeom>
          <a:solidFill>
            <a:srgbClr val="33CC33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 dirty="0" err="1" smtClean="0"/>
              <a:t>Diplopije</a:t>
            </a:r>
            <a:r>
              <a:rPr lang="en-US" sz="1400" b="0" dirty="0" smtClean="0"/>
              <a:t>,</a:t>
            </a:r>
            <a:endParaRPr lang="en-US" sz="1400" b="0" dirty="0"/>
          </a:p>
          <a:p>
            <a:r>
              <a:rPr lang="en-US" sz="1400" dirty="0" err="1" smtClean="0"/>
              <a:t>trnjenje</a:t>
            </a:r>
            <a:r>
              <a:rPr lang="en-US" sz="1400" b="0" dirty="0" smtClean="0"/>
              <a:t>  </a:t>
            </a:r>
            <a:r>
              <a:rPr lang="en-US" sz="1400" b="0" dirty="0" err="1" smtClean="0"/>
              <a:t>jezika</a:t>
            </a:r>
            <a:r>
              <a:rPr lang="en-US" sz="1400" b="0" dirty="0" smtClean="0"/>
              <a:t>,</a:t>
            </a:r>
            <a:endParaRPr lang="en-US" sz="1400" b="0" dirty="0"/>
          </a:p>
          <a:p>
            <a:r>
              <a:rPr lang="en-US" sz="1400" dirty="0" err="1" smtClean="0"/>
              <a:t>vrtoglavica</a:t>
            </a:r>
            <a:r>
              <a:rPr lang="en-US" sz="1400" b="0" dirty="0" smtClean="0"/>
              <a:t>,</a:t>
            </a:r>
            <a:endParaRPr lang="en-US" sz="1400" b="0" dirty="0"/>
          </a:p>
          <a:p>
            <a:r>
              <a:rPr lang="en-US" sz="1400" dirty="0" err="1" smtClean="0"/>
              <a:t>trnjenje</a:t>
            </a:r>
            <a:r>
              <a:rPr lang="en-US" sz="1400" dirty="0" smtClean="0"/>
              <a:t> u </a:t>
            </a:r>
            <a:r>
              <a:rPr lang="en-US" sz="1400" dirty="0" err="1" smtClean="0"/>
              <a:t>nogama</a:t>
            </a:r>
            <a:endParaRPr lang="en-US" sz="1400" b="0" dirty="0"/>
          </a:p>
        </p:txBody>
      </p:sp>
      <p:sp>
        <p:nvSpPr>
          <p:cNvPr id="22" name="Line 174"/>
          <p:cNvSpPr>
            <a:spLocks noChangeShapeType="1"/>
          </p:cNvSpPr>
          <p:nvPr/>
        </p:nvSpPr>
        <p:spPr bwMode="auto">
          <a:xfrm>
            <a:off x="250825" y="3573463"/>
            <a:ext cx="0" cy="208756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174"/>
          <p:cNvSpPr>
            <a:spLocks noChangeShapeType="1"/>
          </p:cNvSpPr>
          <p:nvPr/>
        </p:nvSpPr>
        <p:spPr bwMode="auto">
          <a:xfrm>
            <a:off x="2987675" y="3716338"/>
            <a:ext cx="0" cy="197167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5486400" cy="102076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sr-Latn-CS" sz="2800" b="1" dirty="0" smtClean="0">
                <a:solidFill>
                  <a:srgbClr val="0070C0"/>
                </a:solidFill>
                <a:latin typeface="Arial" charset="0"/>
              </a:rPr>
              <a:t>Tok bolesti i terapij</a:t>
            </a:r>
            <a:r>
              <a:rPr lang="en-US" sz="2800" b="1" dirty="0" smtClean="0">
                <a:solidFill>
                  <a:srgbClr val="0070C0"/>
                </a:solidFill>
                <a:latin typeface="Arial" charset="0"/>
              </a:rPr>
              <a:t>a</a:t>
            </a:r>
            <a:endParaRPr lang="en-US" sz="2800" b="1" dirty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0" y="1752600"/>
            <a:ext cx="8915400" cy="4876800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>
                <a:latin typeface="+mn-lt"/>
              </a:rPr>
              <a:t> </a:t>
            </a:r>
            <a:r>
              <a:rPr lang="sr-Latn-CS" sz="1800" b="1" dirty="0" smtClean="0">
                <a:latin typeface="+mn-lt"/>
              </a:rPr>
              <a:t> 3 Gd+ i 2 nove T2W lezije, </a:t>
            </a:r>
            <a:r>
              <a:rPr lang="en-US" sz="1800" b="1" dirty="0" smtClean="0">
                <a:latin typeface="+mn-lt"/>
              </a:rPr>
              <a:t>n</a:t>
            </a:r>
            <a:r>
              <a:rPr lang="sr-Latn-CS" sz="1800" b="1" dirty="0" smtClean="0">
                <a:latin typeface="+mn-lt"/>
              </a:rPr>
              <a:t>ovembar 2012.</a:t>
            </a:r>
          </a:p>
          <a:p>
            <a:pPr eaLnBrk="1" hangingPunct="1">
              <a:buNone/>
            </a:pPr>
            <a:endParaRPr lang="sr-Latn-CS" sz="2600" dirty="0" smtClean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4" name="Line 174"/>
          <p:cNvSpPr>
            <a:spLocks noChangeShapeType="1"/>
          </p:cNvSpPr>
          <p:nvPr/>
        </p:nvSpPr>
        <p:spPr bwMode="auto">
          <a:xfrm>
            <a:off x="1690688" y="3862388"/>
            <a:ext cx="0" cy="15113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 Box 169"/>
          <p:cNvSpPr txBox="1">
            <a:spLocks noChangeArrowheads="1"/>
          </p:cNvSpPr>
          <p:nvPr/>
        </p:nvSpPr>
        <p:spPr bwMode="auto">
          <a:xfrm>
            <a:off x="36513" y="3543300"/>
            <a:ext cx="358775" cy="317500"/>
          </a:xfrm>
          <a:prstGeom prst="rect">
            <a:avLst/>
          </a:prstGeom>
          <a:solidFill>
            <a:srgbClr val="FF0000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6" name="Line 174"/>
          <p:cNvSpPr>
            <a:spLocks noChangeShapeType="1"/>
          </p:cNvSpPr>
          <p:nvPr/>
        </p:nvSpPr>
        <p:spPr bwMode="auto">
          <a:xfrm>
            <a:off x="179388" y="3860800"/>
            <a:ext cx="0" cy="1439863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" name="Group 64"/>
          <p:cNvGraphicFramePr>
            <a:graphicFrameLocks noGrp="1"/>
          </p:cNvGraphicFramePr>
          <p:nvPr/>
        </p:nvGraphicFramePr>
        <p:xfrm>
          <a:off x="107950" y="5105401"/>
          <a:ext cx="8964613" cy="901700"/>
        </p:xfrm>
        <a:graphic>
          <a:graphicData uri="http://schemas.openxmlformats.org/drawingml/2006/table">
            <a:tbl>
              <a:tblPr/>
              <a:tblGrid>
                <a:gridCol w="501650"/>
                <a:gridCol w="498475"/>
                <a:gridCol w="503238"/>
                <a:gridCol w="503237"/>
                <a:gridCol w="496888"/>
                <a:gridCol w="501650"/>
                <a:gridCol w="500062"/>
                <a:gridCol w="500063"/>
                <a:gridCol w="504825"/>
                <a:gridCol w="500062"/>
                <a:gridCol w="525470"/>
                <a:gridCol w="477830"/>
                <a:gridCol w="498475"/>
                <a:gridCol w="501650"/>
                <a:gridCol w="474663"/>
                <a:gridCol w="476250"/>
                <a:gridCol w="474662"/>
                <a:gridCol w="525463"/>
              </a:tblGrid>
              <a:tr h="90170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Maj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2012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Jun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Jul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Avg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2012</a:t>
                      </a: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sr-Latn-C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Nov 2012</a:t>
                      </a: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sr-Latn-C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anchor="b" anchorCtr="1" horzOverflow="overflow">
                    <a:lnL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2628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2" name="Text Box 157"/>
          <p:cNvSpPr txBox="1">
            <a:spLocks noChangeArrowheads="1"/>
          </p:cNvSpPr>
          <p:nvPr/>
        </p:nvSpPr>
        <p:spPr bwMode="auto">
          <a:xfrm>
            <a:off x="1042988" y="5157788"/>
            <a:ext cx="576262" cy="460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5.5</a:t>
            </a:r>
          </a:p>
        </p:txBody>
      </p:sp>
      <p:sp>
        <p:nvSpPr>
          <p:cNvPr id="13" name="Text Box 169"/>
          <p:cNvSpPr txBox="1">
            <a:spLocks noChangeArrowheads="1"/>
          </p:cNvSpPr>
          <p:nvPr/>
        </p:nvSpPr>
        <p:spPr bwMode="auto">
          <a:xfrm>
            <a:off x="1549400" y="3535363"/>
            <a:ext cx="358775" cy="333375"/>
          </a:xfrm>
          <a:prstGeom prst="rect">
            <a:avLst/>
          </a:prstGeom>
          <a:solidFill>
            <a:srgbClr val="FF0000">
              <a:alpha val="52156"/>
            </a:srgbClr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400" b="0"/>
              <a:t>R</a:t>
            </a:r>
          </a:p>
        </p:txBody>
      </p:sp>
      <p:sp>
        <p:nvSpPr>
          <p:cNvPr id="14" name="Text Box 157"/>
          <p:cNvSpPr txBox="1">
            <a:spLocks noChangeArrowheads="1"/>
          </p:cNvSpPr>
          <p:nvPr/>
        </p:nvSpPr>
        <p:spPr bwMode="auto">
          <a:xfrm>
            <a:off x="34925" y="5199063"/>
            <a:ext cx="576263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7.5</a:t>
            </a:r>
          </a:p>
        </p:txBody>
      </p:sp>
      <p:sp>
        <p:nvSpPr>
          <p:cNvPr id="15" name="Text Box 157"/>
          <p:cNvSpPr txBox="1">
            <a:spLocks noChangeArrowheads="1"/>
          </p:cNvSpPr>
          <p:nvPr/>
        </p:nvSpPr>
        <p:spPr bwMode="auto">
          <a:xfrm>
            <a:off x="1619250" y="5157788"/>
            <a:ext cx="576263" cy="46037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solidFill>
                  <a:schemeClr val="hlink"/>
                </a:solidFill>
              </a:rPr>
              <a:t>EDSS 6.0</a:t>
            </a:r>
          </a:p>
        </p:txBody>
      </p:sp>
      <p:grpSp>
        <p:nvGrpSpPr>
          <p:cNvPr id="17" name="Group 80"/>
          <p:cNvGrpSpPr>
            <a:grpSpLocks/>
          </p:cNvGrpSpPr>
          <p:nvPr/>
        </p:nvGrpSpPr>
        <p:grpSpPr bwMode="auto">
          <a:xfrm>
            <a:off x="466725" y="4114802"/>
            <a:ext cx="936625" cy="1185863"/>
            <a:chOff x="294" y="2592"/>
            <a:chExt cx="590" cy="747"/>
          </a:xfrm>
        </p:grpSpPr>
        <p:sp>
          <p:nvSpPr>
            <p:cNvPr id="18" name="Text Box 169"/>
            <p:cNvSpPr txBox="1">
              <a:spLocks noChangeArrowheads="1"/>
            </p:cNvSpPr>
            <p:nvPr/>
          </p:nvSpPr>
          <p:spPr bwMode="auto">
            <a:xfrm>
              <a:off x="294" y="2592"/>
              <a:ext cx="590" cy="349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en-US" sz="1000" b="1" dirty="0"/>
                <a:t>&gt;10 T2W</a:t>
              </a:r>
            </a:p>
            <a:p>
              <a:r>
                <a:rPr lang="en-US" sz="1000" b="1" dirty="0"/>
                <a:t>MRI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zija</a:t>
              </a:r>
              <a:r>
                <a:rPr lang="en-US" sz="1000" b="1" dirty="0" smtClean="0"/>
                <a:t>, </a:t>
              </a:r>
              <a:r>
                <a:rPr lang="sr-Latn-CS" sz="1000" b="1" dirty="0" smtClean="0"/>
                <a:t> bez</a:t>
              </a:r>
              <a:r>
                <a:rPr lang="en-US" sz="1000" b="1" dirty="0" smtClean="0"/>
                <a:t> </a:t>
              </a:r>
              <a:r>
                <a:rPr lang="en-US" sz="1000" b="1" dirty="0" err="1"/>
                <a:t>Gd</a:t>
              </a:r>
              <a:r>
                <a:rPr lang="en-US" sz="1000" b="1" dirty="0"/>
                <a:t>+ 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zija</a:t>
              </a:r>
              <a:endParaRPr lang="en-US" sz="1000" b="1" dirty="0"/>
            </a:p>
          </p:txBody>
        </p:sp>
        <p:sp>
          <p:nvSpPr>
            <p:cNvPr id="19" name="Line 79"/>
            <p:cNvSpPr>
              <a:spLocks noChangeShapeType="1"/>
            </p:cNvSpPr>
            <p:nvPr/>
          </p:nvSpPr>
          <p:spPr bwMode="auto">
            <a:xfrm>
              <a:off x="567" y="2931"/>
              <a:ext cx="0" cy="40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0" name="Group 84"/>
          <p:cNvGrpSpPr>
            <a:grpSpLocks/>
          </p:cNvGrpSpPr>
          <p:nvPr/>
        </p:nvGrpSpPr>
        <p:grpSpPr bwMode="auto">
          <a:xfrm>
            <a:off x="2987675" y="4219575"/>
            <a:ext cx="720725" cy="1081088"/>
            <a:chOff x="1882" y="2658"/>
            <a:chExt cx="454" cy="681"/>
          </a:xfrm>
        </p:grpSpPr>
        <p:sp>
          <p:nvSpPr>
            <p:cNvPr id="21" name="Text Box 169"/>
            <p:cNvSpPr txBox="1">
              <a:spLocks noChangeArrowheads="1"/>
            </p:cNvSpPr>
            <p:nvPr/>
          </p:nvSpPr>
          <p:spPr bwMode="auto">
            <a:xfrm>
              <a:off x="1882" y="2658"/>
              <a:ext cx="454" cy="349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en-US" sz="1000" b="1" dirty="0"/>
                <a:t>3 </a:t>
              </a:r>
              <a:r>
                <a:rPr lang="en-US" sz="1000" b="1" dirty="0" err="1"/>
                <a:t>Gd</a:t>
              </a:r>
              <a:r>
                <a:rPr lang="en-US" sz="1000" b="1" dirty="0"/>
                <a:t>+ </a:t>
              </a:r>
              <a:r>
                <a:rPr lang="en-US" sz="1000" b="1" dirty="0" smtClean="0"/>
                <a:t>le</a:t>
              </a:r>
              <a:r>
                <a:rPr lang="sr-Latn-CS" sz="1000" b="1" dirty="0" smtClean="0"/>
                <a:t>zije</a:t>
              </a:r>
              <a:r>
                <a:rPr lang="en-US" sz="1000" b="1" dirty="0" smtClean="0"/>
                <a:t>, </a:t>
              </a:r>
              <a:r>
                <a:rPr lang="sr-Latn-CS" sz="1000" b="1" dirty="0"/>
                <a:t>2 </a:t>
              </a:r>
              <a:r>
                <a:rPr lang="sr-Latn-CS" sz="1000" b="1" dirty="0" smtClean="0"/>
                <a:t>nove</a:t>
              </a:r>
              <a:r>
                <a:rPr lang="en-US" sz="1000" b="1" dirty="0" smtClean="0"/>
                <a:t> </a:t>
              </a:r>
              <a:r>
                <a:rPr lang="en-US" sz="1000" b="1" dirty="0"/>
                <a:t>T2W</a:t>
              </a:r>
            </a:p>
          </p:txBody>
        </p:sp>
        <p:sp>
          <p:nvSpPr>
            <p:cNvPr id="22" name="Line 83"/>
            <p:cNvSpPr>
              <a:spLocks noChangeShapeType="1"/>
            </p:cNvSpPr>
            <p:nvPr/>
          </p:nvSpPr>
          <p:spPr bwMode="auto">
            <a:xfrm>
              <a:off x="2109" y="3021"/>
              <a:ext cx="0" cy="31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4" name="Text Box 169"/>
          <p:cNvSpPr txBox="1">
            <a:spLocks noChangeArrowheads="1"/>
          </p:cNvSpPr>
          <p:nvPr/>
        </p:nvSpPr>
        <p:spPr bwMode="auto">
          <a:xfrm>
            <a:off x="107950" y="4622334"/>
            <a:ext cx="503238" cy="523220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  <a:p>
            <a:r>
              <a:rPr lang="en-US" sz="1400" b="0" dirty="0" smtClean="0"/>
              <a:t>TIP</a:t>
            </a:r>
            <a:endParaRPr lang="en-US" sz="1400" b="0" dirty="0"/>
          </a:p>
        </p:txBody>
      </p:sp>
      <p:sp>
        <p:nvSpPr>
          <p:cNvPr id="25" name="Text Box 169"/>
          <p:cNvSpPr txBox="1">
            <a:spLocks noChangeArrowheads="1"/>
          </p:cNvSpPr>
          <p:nvPr/>
        </p:nvSpPr>
        <p:spPr bwMode="auto">
          <a:xfrm>
            <a:off x="1630362" y="4797623"/>
            <a:ext cx="503238" cy="307777"/>
          </a:xfrm>
          <a:prstGeom prst="rect">
            <a:avLst/>
          </a:prstGeom>
          <a:solidFill>
            <a:srgbClr val="CC99FF">
              <a:alpha val="52156"/>
            </a:srgbClr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r-Latn-CS" sz="1400" b="0" dirty="0" smtClean="0"/>
              <a:t>KS</a:t>
            </a:r>
          </a:p>
        </p:txBody>
      </p:sp>
      <p:sp>
        <p:nvSpPr>
          <p:cNvPr id="26" name="Rectangle 24"/>
          <p:cNvSpPr/>
          <p:nvPr/>
        </p:nvSpPr>
        <p:spPr>
          <a:xfrm rot="10800000" flipV="1">
            <a:off x="152400" y="6172200"/>
            <a:ext cx="8991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1400" b="1" dirty="0" smtClean="0"/>
              <a:t>KS=visoke doze kortikosteroida sa ili bez produžene terapije kortikosteroidima u opadajućim dozama do isključenja;           TIP = terapijska izmena plazme; R =relaps</a:t>
            </a:r>
            <a:endParaRPr lang="sr-Latn-C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47796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3300"/>
                </a:solidFill>
                <a:latin typeface="Maiandra GD" pitchFamily="34" charset="0"/>
              </a:rPr>
              <a:t/>
            </a:r>
            <a:br>
              <a:rPr lang="en-US" b="1" dirty="0" smtClean="0">
                <a:solidFill>
                  <a:srgbClr val="003300"/>
                </a:solidFill>
                <a:latin typeface="Maiandra GD" pitchFamily="34" charset="0"/>
              </a:rPr>
            </a:br>
            <a:r>
              <a:rPr lang="en-US" b="1" dirty="0" smtClean="0">
                <a:solidFill>
                  <a:srgbClr val="003300"/>
                </a:solidFill>
                <a:latin typeface="Maiandra GD" pitchFamily="34" charset="0"/>
              </a:rPr>
              <a:t/>
            </a:r>
            <a:br>
              <a:rPr lang="en-US" b="1" dirty="0" smtClean="0">
                <a:solidFill>
                  <a:srgbClr val="003300"/>
                </a:solidFill>
                <a:latin typeface="Maiandra GD" pitchFamily="34" charset="0"/>
              </a:rPr>
            </a:br>
            <a:endParaRPr lang="en-US" b="1" dirty="0">
              <a:solidFill>
                <a:srgbClr val="003300"/>
              </a:solidFill>
              <a:latin typeface="Maiandra GD" pitchFamily="34" charset="0"/>
            </a:endParaRP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buNone/>
            </a:pPr>
            <a:endParaRPr lang="en-US" sz="2600" dirty="0" smtClean="0">
              <a:solidFill>
                <a:srgbClr val="003300"/>
              </a:solidFill>
              <a:latin typeface="Maiandra GD" pitchFamily="34" charset="0"/>
            </a:endParaRPr>
          </a:p>
          <a:p>
            <a:pPr eaLnBrk="1" hangingPunct="1">
              <a:buNone/>
            </a:pPr>
            <a:endParaRPr lang="sr-Latn-CS" sz="2600" dirty="0" smtClean="0">
              <a:solidFill>
                <a:srgbClr val="003300"/>
              </a:solidFill>
              <a:latin typeface="Maiandra GD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1341438"/>
            <a:ext cx="21304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675" y="1341438"/>
            <a:ext cx="210820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1341438"/>
            <a:ext cx="2058988" cy="239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/>
          </p:cNvSpPr>
          <p:nvPr/>
        </p:nvSpPr>
        <p:spPr bwMode="auto">
          <a:xfrm>
            <a:off x="457200" y="333375"/>
            <a:ext cx="6562725" cy="719138"/>
          </a:xfrm>
          <a:prstGeom prst="rect">
            <a:avLst/>
          </a:prstGeom>
          <a:solidFill>
            <a:srgbClr val="C0C0C0">
              <a:alpha val="20000"/>
            </a:srgbClr>
          </a:solidFill>
          <a:ln w="28575">
            <a:solidFill>
              <a:srgbClr val="C0C0C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2800" dirty="0" smtClean="0">
                <a:solidFill>
                  <a:schemeClr val="bg1"/>
                </a:solidFill>
              </a:rPr>
              <a:t>MR </a:t>
            </a:r>
            <a:r>
              <a:rPr lang="en-US" sz="2800" dirty="0" err="1" smtClean="0">
                <a:solidFill>
                  <a:schemeClr val="bg1"/>
                </a:solidFill>
              </a:rPr>
              <a:t>endokranijuma</a:t>
            </a:r>
            <a:r>
              <a:rPr lang="en-US" sz="2800" b="0" dirty="0" smtClean="0">
                <a:solidFill>
                  <a:schemeClr val="bg1"/>
                </a:solidFill>
              </a:rPr>
              <a:t>, </a:t>
            </a:r>
            <a:r>
              <a:rPr lang="en-US" sz="2800" dirty="0" smtClean="0">
                <a:solidFill>
                  <a:schemeClr val="bg1"/>
                </a:solidFill>
              </a:rPr>
              <a:t>22. </a:t>
            </a:r>
            <a:r>
              <a:rPr lang="sr-Latn-CS" sz="2800" dirty="0" err="1" smtClean="0">
                <a:solidFill>
                  <a:schemeClr val="bg1"/>
                </a:solidFill>
              </a:rPr>
              <a:t>n</a:t>
            </a:r>
            <a:r>
              <a:rPr lang="en-US" sz="2800" dirty="0" err="1" smtClean="0">
                <a:solidFill>
                  <a:schemeClr val="bg1"/>
                </a:solidFill>
              </a:rPr>
              <a:t>ovembar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b="0" dirty="0" smtClean="0">
                <a:solidFill>
                  <a:schemeClr val="bg1"/>
                </a:solidFill>
              </a:rPr>
              <a:t>2012</a:t>
            </a:r>
            <a:r>
              <a:rPr lang="sr-Latn-CS" sz="2800" b="0" dirty="0" smtClean="0">
                <a:solidFill>
                  <a:schemeClr val="bg1"/>
                </a:solidFill>
              </a:rPr>
              <a:t>.</a:t>
            </a:r>
            <a:r>
              <a:rPr lang="en-US" sz="2800" b="0" dirty="0" smtClean="0">
                <a:solidFill>
                  <a:schemeClr val="bg1"/>
                </a:solidFill>
              </a:rPr>
              <a:t> </a:t>
            </a:r>
            <a:endParaRPr lang="sr-Latn-CS" sz="2800" b="0" dirty="0">
              <a:solidFill>
                <a:schemeClr val="bg1"/>
              </a:solidFill>
            </a:endParaRPr>
          </a:p>
        </p:txBody>
      </p:sp>
      <p:sp>
        <p:nvSpPr>
          <p:cNvPr id="8" name="Rectangle 2"/>
          <p:cNvSpPr>
            <a:spLocks/>
          </p:cNvSpPr>
          <p:nvPr/>
        </p:nvSpPr>
        <p:spPr bwMode="auto">
          <a:xfrm>
            <a:off x="7812088" y="5805488"/>
            <a:ext cx="1187450" cy="503237"/>
          </a:xfrm>
          <a:prstGeom prst="rect">
            <a:avLst/>
          </a:prstGeom>
          <a:solidFill>
            <a:srgbClr val="C0C0C0">
              <a:alpha val="20000"/>
            </a:srgbClr>
          </a:solidFill>
          <a:ln w="28575">
            <a:solidFill>
              <a:srgbClr val="C0C0C0"/>
            </a:solidFill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600" b="0">
                <a:solidFill>
                  <a:schemeClr val="bg1"/>
                </a:solidFill>
              </a:rPr>
              <a:t>T2W</a:t>
            </a:r>
            <a:endParaRPr lang="sr-Latn-CS" sz="3600" b="0">
              <a:solidFill>
                <a:schemeClr val="bg1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5600" y="4005263"/>
            <a:ext cx="21875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675" y="4076700"/>
            <a:ext cx="21971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313" y="4005263"/>
            <a:ext cx="227330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Gerade Verbindung mit Pfeil 11"/>
          <p:cNvCxnSpPr/>
          <p:nvPr/>
        </p:nvCxnSpPr>
        <p:spPr>
          <a:xfrm flipH="1">
            <a:off x="4495800" y="2971800"/>
            <a:ext cx="304800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 flipV="1">
            <a:off x="6477000" y="2667000"/>
            <a:ext cx="76200" cy="2286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H="1">
            <a:off x="1905000" y="2819400"/>
            <a:ext cx="228600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H="1" flipV="1">
            <a:off x="1981200" y="5715000"/>
            <a:ext cx="76200" cy="22860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2367</Words>
  <Application>Microsoft Office PowerPoint</Application>
  <PresentationFormat>On-screen Show (4:3)</PresentationFormat>
  <Paragraphs>748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Terapijski non-responder u multiploj sklerozi  Prikaz slučaja </vt:lpstr>
      <vt:lpstr>♀ , 37 godina, dešnjakinja</vt:lpstr>
      <vt:lpstr>Tok bolesti i terapija</vt:lpstr>
      <vt:lpstr>  </vt:lpstr>
      <vt:lpstr>Tok bolesti i terapija</vt:lpstr>
      <vt:lpstr>Tok bolesti i terapija</vt:lpstr>
      <vt:lpstr>Tok bolesti i terapija</vt:lpstr>
      <vt:lpstr>  </vt:lpstr>
      <vt:lpstr>  </vt:lpstr>
      <vt:lpstr>Tok bolesti i terapija</vt:lpstr>
      <vt:lpstr>Tok bolesti i terapija</vt:lpstr>
      <vt:lpstr>Tok bolesti i terapija</vt:lpstr>
      <vt:lpstr>Tok bolesti i terapija</vt:lpstr>
      <vt:lpstr>Tok bolesti i terapija</vt:lpstr>
      <vt:lpstr>Tok bolesti i terapija</vt:lpstr>
      <vt:lpstr>Tok bolesti i terapija</vt:lpstr>
      <vt:lpstr>Tok bolesti i terapija</vt:lpstr>
      <vt:lpstr>Tok bolesti i terapija</vt:lpstr>
      <vt:lpstr> </vt:lpstr>
      <vt:lpstr>Tok bolesti i terapija</vt:lpstr>
      <vt:lpstr>Tok bolesti i terapija</vt:lpstr>
      <vt:lpstr>Tok bolesti i terapija</vt:lpstr>
      <vt:lpstr>Tok bolesti i terapija</vt:lpstr>
      <vt:lpstr>Tok bolesti i terapija</vt:lpstr>
      <vt:lpstr>Sumacija primenjivane terapije</vt:lpstr>
      <vt:lpstr>Sumacija primenjivane terapije</vt:lpstr>
      <vt:lpstr>Zaključak: agresivna MS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Viktor</dc:creator>
  <cp:lastModifiedBy>Visnja</cp:lastModifiedBy>
  <cp:revision>234</cp:revision>
  <dcterms:created xsi:type="dcterms:W3CDTF">2013-06-14T10:28:10Z</dcterms:created>
  <dcterms:modified xsi:type="dcterms:W3CDTF">2015-08-04T09:52:39Z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