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73" r:id="rId4"/>
    <p:sldId id="301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283" r:id="rId13"/>
    <p:sldId id="285" r:id="rId14"/>
    <p:sldId id="286" r:id="rId15"/>
    <p:sldId id="287" r:id="rId16"/>
    <p:sldId id="306" r:id="rId17"/>
    <p:sldId id="288" r:id="rId18"/>
    <p:sldId id="289" r:id="rId19"/>
    <p:sldId id="290" r:id="rId20"/>
    <p:sldId id="292" r:id="rId21"/>
    <p:sldId id="307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D6A7F1-CAE9-4FFF-8E78-D2471B128675}">
          <p14:sldIdLst>
            <p14:sldId id="257"/>
            <p14:sldId id="258"/>
            <p14:sldId id="273"/>
            <p14:sldId id="301"/>
            <p14:sldId id="274"/>
            <p14:sldId id="275"/>
            <p14:sldId id="276"/>
            <p14:sldId id="277"/>
            <p14:sldId id="278"/>
            <p14:sldId id="279"/>
            <p14:sldId id="282"/>
            <p14:sldId id="283"/>
            <p14:sldId id="285"/>
            <p14:sldId id="286"/>
            <p14:sldId id="287"/>
            <p14:sldId id="306"/>
            <p14:sldId id="288"/>
            <p14:sldId id="289"/>
            <p14:sldId id="290"/>
            <p14:sldId id="292"/>
            <p14:sldId id="307"/>
            <p14:sldId id="294"/>
            <p14:sldId id="295"/>
            <p14:sldId id="296"/>
            <p14:sldId id="297"/>
            <p14:sldId id="298"/>
            <p14:sldId id="299"/>
            <p14:sldId id="300"/>
            <p14:sldId id="304"/>
          </p14:sldIdLst>
        </p14:section>
        <p14:section name="Untitled Section" id="{29853A86-0D3F-4EF7-AF89-DB5AA0711E2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6593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849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43697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66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34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10156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5" y="3470625"/>
            <a:ext cx="110717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89380" y="6248400"/>
            <a:ext cx="170142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Rebif</a:t>
            </a:r>
            <a:r>
              <a:rPr lang="en-US" sz="1600" b="1" dirty="0" smtClean="0">
                <a:solidFill>
                  <a:srgbClr val="FF0000"/>
                </a:solidFill>
              </a:rPr>
              <a:t> 22mcg</a:t>
            </a:r>
            <a:r>
              <a:rPr lang="x-none" sz="1600" b="1" dirty="0" smtClean="0">
                <a:solidFill>
                  <a:srgbClr val="FF0000"/>
                </a:solidFill>
              </a:rPr>
              <a:t>, s.c.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3x </a:t>
            </a:r>
            <a:r>
              <a:rPr lang="en-US" sz="1600" b="1" dirty="0" err="1" smtClean="0">
                <a:solidFill>
                  <a:srgbClr val="FF0000"/>
                </a:solidFill>
              </a:rPr>
              <a:t>nedeljno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88684" y="3889824"/>
            <a:ext cx="422631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Trnjenje</a:t>
            </a:r>
            <a:r>
              <a:rPr lang="en-US" sz="1600" dirty="0"/>
              <a:t> </a:t>
            </a:r>
            <a:r>
              <a:rPr lang="en-US" sz="1600" dirty="0" err="1"/>
              <a:t>nogu</a:t>
            </a:r>
            <a:r>
              <a:rPr lang="en-US" sz="1600" dirty="0"/>
              <a:t>, </a:t>
            </a:r>
            <a:r>
              <a:rPr lang="en-US" sz="1600" dirty="0" err="1"/>
              <a:t>naročito</a:t>
            </a:r>
            <a:r>
              <a:rPr lang="en-US" sz="1600" dirty="0"/>
              <a:t> </a:t>
            </a:r>
            <a:r>
              <a:rPr lang="en-US" sz="1600" dirty="0" err="1"/>
              <a:t>tabana</a:t>
            </a:r>
            <a:endParaRPr lang="en-US" sz="1600" dirty="0"/>
          </a:p>
          <a:p>
            <a:r>
              <a:rPr lang="x-none" sz="1600" dirty="0" smtClean="0"/>
              <a:t>Saplitanje pri hodu, nemir u nogama</a:t>
            </a:r>
            <a:endParaRPr lang="en-US" sz="1600" dirty="0"/>
          </a:p>
          <a:p>
            <a:r>
              <a:rPr lang="en-US" sz="1600" dirty="0" err="1" smtClean="0"/>
              <a:t>Spontani</a:t>
            </a:r>
            <a:r>
              <a:rPr lang="en-US" sz="1600" dirty="0" smtClean="0"/>
              <a:t> </a:t>
            </a:r>
            <a:r>
              <a:rPr lang="en-US" sz="1600" dirty="0" err="1" smtClean="0"/>
              <a:t>pokreti</a:t>
            </a:r>
            <a:r>
              <a:rPr lang="en-US" sz="1600" dirty="0" smtClean="0"/>
              <a:t> </a:t>
            </a:r>
            <a:r>
              <a:rPr lang="en-US" sz="1600" dirty="0" err="1"/>
              <a:t>ruku</a:t>
            </a:r>
            <a:r>
              <a:rPr lang="en-US" sz="1600" dirty="0"/>
              <a:t> i </a:t>
            </a:r>
            <a:r>
              <a:rPr lang="en-US" sz="1600" dirty="0" err="1"/>
              <a:t>nogu</a:t>
            </a:r>
            <a:r>
              <a:rPr lang="en-US" sz="1600" dirty="0"/>
              <a:t>, </a:t>
            </a:r>
            <a:r>
              <a:rPr lang="en-US" sz="1600" dirty="0" err="1"/>
              <a:t>naročito</a:t>
            </a:r>
            <a:r>
              <a:rPr lang="en-US" sz="1600" dirty="0"/>
              <a:t> </a:t>
            </a:r>
            <a:r>
              <a:rPr lang="x-none" sz="1600" dirty="0" smtClean="0"/>
              <a:t>noću (RLS)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720821"/>
            <a:ext cx="45719" cy="531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19800" y="394998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sistemi: piramidni, 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178237"/>
            <a:ext cx="248838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Lemod</a:t>
            </a:r>
            <a:r>
              <a:rPr lang="en-US" sz="1600" dirty="0"/>
              <a:t> </a:t>
            </a:r>
            <a:r>
              <a:rPr lang="en-US" sz="1600" dirty="0" err="1"/>
              <a:t>solu</a:t>
            </a:r>
            <a:r>
              <a:rPr lang="en-US" sz="1600" dirty="0"/>
              <a:t> 3x1000mg</a:t>
            </a:r>
          </a:p>
          <a:p>
            <a:r>
              <a:rPr lang="en-US" sz="1600" dirty="0" err="1"/>
              <a:t>Madopar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r>
              <a:rPr lang="en-US" sz="1600" dirty="0"/>
              <a:t>. 62,5 mg 2x1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05948" y="5715000"/>
            <a:ext cx="0" cy="5254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26601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10156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071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316639"/>
            <a:ext cx="149775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</a:t>
            </a:r>
            <a:r>
              <a:rPr lang="x-none" sz="1400" b="1" dirty="0" smtClean="0">
                <a:solidFill>
                  <a:srgbClr val="FF0000"/>
                </a:solidFill>
              </a:rPr>
              <a:t>, s.c.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x-none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9731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4796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</a:t>
            </a:r>
            <a:r>
              <a:rPr lang="x-none" sz="1400" b="1" dirty="0" smtClean="0">
                <a:solidFill>
                  <a:srgbClr val="FF0000"/>
                </a:solidFill>
              </a:rPr>
              <a:t>, s.c.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05948" y="5791200"/>
            <a:ext cx="0" cy="5254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00019" y="5779770"/>
            <a:ext cx="0" cy="5254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59945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34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10156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1981200"/>
            <a:ext cx="45719" cy="3280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1676400"/>
            <a:ext cx="1828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Utrnulost</a:t>
            </a:r>
            <a:r>
              <a:rPr lang="en-US" sz="1600" dirty="0" smtClean="0"/>
              <a:t> </a:t>
            </a:r>
            <a:r>
              <a:rPr lang="en-US" sz="1600" dirty="0" err="1" smtClean="0"/>
              <a:t>leve</a:t>
            </a:r>
            <a:r>
              <a:rPr lang="en-US" sz="1600" dirty="0" smtClean="0"/>
              <a:t> </a:t>
            </a:r>
            <a:r>
              <a:rPr lang="en-US" sz="1600" dirty="0" err="1" smtClean="0"/>
              <a:t>ruke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3208582"/>
            <a:ext cx="45719" cy="2043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33800" y="2362200"/>
            <a:ext cx="5029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Utrnulost</a:t>
            </a:r>
            <a:r>
              <a:rPr lang="en-US" sz="1600" dirty="0" smtClean="0"/>
              <a:t> </a:t>
            </a:r>
            <a:r>
              <a:rPr lang="en-US" sz="1600" dirty="0" err="1" smtClean="0"/>
              <a:t>leve</a:t>
            </a:r>
            <a:r>
              <a:rPr lang="en-US" sz="1600" dirty="0" smtClean="0"/>
              <a:t> </a:t>
            </a:r>
            <a:r>
              <a:rPr lang="en-US" sz="1600" dirty="0" err="1" smtClean="0"/>
              <a:t>polovine</a:t>
            </a:r>
            <a:r>
              <a:rPr lang="en-US" sz="1600" dirty="0" smtClean="0"/>
              <a:t> </a:t>
            </a:r>
            <a:r>
              <a:rPr lang="en-US" sz="1600" dirty="0" err="1" smtClean="0"/>
              <a:t>lica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tela</a:t>
            </a:r>
            <a:endParaRPr lang="en-US" sz="1600" dirty="0" smtClean="0"/>
          </a:p>
          <a:p>
            <a:r>
              <a:rPr lang="en-US" sz="1600" dirty="0" err="1" smtClean="0"/>
              <a:t>Povremeni</a:t>
            </a:r>
            <a:r>
              <a:rPr lang="en-US" sz="1600" dirty="0" smtClean="0"/>
              <a:t> </a:t>
            </a:r>
            <a:r>
              <a:rPr lang="en-US" sz="1600" dirty="0" err="1" smtClean="0"/>
              <a:t>bol</a:t>
            </a:r>
            <a:r>
              <a:rPr lang="en-US" sz="1600" dirty="0" smtClean="0"/>
              <a:t> u </a:t>
            </a:r>
            <a:r>
              <a:rPr lang="en-US" sz="1600" dirty="0" err="1" smtClean="0"/>
              <a:t>levoj</a:t>
            </a:r>
            <a:r>
              <a:rPr lang="en-US" sz="1600" dirty="0" smtClean="0"/>
              <a:t> </a:t>
            </a:r>
            <a:r>
              <a:rPr lang="en-US" sz="1600" dirty="0" err="1" smtClean="0"/>
              <a:t>ruci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unutrašnjoj</a:t>
            </a:r>
            <a:r>
              <a:rPr lang="en-US" sz="1600" dirty="0" smtClean="0"/>
              <a:t> </a:t>
            </a:r>
            <a:r>
              <a:rPr lang="en-US" sz="1600" dirty="0" err="1" smtClean="0"/>
              <a:t>strani</a:t>
            </a:r>
            <a:r>
              <a:rPr lang="en-US" sz="1600" dirty="0" smtClean="0"/>
              <a:t> </a:t>
            </a:r>
            <a:r>
              <a:rPr lang="en-US" sz="1600" dirty="0" err="1" smtClean="0"/>
              <a:t>leve</a:t>
            </a:r>
            <a:r>
              <a:rPr lang="en-US" sz="1600" dirty="0" smtClean="0"/>
              <a:t> </a:t>
            </a:r>
            <a:r>
              <a:rPr lang="en-US" sz="1600" dirty="0" err="1" smtClean="0"/>
              <a:t>butine</a:t>
            </a:r>
            <a:endParaRPr lang="en-US" sz="1600" dirty="0" smtClean="0"/>
          </a:p>
          <a:p>
            <a:r>
              <a:rPr lang="en-US" sz="1600" dirty="0" err="1" smtClean="0"/>
              <a:t>Oklevanje</a:t>
            </a:r>
            <a:r>
              <a:rPr lang="en-US" sz="1600" dirty="0" smtClean="0"/>
              <a:t> </a:t>
            </a:r>
            <a:r>
              <a:rPr lang="en-US" sz="1600" dirty="0" err="1" smtClean="0"/>
              <a:t>pri</a:t>
            </a:r>
            <a:r>
              <a:rPr lang="en-US" sz="1600" dirty="0" smtClean="0"/>
              <a:t> </a:t>
            </a:r>
            <a:r>
              <a:rPr lang="en-US" sz="1600" dirty="0" err="1" smtClean="0"/>
              <a:t>mikciji</a:t>
            </a:r>
            <a:r>
              <a:rPr lang="x-none" sz="1600" smtClean="0"/>
              <a:t>, i</a:t>
            </a:r>
            <a:r>
              <a:rPr lang="en-US" sz="1600" dirty="0" err="1" smtClean="0"/>
              <a:t>nkontinencija</a:t>
            </a:r>
            <a:r>
              <a:rPr lang="en-US" sz="1600" dirty="0" smtClean="0"/>
              <a:t> </a:t>
            </a:r>
            <a:r>
              <a:rPr lang="en-US" sz="1600" dirty="0" err="1" smtClean="0"/>
              <a:t>alvi</a:t>
            </a:r>
            <a:r>
              <a:rPr lang="x-none" sz="1600" smtClean="0"/>
              <a:t> 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3686068"/>
            <a:ext cx="45719" cy="1566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84073" y="3347514"/>
            <a:ext cx="30549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Utrnulost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ruke</a:t>
            </a:r>
            <a:r>
              <a:rPr lang="en-US" sz="1600" dirty="0"/>
              <a:t> i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 smtClean="0"/>
              <a:t>noge</a:t>
            </a:r>
            <a:r>
              <a:rPr lang="x-none" sz="1600" dirty="0" smtClean="0"/>
              <a:t>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3810000"/>
            <a:ext cx="268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smtClean="0">
                <a:solidFill>
                  <a:srgbClr val="FF0000"/>
                </a:solidFill>
              </a:rPr>
              <a:t>Zahvaćeni sistem</a:t>
            </a:r>
            <a:r>
              <a:rPr lang="sr-Latn-RS" sz="1600" b="1" dirty="0" smtClean="0">
                <a:solidFill>
                  <a:srgbClr val="FF0000"/>
                </a:solidFill>
              </a:rPr>
              <a:t>i</a:t>
            </a:r>
            <a:r>
              <a:rPr lang="x-none" sz="1600" b="1" smtClean="0">
                <a:solidFill>
                  <a:srgbClr val="FF0000"/>
                </a:solidFill>
              </a:rPr>
              <a:t>: </a:t>
            </a:r>
            <a:r>
              <a:rPr lang="x-none" sz="1600" b="1" dirty="0" smtClean="0">
                <a:solidFill>
                  <a:srgbClr val="FF0000"/>
                </a:solidFill>
              </a:rPr>
              <a:t>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4191000"/>
            <a:ext cx="29718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Pulsna KS terapija tokom 5 dana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28" y="567052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04" y="567052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6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02926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34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10156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145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205997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 smtClean="0"/>
              <a:t>Trnjenje</a:t>
            </a:r>
            <a:r>
              <a:rPr lang="en-US" sz="1600" dirty="0" smtClean="0"/>
              <a:t> </a:t>
            </a:r>
            <a:r>
              <a:rPr lang="en-US" sz="1600" dirty="0" err="1" smtClean="0"/>
              <a:t>desn</a:t>
            </a:r>
            <a:r>
              <a:rPr lang="x-none" sz="1600" dirty="0" smtClean="0"/>
              <a:t>e ruke i povremeno leve šake</a:t>
            </a:r>
            <a:endParaRPr lang="en-US" sz="1600" dirty="0"/>
          </a:p>
          <a:p>
            <a:r>
              <a:rPr lang="en-US" sz="1600" dirty="0" err="1" smtClean="0"/>
              <a:t>Trnjenje</a:t>
            </a:r>
            <a:r>
              <a:rPr lang="en-US" sz="1600" dirty="0" smtClean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 smtClean="0"/>
              <a:t>noge</a:t>
            </a:r>
            <a:r>
              <a:rPr lang="x-none" sz="1600" dirty="0" smtClean="0"/>
              <a:t> 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906797"/>
            <a:ext cx="45719" cy="1345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34200" y="3055126"/>
            <a:ext cx="181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4082782"/>
            <a:ext cx="365760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a 1g 3 dana i opadajuće doze Pronisona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5" y="567052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04" y="565909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81304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66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9837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499" y="1631721"/>
            <a:ext cx="17907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33445" y="2971800"/>
            <a:ext cx="181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3886200"/>
            <a:ext cx="2184042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a 2g 3 dana 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2971800"/>
            <a:ext cx="24551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Utrnulost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polovine</a:t>
            </a:r>
            <a:r>
              <a:rPr lang="en-US" sz="1600" dirty="0"/>
              <a:t> </a:t>
            </a:r>
            <a:r>
              <a:rPr lang="en-US" sz="1600" dirty="0" err="1"/>
              <a:t>tela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 smtClean="0"/>
              <a:t>lica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60" y="567405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43" y="567405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10963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20" y="1462444"/>
            <a:ext cx="64371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9837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499" y="1631721"/>
            <a:ext cx="17907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72841" y="5715000"/>
            <a:ext cx="45719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4801" y="6096000"/>
            <a:ext cx="3124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1600" b="1" dirty="0" smtClean="0">
                <a:solidFill>
                  <a:srgbClr val="FF0000"/>
                </a:solidFill>
              </a:rPr>
              <a:t>Obustavljen interferon</a:t>
            </a:r>
          </a:p>
          <a:p>
            <a:r>
              <a:rPr lang="sr-Latn-CS" sz="1600" b="1" dirty="0" smtClean="0">
                <a:solidFill>
                  <a:srgbClr val="FF0000"/>
                </a:solidFill>
              </a:rPr>
              <a:t>Uključen u studiju - </a:t>
            </a:r>
            <a:r>
              <a:rPr lang="x-none" sz="1600" b="1" smtClean="0">
                <a:solidFill>
                  <a:srgbClr val="FF0000"/>
                </a:solidFill>
              </a:rPr>
              <a:t>Alemtuzumab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6" y="569123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0" y="5659391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10963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20" y="1462444"/>
            <a:ext cx="64371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9837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499" y="1631721"/>
            <a:ext cx="17907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72841" y="571500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7909" y="6316639"/>
            <a:ext cx="156879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Alemtuzumab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6" y="569123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0" y="5659391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953000" y="4267200"/>
            <a:ext cx="22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>
                <a:solidFill>
                  <a:srgbClr val="FF0000"/>
                </a:solidFill>
              </a:rPr>
              <a:t>Herpes-zoster Th12-L1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5410200" y="4648200"/>
            <a:ext cx="45719" cy="6039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14603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8632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828800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145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72841" y="571500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7701" y="6327775"/>
            <a:ext cx="14859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90" y="567052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30" y="567052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65188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8632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4072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72841" y="5714999"/>
            <a:ext cx="45719" cy="59021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7701" y="6327775"/>
            <a:ext cx="14859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00651" y="3947246"/>
            <a:ext cx="31813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Utrnulost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ruke</a:t>
            </a:r>
            <a:r>
              <a:rPr lang="en-US" sz="1600" dirty="0"/>
              <a:t>  i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noge</a:t>
            </a:r>
            <a:endParaRPr lang="en-US" sz="1600" dirty="0"/>
          </a:p>
          <a:p>
            <a:r>
              <a:rPr lang="en-US" sz="1600" dirty="0" err="1" smtClean="0"/>
              <a:t>Laka</a:t>
            </a:r>
            <a:r>
              <a:rPr lang="en-US" sz="1600" dirty="0" smtClean="0"/>
              <a:t> </a:t>
            </a:r>
            <a:r>
              <a:rPr lang="en-US" sz="1600" dirty="0" err="1"/>
              <a:t>nespretnost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 smtClean="0"/>
              <a:t>ruke</a:t>
            </a:r>
            <a:r>
              <a:rPr lang="x-none" sz="1600" dirty="0" smtClean="0"/>
              <a:t> 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532021"/>
            <a:ext cx="45719" cy="72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6000" y="4495800"/>
            <a:ext cx="27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senzibilitet +cerebelum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1" y="3468603"/>
            <a:ext cx="22098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a 1 g 5 dana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90" y="5699918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80" y="5681662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05929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34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9837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83939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7700" y="6327775"/>
            <a:ext cx="232409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115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27" y="567052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1" y="565909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84582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atin typeface="Maiandra GD" pitchFamily="34" charset="0"/>
              </a:rPr>
              <a:t>D</a:t>
            </a:r>
            <a:r>
              <a:rPr lang="x-none" dirty="0" smtClean="0">
                <a:latin typeface="Maiandra GD" pitchFamily="34" charset="0"/>
              </a:rPr>
              <a:t>r Ivana Dejanović</a:t>
            </a:r>
          </a:p>
          <a:p>
            <a:pPr>
              <a:defRPr/>
            </a:pPr>
            <a:r>
              <a:rPr lang="x-none" dirty="0" smtClean="0">
                <a:latin typeface="Maiandra GD" pitchFamily="34" charset="0"/>
              </a:rPr>
              <a:t>Privatna praksa</a:t>
            </a:r>
          </a:p>
          <a:p>
            <a:pPr>
              <a:defRPr/>
            </a:pPr>
            <a:endParaRPr lang="x-none" sz="2800" dirty="0"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Maiandra GD" pitchFamily="34" charset="0"/>
              </a:rPr>
              <a:t>Terapijski</a:t>
            </a:r>
            <a:r>
              <a:rPr lang="en-US" sz="4400" dirty="0" smtClean="0">
                <a:latin typeface="Maiandra GD" pitchFamily="34" charset="0"/>
              </a:rPr>
              <a:t> non-responder</a:t>
            </a:r>
            <a:endParaRPr lang="en-US" sz="4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67398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4780" y="2567970"/>
            <a:ext cx="9383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83939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8459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3" y="6327775"/>
            <a:ext cx="18367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115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324600" y="2971800"/>
            <a:ext cx="2590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Trnjenje</a:t>
            </a:r>
            <a:r>
              <a:rPr lang="es-ES" sz="1600" dirty="0" smtClean="0"/>
              <a:t> </a:t>
            </a:r>
            <a:r>
              <a:rPr lang="es-ES" sz="1600" dirty="0" err="1" smtClean="0"/>
              <a:t>desne</a:t>
            </a:r>
            <a:r>
              <a:rPr lang="es-ES" sz="1600" dirty="0" smtClean="0"/>
              <a:t> </a:t>
            </a:r>
            <a:r>
              <a:rPr lang="es-ES" sz="1600" dirty="0" err="1" smtClean="0"/>
              <a:t>polovine</a:t>
            </a:r>
            <a:r>
              <a:rPr lang="es-ES" sz="1600" dirty="0" smtClean="0"/>
              <a:t> tela</a:t>
            </a:r>
          </a:p>
          <a:p>
            <a:r>
              <a:rPr lang="es-ES" sz="1600" dirty="0" smtClean="0"/>
              <a:t>Bol u </a:t>
            </a:r>
            <a:r>
              <a:rPr lang="es-ES" sz="1600" dirty="0" err="1" smtClean="0"/>
              <a:t>levoj</a:t>
            </a:r>
            <a:r>
              <a:rPr lang="es-ES" sz="1600" dirty="0" smtClean="0"/>
              <a:t> </a:t>
            </a:r>
            <a:r>
              <a:rPr lang="es-ES" sz="1600" dirty="0" err="1" smtClean="0"/>
              <a:t>šaci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>
            <a:off x="7239000" y="3581400"/>
            <a:ext cx="45719" cy="16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28" y="568483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04" y="568483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629400" y="2362200"/>
            <a:ext cx="22098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smtClean="0"/>
              <a:t>Lemod Solu a 1 g 5 dana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391400" y="36576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smtClean="0">
                <a:solidFill>
                  <a:srgbClr val="FF0000"/>
                </a:solidFill>
              </a:rPr>
              <a:t>Zahvaćeni sistem: senzibilitet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71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67398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4780" y="2567970"/>
            <a:ext cx="9383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83939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8459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3" y="6327775"/>
            <a:ext cx="30559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115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28" y="568483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04" y="568483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934200" y="3352800"/>
            <a:ext cx="762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XII R: S</a:t>
            </a:r>
            <a:endParaRPr lang="en-US" sz="1600" dirty="0"/>
          </a:p>
        </p:txBody>
      </p:sp>
      <p:sp>
        <p:nvSpPr>
          <p:cNvPr id="44" name="Down Arrow 43"/>
          <p:cNvSpPr/>
          <p:nvPr/>
        </p:nvSpPr>
        <p:spPr>
          <a:xfrm>
            <a:off x="7239000" y="3657600"/>
            <a:ext cx="45719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85117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66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8632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83939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2" y="6327775"/>
            <a:ext cx="32845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877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</a:t>
            </a:r>
            <a:r>
              <a:rPr lang="sr-Latn-CS" sz="1600" dirty="0" smtClean="0"/>
              <a:t> </a:t>
            </a:r>
            <a:r>
              <a:rPr lang="x-none" sz="1600" smtClean="0"/>
              <a:t>R</a:t>
            </a:r>
            <a:r>
              <a:rPr lang="x-none" sz="1600" dirty="0" smtClean="0"/>
              <a:t>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400800" y="2672322"/>
            <a:ext cx="8839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XII </a:t>
            </a:r>
            <a:r>
              <a:rPr lang="x-none" sz="1600" dirty="0" smtClean="0"/>
              <a:t>R: S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>
            <a:off x="7239000" y="3010876"/>
            <a:ext cx="45719" cy="2241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1" y="572152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427011" y="2855070"/>
            <a:ext cx="158602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Utrnulost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polovine</a:t>
            </a:r>
            <a:r>
              <a:rPr lang="en-US" sz="1600" dirty="0"/>
              <a:t> </a:t>
            </a:r>
            <a:r>
              <a:rPr lang="en-US" sz="1600" dirty="0" err="1" smtClean="0"/>
              <a:t>tela</a:t>
            </a:r>
            <a:endParaRPr lang="en-US" sz="1600" dirty="0"/>
          </a:p>
        </p:txBody>
      </p:sp>
      <p:sp>
        <p:nvSpPr>
          <p:cNvPr id="36" name="Down Arrow 35"/>
          <p:cNvSpPr/>
          <p:nvPr/>
        </p:nvSpPr>
        <p:spPr>
          <a:xfrm flipH="1">
            <a:off x="8122918" y="3439845"/>
            <a:ext cx="45719" cy="1812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24710" y="1946701"/>
            <a:ext cx="130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0021" y="3817745"/>
            <a:ext cx="79301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1g 5 dana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90" y="570201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1" y="5688593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85188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66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665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9837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2344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4" y="3947246"/>
            <a:ext cx="7631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2" y="6327775"/>
            <a:ext cx="40363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9353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781800" y="2667000"/>
            <a:ext cx="762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XII </a:t>
            </a:r>
            <a:r>
              <a:rPr lang="x-none" sz="1600" dirty="0" smtClean="0"/>
              <a:t>R: S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>
            <a:off x="7239000" y="3010876"/>
            <a:ext cx="45719" cy="2241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1" y="572152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645425" y="3347513"/>
            <a:ext cx="8127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</a:t>
            </a:r>
            <a:r>
              <a:rPr lang="sr-Latn-CS" sz="1600" dirty="0" smtClean="0"/>
              <a:t>II</a:t>
            </a:r>
            <a:r>
              <a:rPr lang="x-none" sz="1600" smtClean="0"/>
              <a:t> </a:t>
            </a:r>
            <a:r>
              <a:rPr lang="x-none" sz="1600" dirty="0" smtClean="0"/>
              <a:t>R: S</a:t>
            </a:r>
            <a:endParaRPr lang="en-US" sz="1600" dirty="0"/>
          </a:p>
        </p:txBody>
      </p:sp>
      <p:sp>
        <p:nvSpPr>
          <p:cNvPr id="36" name="Down Arrow 35"/>
          <p:cNvSpPr/>
          <p:nvPr/>
        </p:nvSpPr>
        <p:spPr>
          <a:xfrm>
            <a:off x="8077200" y="3686067"/>
            <a:ext cx="45719" cy="1566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50" y="5732459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07" y="5687705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14" y="565909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15013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8984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4" y="3010876"/>
            <a:ext cx="7814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8393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2" y="6327775"/>
            <a:ext cx="40363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115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524895" y="3777969"/>
            <a:ext cx="8839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XII </a:t>
            </a:r>
            <a:r>
              <a:rPr lang="x-none" sz="1600" dirty="0" smtClean="0"/>
              <a:t>R: S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>
            <a:off x="7239000" y="4136046"/>
            <a:ext cx="45719" cy="111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1" y="572152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365379" y="4196600"/>
            <a:ext cx="8123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</a:t>
            </a:r>
            <a:r>
              <a:rPr lang="sr-Latn-CS" sz="1600" dirty="0" smtClean="0"/>
              <a:t>II</a:t>
            </a:r>
            <a:r>
              <a:rPr lang="x-none" sz="1600" smtClean="0"/>
              <a:t> </a:t>
            </a:r>
            <a:r>
              <a:rPr lang="x-none" sz="1600" dirty="0" smtClean="0"/>
              <a:t>R: S</a:t>
            </a:r>
            <a:endParaRPr lang="en-US" sz="1600" dirty="0"/>
          </a:p>
        </p:txBody>
      </p:sp>
      <p:sp>
        <p:nvSpPr>
          <p:cNvPr id="36" name="Down Arrow 35"/>
          <p:cNvSpPr/>
          <p:nvPr/>
        </p:nvSpPr>
        <p:spPr>
          <a:xfrm>
            <a:off x="8077200" y="4536459"/>
            <a:ext cx="45719" cy="71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50" y="5732459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42479" y="2737247"/>
            <a:ext cx="289560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Utrnulost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polovine</a:t>
            </a:r>
            <a:r>
              <a:rPr lang="en-US" sz="1600" dirty="0"/>
              <a:t> </a:t>
            </a:r>
            <a:r>
              <a:rPr lang="en-US" sz="1600" dirty="0" err="1"/>
              <a:t>lica</a:t>
            </a:r>
            <a:r>
              <a:rPr lang="en-US" sz="1600" dirty="0"/>
              <a:t>, </a:t>
            </a:r>
            <a:r>
              <a:rPr lang="en-US" sz="1600" dirty="0" err="1"/>
              <a:t>trupa</a:t>
            </a:r>
            <a:r>
              <a:rPr lang="en-US" sz="1600" dirty="0"/>
              <a:t> i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ruke</a:t>
            </a:r>
            <a:r>
              <a:rPr lang="en-US" sz="1600" dirty="0"/>
              <a:t>, </a:t>
            </a:r>
            <a:r>
              <a:rPr lang="en-US" sz="1600" dirty="0" err="1"/>
              <a:t>nespretnost</a:t>
            </a:r>
            <a:r>
              <a:rPr lang="en-US" sz="1600" dirty="0"/>
              <a:t> </a:t>
            </a:r>
            <a:r>
              <a:rPr lang="en-US" sz="1600" dirty="0" err="1"/>
              <a:t>leve</a:t>
            </a:r>
            <a:r>
              <a:rPr lang="en-US" sz="1600" dirty="0"/>
              <a:t> </a:t>
            </a:r>
            <a:r>
              <a:rPr lang="en-US" sz="1600" dirty="0" err="1" smtClean="0"/>
              <a:t>noge</a:t>
            </a:r>
            <a:endParaRPr lang="en-US" sz="1600" dirty="0"/>
          </a:p>
        </p:txBody>
      </p:sp>
      <p:sp>
        <p:nvSpPr>
          <p:cNvPr id="41" name="Down Arrow 40"/>
          <p:cNvSpPr/>
          <p:nvPr/>
        </p:nvSpPr>
        <p:spPr>
          <a:xfrm>
            <a:off x="8223406" y="3568245"/>
            <a:ext cx="45719" cy="168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11534" y="1499812"/>
            <a:ext cx="175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sistemi: cerebelarni+senzibilitet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70032" y="1604608"/>
            <a:ext cx="10758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a 1 g 5 dana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60" y="568483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0" y="5685833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12910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8943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8632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8393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8459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2" y="6327775"/>
            <a:ext cx="40363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115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524895" y="3777969"/>
            <a:ext cx="8839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XII </a:t>
            </a:r>
            <a:r>
              <a:rPr lang="x-none" sz="1600" dirty="0" smtClean="0"/>
              <a:t>R: S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>
            <a:off x="7239000" y="4136046"/>
            <a:ext cx="45719" cy="111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1" y="572152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365379" y="4196600"/>
            <a:ext cx="8123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</a:t>
            </a:r>
            <a:r>
              <a:rPr lang="sr-Latn-CS" sz="1600" dirty="0" smtClean="0"/>
              <a:t>III</a:t>
            </a:r>
            <a:r>
              <a:rPr lang="x-none" sz="1600" smtClean="0"/>
              <a:t> </a:t>
            </a:r>
            <a:r>
              <a:rPr lang="x-none" sz="1600" dirty="0" smtClean="0"/>
              <a:t>R: S</a:t>
            </a:r>
            <a:endParaRPr lang="en-US" sz="1600" dirty="0"/>
          </a:p>
        </p:txBody>
      </p:sp>
      <p:sp>
        <p:nvSpPr>
          <p:cNvPr id="36" name="Down Arrow 35"/>
          <p:cNvSpPr/>
          <p:nvPr/>
        </p:nvSpPr>
        <p:spPr>
          <a:xfrm>
            <a:off x="8077200" y="4536459"/>
            <a:ext cx="45719" cy="71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50" y="5732459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68448" y="2453014"/>
            <a:ext cx="289560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Utrnulost</a:t>
            </a:r>
            <a:r>
              <a:rPr lang="en-US" sz="1600" dirty="0" smtClean="0"/>
              <a:t> </a:t>
            </a:r>
            <a:r>
              <a:rPr lang="en-US" sz="1600" dirty="0" err="1" smtClean="0"/>
              <a:t>desne</a:t>
            </a:r>
            <a:r>
              <a:rPr lang="en-US" sz="1600" dirty="0" smtClean="0"/>
              <a:t> </a:t>
            </a:r>
            <a:r>
              <a:rPr lang="en-US" sz="1600" dirty="0" err="1" smtClean="0"/>
              <a:t>polovine</a:t>
            </a:r>
            <a:r>
              <a:rPr lang="en-US" sz="1600" dirty="0" smtClean="0"/>
              <a:t> </a:t>
            </a:r>
            <a:r>
              <a:rPr lang="en-US" sz="1600" dirty="0" err="1" smtClean="0"/>
              <a:t>lica</a:t>
            </a:r>
            <a:r>
              <a:rPr lang="en-US" sz="1600" dirty="0" smtClean="0"/>
              <a:t>, </a:t>
            </a:r>
            <a:r>
              <a:rPr lang="en-US" sz="1600" dirty="0" err="1" smtClean="0"/>
              <a:t>trupa</a:t>
            </a:r>
            <a:r>
              <a:rPr lang="en-US" sz="1600" dirty="0" smtClean="0"/>
              <a:t> i </a:t>
            </a:r>
            <a:r>
              <a:rPr lang="en-US" sz="1600" dirty="0" err="1" smtClean="0"/>
              <a:t>desne</a:t>
            </a:r>
            <a:r>
              <a:rPr lang="en-US" sz="1600" dirty="0" smtClean="0"/>
              <a:t> </a:t>
            </a:r>
            <a:r>
              <a:rPr lang="en-US" sz="1600" dirty="0" err="1" smtClean="0"/>
              <a:t>ruke</a:t>
            </a:r>
            <a:r>
              <a:rPr lang="en-US" sz="1600" dirty="0" smtClean="0"/>
              <a:t>, </a:t>
            </a:r>
            <a:r>
              <a:rPr lang="en-US" sz="1600" dirty="0" err="1" smtClean="0"/>
              <a:t>nespretnost</a:t>
            </a:r>
            <a:r>
              <a:rPr lang="en-US" sz="1600" dirty="0" smtClean="0"/>
              <a:t> </a:t>
            </a:r>
            <a:r>
              <a:rPr lang="en-US" sz="1600" dirty="0" err="1" smtClean="0"/>
              <a:t>leve</a:t>
            </a:r>
            <a:r>
              <a:rPr lang="en-US" sz="1600" dirty="0" smtClean="0"/>
              <a:t> </a:t>
            </a:r>
            <a:r>
              <a:rPr lang="en-US" sz="1600" dirty="0" err="1" smtClean="0"/>
              <a:t>noge</a:t>
            </a:r>
            <a:endParaRPr lang="en-US" sz="1600" dirty="0"/>
          </a:p>
        </p:txBody>
      </p:sp>
      <p:sp>
        <p:nvSpPr>
          <p:cNvPr id="41" name="Down Arrow 40"/>
          <p:cNvSpPr/>
          <p:nvPr/>
        </p:nvSpPr>
        <p:spPr>
          <a:xfrm>
            <a:off x="8223406" y="3284012"/>
            <a:ext cx="45719" cy="1968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19800" y="1462444"/>
            <a:ext cx="178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sistemi: cerebelarni+ 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37436" y="1462444"/>
            <a:ext cx="10758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a 1 g 5 dana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504526" y="3393681"/>
            <a:ext cx="10958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</a:t>
            </a:r>
            <a:r>
              <a:rPr lang="sr-Latn-CS" sz="1600" dirty="0" smtClean="0"/>
              <a:t>I</a:t>
            </a:r>
            <a:r>
              <a:rPr lang="x-none" sz="1600" smtClean="0"/>
              <a:t>V </a:t>
            </a:r>
            <a:r>
              <a:rPr lang="x-none" sz="1600" dirty="0" smtClean="0"/>
              <a:t>R: C+S</a:t>
            </a:r>
            <a:endParaRPr 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24" y="568483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0" y="5671636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82458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2011.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2012.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2015.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666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8632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814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 + 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2" y="3947246"/>
            <a:ext cx="7631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2" y="6327775"/>
            <a:ext cx="40363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10115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S+C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524893" y="3899209"/>
            <a:ext cx="8839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XII </a:t>
            </a:r>
            <a:r>
              <a:rPr lang="x-none" sz="1600" dirty="0" smtClean="0"/>
              <a:t>R: S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>
            <a:off x="7239000" y="4255184"/>
            <a:ext cx="45719" cy="996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1" y="572152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365379" y="4366039"/>
            <a:ext cx="8123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</a:t>
            </a:r>
            <a:r>
              <a:rPr lang="sr-Latn-CS" sz="1600" dirty="0" smtClean="0"/>
              <a:t>II</a:t>
            </a:r>
            <a:r>
              <a:rPr lang="x-none" sz="1600" smtClean="0"/>
              <a:t> </a:t>
            </a:r>
            <a:r>
              <a:rPr lang="x-none" sz="1600" dirty="0" smtClean="0"/>
              <a:t>R: S</a:t>
            </a:r>
            <a:endParaRPr lang="en-US" sz="1600" dirty="0"/>
          </a:p>
        </p:txBody>
      </p:sp>
      <p:sp>
        <p:nvSpPr>
          <p:cNvPr id="36" name="Down Arrow 35"/>
          <p:cNvSpPr/>
          <p:nvPr/>
        </p:nvSpPr>
        <p:spPr>
          <a:xfrm>
            <a:off x="8077200" y="4704593"/>
            <a:ext cx="45719" cy="547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50" y="5732459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Down Arrow 40"/>
          <p:cNvSpPr/>
          <p:nvPr/>
        </p:nvSpPr>
        <p:spPr>
          <a:xfrm>
            <a:off x="8223406" y="3540543"/>
            <a:ext cx="45719" cy="1711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57203" y="1435332"/>
            <a:ext cx="175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senzibilitet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4433" y="1237128"/>
            <a:ext cx="10758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600" dirty="0" smtClean="0"/>
              <a:t>Lemod Solu a 1 g 5 dana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239000" y="3201988"/>
            <a:ext cx="116076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XV </a:t>
            </a:r>
            <a:r>
              <a:rPr lang="x-none" sz="1600" dirty="0" smtClean="0"/>
              <a:t>R: C+S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481778" y="3659243"/>
            <a:ext cx="91798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</a:t>
            </a:r>
            <a:r>
              <a:rPr lang="sr-Latn-CS" sz="1600" dirty="0" smtClean="0"/>
              <a:t>I</a:t>
            </a:r>
            <a:r>
              <a:rPr lang="x-none" sz="1600" smtClean="0"/>
              <a:t>V </a:t>
            </a:r>
            <a:r>
              <a:rPr lang="x-none" sz="1600" dirty="0" smtClean="0"/>
              <a:t>R: C + S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21071" y="2230259"/>
            <a:ext cx="28092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Trnjenje</a:t>
            </a:r>
            <a:r>
              <a:rPr lang="en-US" sz="1600" dirty="0"/>
              <a:t> </a:t>
            </a:r>
            <a:r>
              <a:rPr lang="en-US" sz="1600" dirty="0" err="1"/>
              <a:t>desne</a:t>
            </a:r>
            <a:r>
              <a:rPr lang="en-US" sz="1600" dirty="0"/>
              <a:t> </a:t>
            </a:r>
            <a:r>
              <a:rPr lang="en-US" sz="1600" dirty="0" err="1"/>
              <a:t>strane</a:t>
            </a:r>
            <a:r>
              <a:rPr lang="en-US" sz="1600" dirty="0"/>
              <a:t> </a:t>
            </a:r>
            <a:r>
              <a:rPr lang="en-US" sz="1600" dirty="0" err="1"/>
              <a:t>lica</a:t>
            </a:r>
            <a:r>
              <a:rPr lang="en-US" sz="1600" dirty="0"/>
              <a:t> i </a:t>
            </a:r>
            <a:r>
              <a:rPr lang="en-US" sz="1600" dirty="0" err="1"/>
              <a:t>tela</a:t>
            </a:r>
            <a:endParaRPr lang="en-US" sz="1600" dirty="0"/>
          </a:p>
          <a:p>
            <a:r>
              <a:rPr lang="en-US" sz="1600" dirty="0" err="1"/>
              <a:t>Povremeno</a:t>
            </a:r>
            <a:r>
              <a:rPr lang="en-US" sz="1600" dirty="0"/>
              <a:t> </a:t>
            </a:r>
            <a:r>
              <a:rPr lang="en-US" sz="1600" dirty="0" err="1"/>
              <a:t>trnjenje</a:t>
            </a:r>
            <a:r>
              <a:rPr lang="en-US" sz="1600" dirty="0"/>
              <a:t> </a:t>
            </a:r>
            <a:r>
              <a:rPr lang="en-US" sz="1600" dirty="0" err="1"/>
              <a:t>leve</a:t>
            </a:r>
            <a:r>
              <a:rPr lang="en-US" sz="1600" dirty="0"/>
              <a:t> </a:t>
            </a:r>
            <a:r>
              <a:rPr lang="x-none" sz="1600" dirty="0" err="1"/>
              <a:t>š</a:t>
            </a:r>
            <a:r>
              <a:rPr lang="en-US" sz="1600" dirty="0" err="1" smtClean="0"/>
              <a:t>ake</a:t>
            </a:r>
            <a:r>
              <a:rPr lang="en-US" sz="1600" dirty="0" smtClean="0"/>
              <a:t> </a:t>
            </a:r>
            <a:r>
              <a:rPr lang="en-US" sz="1600" dirty="0"/>
              <a:t>i </a:t>
            </a:r>
            <a:r>
              <a:rPr lang="en-US" sz="1600" dirty="0" err="1"/>
              <a:t>levog</a:t>
            </a:r>
            <a:r>
              <a:rPr lang="en-US" sz="1600" dirty="0"/>
              <a:t> </a:t>
            </a:r>
            <a:r>
              <a:rPr lang="en-US" sz="1600" dirty="0" err="1" smtClean="0"/>
              <a:t>stopala</a:t>
            </a:r>
            <a:endParaRPr lang="en-US" sz="1600" dirty="0"/>
          </a:p>
        </p:txBody>
      </p:sp>
      <p:sp>
        <p:nvSpPr>
          <p:cNvPr id="46" name="Down Arrow 45"/>
          <p:cNvSpPr/>
          <p:nvPr/>
        </p:nvSpPr>
        <p:spPr>
          <a:xfrm>
            <a:off x="8600413" y="3042996"/>
            <a:ext cx="45719" cy="2209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90" y="5686121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91" y="5691357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53566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x-none" sz="1400" dirty="0" smtClean="0">
                          <a:solidFill>
                            <a:schemeClr val="tx1"/>
                          </a:solidFill>
                        </a:rPr>
                        <a:t>2011.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x-none" sz="1400" dirty="0" smtClean="0">
                          <a:solidFill>
                            <a:schemeClr val="tx1"/>
                          </a:solidFill>
                        </a:rPr>
                        <a:t>2012.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2015.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20" y="1462444"/>
            <a:ext cx="64371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1690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10156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73709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24" y="3470625"/>
            <a:ext cx="117657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 R: KM+C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52" y="6316639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22mcg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3811707"/>
            <a:ext cx="45719" cy="144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2803" y="3947246"/>
            <a:ext cx="76319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VI: P+S 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1677449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3154" y="6305210"/>
            <a:ext cx="12693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Rebif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x-none" sz="1400" b="1" dirty="0" smtClean="0">
                <a:solidFill>
                  <a:srgbClr val="FF0000"/>
                </a:solidFill>
              </a:rPr>
              <a:t>44</a:t>
            </a:r>
            <a:r>
              <a:rPr lang="en-US" sz="1400" b="1" dirty="0" smtClean="0">
                <a:solidFill>
                  <a:srgbClr val="FF0000"/>
                </a:solidFill>
              </a:rPr>
              <a:t>mcg 3x </a:t>
            </a:r>
            <a:r>
              <a:rPr lang="en-US" sz="1400" b="1" dirty="0" err="1" smtClean="0">
                <a:solidFill>
                  <a:srgbClr val="FF0000"/>
                </a:solidFill>
              </a:rPr>
              <a:t>nedeljno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3200" y="2362200"/>
            <a:ext cx="45719" cy="289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020107"/>
            <a:ext cx="7802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 R: S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4038600" y="1970276"/>
            <a:ext cx="45719" cy="328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9500" y="1631721"/>
            <a:ext cx="17907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VIII R: S + sfinkteri</a:t>
            </a:r>
            <a:endParaRPr lang="en-US" sz="1600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362200"/>
            <a:ext cx="45719" cy="288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7720" y="2020807"/>
            <a:ext cx="69272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IX R: 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21823" y="3055126"/>
            <a:ext cx="6883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sz="1600" dirty="0" smtClean="0"/>
              <a:t>X R: 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4751143" y="3393681"/>
            <a:ext cx="45719" cy="185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859782" y="5734390"/>
            <a:ext cx="45719" cy="5902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4082" y="6327775"/>
            <a:ext cx="40363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rgbClr val="FF0000"/>
                </a:solidFill>
              </a:rPr>
              <a:t>Alemtuzumab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7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65444" y="3966769"/>
            <a:ext cx="7429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 </a:t>
            </a:r>
            <a:r>
              <a:rPr lang="x-none" sz="1600" dirty="0" smtClean="0"/>
              <a:t>R: S</a:t>
            </a: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5791200" y="4305323"/>
            <a:ext cx="45719" cy="94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571500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842757" y="3951518"/>
            <a:ext cx="8839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XII </a:t>
            </a:r>
            <a:r>
              <a:rPr lang="x-none" sz="1600" dirty="0" smtClean="0"/>
              <a:t>R: S</a:t>
            </a:r>
            <a:endParaRPr lang="es-ES" sz="1600" dirty="0"/>
          </a:p>
        </p:txBody>
      </p:sp>
      <p:sp>
        <p:nvSpPr>
          <p:cNvPr id="38" name="Down Arrow 37"/>
          <p:cNvSpPr/>
          <p:nvPr/>
        </p:nvSpPr>
        <p:spPr>
          <a:xfrm flipH="1">
            <a:off x="7284717" y="4285800"/>
            <a:ext cx="61359" cy="966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1" y="5721520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346077" y="3464297"/>
            <a:ext cx="8123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XI</a:t>
            </a:r>
            <a:r>
              <a:rPr lang="sr-Latn-CS" sz="1600" dirty="0" smtClean="0"/>
              <a:t>II</a:t>
            </a:r>
            <a:r>
              <a:rPr lang="x-none" sz="1600" smtClean="0"/>
              <a:t> </a:t>
            </a:r>
            <a:r>
              <a:rPr lang="x-none" sz="1600" dirty="0" smtClean="0"/>
              <a:t>R: S</a:t>
            </a:r>
            <a:endParaRPr lang="en-US" sz="1600" dirty="0"/>
          </a:p>
        </p:txBody>
      </p:sp>
      <p:sp>
        <p:nvSpPr>
          <p:cNvPr id="36" name="Down Arrow 35"/>
          <p:cNvSpPr/>
          <p:nvPr/>
        </p:nvSpPr>
        <p:spPr>
          <a:xfrm>
            <a:off x="8077200" y="3817745"/>
            <a:ext cx="45719" cy="1434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50" y="5732459"/>
            <a:ext cx="109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Down Arrow 40"/>
          <p:cNvSpPr/>
          <p:nvPr/>
        </p:nvSpPr>
        <p:spPr>
          <a:xfrm>
            <a:off x="8239830" y="2645237"/>
            <a:ext cx="45719" cy="2606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15200" y="2872058"/>
            <a:ext cx="10384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</a:t>
            </a:r>
            <a:r>
              <a:rPr lang="sr-Latn-CS" sz="1600" dirty="0" smtClean="0"/>
              <a:t>I</a:t>
            </a:r>
            <a:r>
              <a:rPr lang="x-none" sz="1600" smtClean="0"/>
              <a:t>V </a:t>
            </a:r>
            <a:r>
              <a:rPr lang="x-none" sz="1600" dirty="0" smtClean="0"/>
              <a:t>R</a:t>
            </a:r>
            <a:r>
              <a:rPr lang="x-none" sz="1600" smtClean="0"/>
              <a:t>: C+S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315200" y="2306683"/>
            <a:ext cx="103840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XV </a:t>
            </a:r>
            <a:r>
              <a:rPr lang="x-none" sz="1600" dirty="0" smtClean="0"/>
              <a:t>R</a:t>
            </a:r>
            <a:r>
              <a:rPr lang="x-none" sz="1600" smtClean="0"/>
              <a:t>: C</a:t>
            </a:r>
            <a:r>
              <a:rPr lang="sr-Latn-CS" sz="1600" dirty="0" smtClean="0"/>
              <a:t>+</a:t>
            </a:r>
            <a:r>
              <a:rPr lang="x-none" sz="1600" smtClean="0"/>
              <a:t>S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8213367" y="1795719"/>
            <a:ext cx="86552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smtClean="0"/>
              <a:t>XVI</a:t>
            </a:r>
            <a:r>
              <a:rPr lang="sr-Latn-CS" sz="1600" dirty="0" smtClean="0"/>
              <a:t> </a:t>
            </a:r>
            <a:r>
              <a:rPr lang="x-none" sz="1600" smtClean="0"/>
              <a:t>R</a:t>
            </a:r>
            <a:r>
              <a:rPr lang="x-none" sz="1600" dirty="0" smtClean="0"/>
              <a:t>: S</a:t>
            </a:r>
            <a:endParaRPr lang="en-US" sz="1600" dirty="0"/>
          </a:p>
        </p:txBody>
      </p:sp>
      <p:sp>
        <p:nvSpPr>
          <p:cNvPr id="46" name="Down Arrow 45"/>
          <p:cNvSpPr/>
          <p:nvPr/>
        </p:nvSpPr>
        <p:spPr>
          <a:xfrm flipH="1">
            <a:off x="8646132" y="2134273"/>
            <a:ext cx="45719" cy="312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6" y="5690369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04" y="5676255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 rot="20474271">
            <a:off x="4433792" y="3215537"/>
            <a:ext cx="4495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b="1" dirty="0" smtClean="0">
                <a:solidFill>
                  <a:srgbClr val="FF0000"/>
                </a:solidFill>
              </a:rPr>
              <a:t>Bez novih i aktivnih promena MR mozga od 2009.g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9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276" y="0"/>
            <a:ext cx="4611324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EDSS sada 2.0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97330"/>
              </p:ext>
            </p:extLst>
          </p:nvPr>
        </p:nvGraphicFramePr>
        <p:xfrm>
          <a:off x="609600" y="4953000"/>
          <a:ext cx="8381996" cy="762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2005.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2006.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2007.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2008.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2009.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2010.</a:t>
                      </a: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x-none" sz="1400" dirty="0" smtClean="0">
                          <a:solidFill>
                            <a:schemeClr val="tx1"/>
                          </a:solidFill>
                        </a:rPr>
                        <a:t>2011.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x-none" sz="1400" dirty="0" smtClean="0">
                          <a:solidFill>
                            <a:schemeClr val="tx1"/>
                          </a:solidFill>
                        </a:rPr>
                        <a:t>2012.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2013.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2014.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 smtClean="0"/>
                    </a:p>
                    <a:p>
                      <a:r>
                        <a:rPr lang="x-none" sz="1400" dirty="0" smtClean="0"/>
                        <a:t>2015.</a:t>
                      </a:r>
                      <a:endParaRPr lang="en-US" sz="1400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Up Arrow 49"/>
          <p:cNvSpPr/>
          <p:nvPr/>
        </p:nvSpPr>
        <p:spPr>
          <a:xfrm>
            <a:off x="609600" y="2057400"/>
            <a:ext cx="45719" cy="3616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2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1.0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0" y="3810000"/>
            <a:ext cx="54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1.5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" y="45720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52400" y="3429000"/>
            <a:ext cx="54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2.0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2400" y="3048000"/>
            <a:ext cx="5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2.5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2400" y="2667000"/>
            <a:ext cx="48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3.0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2286000"/>
            <a:ext cx="53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3.5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" y="1600200"/>
            <a:ext cx="8612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dirty="0" smtClean="0"/>
              <a:t>EDSS</a:t>
            </a:r>
            <a:endParaRPr lang="en-US" dirty="0"/>
          </a:p>
        </p:txBody>
      </p:sp>
      <p:cxnSp>
        <p:nvCxnSpPr>
          <p:cNvPr id="4102" name="Straight Connector 4101"/>
          <p:cNvCxnSpPr>
            <a:stCxn id="51" idx="3"/>
          </p:cNvCxnSpPr>
          <p:nvPr/>
        </p:nvCxnSpPr>
        <p:spPr>
          <a:xfrm flipV="1">
            <a:off x="685800" y="3581400"/>
            <a:ext cx="685800" cy="7942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/>
          <p:cNvCxnSpPr/>
          <p:nvPr/>
        </p:nvCxnSpPr>
        <p:spPr>
          <a:xfrm>
            <a:off x="1371600" y="35814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Straight Connector 4109"/>
          <p:cNvCxnSpPr/>
          <p:nvPr/>
        </p:nvCxnSpPr>
        <p:spPr>
          <a:xfrm>
            <a:off x="1752600" y="3581400"/>
            <a:ext cx="3048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Straight Connector 4112"/>
          <p:cNvCxnSpPr/>
          <p:nvPr/>
        </p:nvCxnSpPr>
        <p:spPr>
          <a:xfrm flipV="1">
            <a:off x="2057400" y="3581400"/>
            <a:ext cx="143342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Straight Connector 4115"/>
          <p:cNvCxnSpPr/>
          <p:nvPr/>
        </p:nvCxnSpPr>
        <p:spPr>
          <a:xfrm>
            <a:off x="2209800" y="3581400"/>
            <a:ext cx="1219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Straight Connector 4117"/>
          <p:cNvCxnSpPr/>
          <p:nvPr/>
        </p:nvCxnSpPr>
        <p:spPr>
          <a:xfrm>
            <a:off x="3429000" y="3581400"/>
            <a:ext cx="533400" cy="7501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Straight Connector 4121"/>
          <p:cNvCxnSpPr/>
          <p:nvPr/>
        </p:nvCxnSpPr>
        <p:spPr>
          <a:xfrm flipV="1">
            <a:off x="3962400" y="3200400"/>
            <a:ext cx="685800" cy="11195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6" name="Straight Connector 4125"/>
          <p:cNvCxnSpPr/>
          <p:nvPr/>
        </p:nvCxnSpPr>
        <p:spPr>
          <a:xfrm>
            <a:off x="4648200" y="3200400"/>
            <a:ext cx="16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/>
          <p:nvPr/>
        </p:nvCxnSpPr>
        <p:spPr>
          <a:xfrm>
            <a:off x="6324600" y="3200400"/>
            <a:ext cx="990600" cy="3693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Straight Connector 6149"/>
          <p:cNvCxnSpPr/>
          <p:nvPr/>
        </p:nvCxnSpPr>
        <p:spPr>
          <a:xfrm flipV="1">
            <a:off x="7315200" y="2819400"/>
            <a:ext cx="228600" cy="7386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/>
          <p:nvPr/>
        </p:nvCxnSpPr>
        <p:spPr>
          <a:xfrm>
            <a:off x="7543800" y="2819400"/>
            <a:ext cx="76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Straight Connector 6153"/>
          <p:cNvCxnSpPr/>
          <p:nvPr/>
        </p:nvCxnSpPr>
        <p:spPr>
          <a:xfrm>
            <a:off x="7620000" y="2819400"/>
            <a:ext cx="304800" cy="7386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Connector 6155"/>
          <p:cNvCxnSpPr/>
          <p:nvPr/>
        </p:nvCxnSpPr>
        <p:spPr>
          <a:xfrm flipV="1">
            <a:off x="7924800" y="2819400"/>
            <a:ext cx="228600" cy="7234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Straight Connector 6157"/>
          <p:cNvCxnSpPr/>
          <p:nvPr/>
        </p:nvCxnSpPr>
        <p:spPr>
          <a:xfrm>
            <a:off x="8153400" y="28194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Straight Connector 6161"/>
          <p:cNvCxnSpPr/>
          <p:nvPr/>
        </p:nvCxnSpPr>
        <p:spPr>
          <a:xfrm>
            <a:off x="8458200" y="2819400"/>
            <a:ext cx="762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Straight Connector 6166"/>
          <p:cNvCxnSpPr/>
          <p:nvPr/>
        </p:nvCxnSpPr>
        <p:spPr>
          <a:xfrm flipV="1">
            <a:off x="8534400" y="2819400"/>
            <a:ext cx="152400" cy="6858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9" name="Straight Arrow Connector 6168"/>
          <p:cNvCxnSpPr/>
          <p:nvPr/>
        </p:nvCxnSpPr>
        <p:spPr>
          <a:xfrm>
            <a:off x="8686800" y="2819400"/>
            <a:ext cx="152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2" name="TextBox 6171"/>
          <p:cNvSpPr txBox="1"/>
          <p:nvPr/>
        </p:nvSpPr>
        <p:spPr>
          <a:xfrm>
            <a:off x="1752600" y="2667000"/>
            <a:ext cx="124164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Rebif</a:t>
            </a:r>
            <a:r>
              <a:rPr lang="en-US" sz="1600" dirty="0"/>
              <a:t> 22mcg 3x </a:t>
            </a:r>
            <a:r>
              <a:rPr lang="en-US" sz="1600" dirty="0" err="1"/>
              <a:t>nedeljno</a:t>
            </a:r>
            <a:endParaRPr lang="en-US" sz="1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514600" y="1905000"/>
            <a:ext cx="124164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Rebif</a:t>
            </a:r>
            <a:r>
              <a:rPr lang="en-US" sz="1600" dirty="0"/>
              <a:t> </a:t>
            </a:r>
            <a:r>
              <a:rPr lang="x-none" sz="1600" dirty="0" smtClean="0"/>
              <a:t>44</a:t>
            </a:r>
            <a:r>
              <a:rPr lang="en-US" sz="1600" dirty="0" smtClean="0"/>
              <a:t>mcg </a:t>
            </a:r>
            <a:r>
              <a:rPr lang="en-US" sz="1600" dirty="0"/>
              <a:t>3x </a:t>
            </a:r>
            <a:r>
              <a:rPr lang="en-US" sz="1600" dirty="0" err="1"/>
              <a:t>nedeljno</a:t>
            </a:r>
            <a:endParaRPr lang="en-US" sz="1600" dirty="0"/>
          </a:p>
        </p:txBody>
      </p:sp>
      <p:sp>
        <p:nvSpPr>
          <p:cNvPr id="7190" name="TextBox 7189"/>
          <p:cNvSpPr txBox="1"/>
          <p:nvPr/>
        </p:nvSpPr>
        <p:spPr>
          <a:xfrm>
            <a:off x="4572000" y="2133600"/>
            <a:ext cx="1828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/>
              <a:t>ALEMTUZUMAB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95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700712" cy="682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D.M., M, 38 god.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83163"/>
          </a:xfrm>
        </p:spPr>
        <p:txBody>
          <a:bodyPr/>
          <a:lstStyle/>
          <a:p>
            <a:pPr marL="0" indent="0">
              <a:buNone/>
            </a:pPr>
            <a:r>
              <a:rPr lang="x-none" sz="2000" b="1" dirty="0" smtClean="0">
                <a:latin typeface="Maiandra GD" pitchFamily="34" charset="0"/>
              </a:rPr>
              <a:t>Lična anamneza:</a:t>
            </a:r>
          </a:p>
          <a:p>
            <a:r>
              <a:rPr lang="en-US" sz="2000" dirty="0" err="1" smtClean="0">
                <a:latin typeface="Maiandra GD" pitchFamily="34" charset="0"/>
              </a:rPr>
              <a:t>Migrenske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glavobolje</a:t>
            </a:r>
            <a:r>
              <a:rPr lang="en-US" sz="2000" dirty="0">
                <a:latin typeface="Maiandra GD" pitchFamily="34" charset="0"/>
              </a:rPr>
              <a:t> u </a:t>
            </a:r>
            <a:r>
              <a:rPr lang="en-US" sz="2000" dirty="0" err="1">
                <a:latin typeface="Maiandra GD" pitchFamily="34" charset="0"/>
              </a:rPr>
              <a:t>detinjstvu</a:t>
            </a:r>
            <a:endParaRPr lang="en-US" sz="2000" dirty="0">
              <a:latin typeface="Maiandra GD" pitchFamily="34" charset="0"/>
            </a:endParaRPr>
          </a:p>
          <a:p>
            <a:r>
              <a:rPr lang="en-US" sz="2000" dirty="0" err="1">
                <a:latin typeface="Maiandra GD" pitchFamily="34" charset="0"/>
              </a:rPr>
              <a:t>Tenzione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glavobolje</a:t>
            </a:r>
            <a:r>
              <a:rPr lang="en-US" sz="2000" dirty="0">
                <a:latin typeface="Maiandra GD" pitchFamily="34" charset="0"/>
              </a:rPr>
              <a:t> od 2011. god.</a:t>
            </a:r>
          </a:p>
          <a:p>
            <a:pPr lvl="1"/>
            <a:r>
              <a:rPr lang="en-US" sz="2000" dirty="0" err="1">
                <a:latin typeface="Maiandra GD" pitchFamily="34" charset="0"/>
              </a:rPr>
              <a:t>Profilaktička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terapija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x-none" sz="2000" dirty="0" err="1" smtClean="0">
                <a:latin typeface="Maiandra GD" pitchFamily="34" charset="0"/>
              </a:rPr>
              <a:t>p</a:t>
            </a:r>
            <a:r>
              <a:rPr lang="en-US" sz="2000" dirty="0" err="1" smtClean="0">
                <a:latin typeface="Maiandra GD" pitchFamily="34" charset="0"/>
              </a:rPr>
              <a:t>ropranololom</a:t>
            </a:r>
            <a:r>
              <a:rPr lang="en-US" sz="2000" dirty="0">
                <a:latin typeface="Maiandra GD" pitchFamily="34" charset="0"/>
              </a:rPr>
              <a:t>, </a:t>
            </a:r>
            <a:r>
              <a:rPr lang="x-none" sz="2000" dirty="0" smtClean="0">
                <a:latin typeface="Maiandra GD" pitchFamily="34" charset="0"/>
              </a:rPr>
              <a:t>paroksetinom,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x-none" sz="2000" dirty="0" smtClean="0">
                <a:latin typeface="Maiandra GD" pitchFamily="34" charset="0"/>
              </a:rPr>
              <a:t>fluokestinom, valproatom, t</a:t>
            </a:r>
            <a:r>
              <a:rPr lang="en-US" sz="2000" dirty="0" smtClean="0">
                <a:latin typeface="Maiandra GD" pitchFamily="34" charset="0"/>
              </a:rPr>
              <a:t>op</a:t>
            </a:r>
            <a:r>
              <a:rPr lang="x-none" sz="2000" dirty="0" smtClean="0">
                <a:latin typeface="Maiandra GD" pitchFamily="34" charset="0"/>
              </a:rPr>
              <a:t>iramatom, amitriptilinom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x-none" sz="2000" dirty="0" smtClean="0">
                <a:latin typeface="Maiandra GD" pitchFamily="34" charset="0"/>
              </a:rPr>
              <a:t>venflaxinom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x-none" sz="2000" dirty="0" smtClean="0">
                <a:latin typeface="Maiandra GD" pitchFamily="34" charset="0"/>
              </a:rPr>
              <a:t>n</a:t>
            </a:r>
            <a:r>
              <a:rPr lang="en-US" sz="2000" dirty="0" err="1" smtClean="0">
                <a:latin typeface="Maiandra GD" pitchFamily="34" charset="0"/>
              </a:rPr>
              <a:t>aproksenom</a:t>
            </a:r>
            <a:r>
              <a:rPr lang="x-none" sz="2000" dirty="0" smtClean="0">
                <a:latin typeface="Maiandra GD" pitchFamily="34" charset="0"/>
              </a:rPr>
              <a:t>: </a:t>
            </a:r>
            <a:r>
              <a:rPr lang="en-US" sz="2000" dirty="0" err="1" smtClean="0">
                <a:latin typeface="Maiandra GD" pitchFamily="34" charset="0"/>
              </a:rPr>
              <a:t>bez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značajnog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povoljnog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efekta</a:t>
            </a:r>
            <a:endParaRPr lang="x-none" sz="2000" dirty="0" smtClean="0">
              <a:latin typeface="Maiandra GD" pitchFamily="34" charset="0"/>
            </a:endParaRPr>
          </a:p>
          <a:p>
            <a:pPr lvl="1"/>
            <a:r>
              <a:rPr lang="en-US" sz="2000" dirty="0" err="1" smtClean="0">
                <a:latin typeface="Maiandra GD" pitchFamily="34" charset="0"/>
              </a:rPr>
              <a:t>detoksikaciona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terapija</a:t>
            </a:r>
            <a:r>
              <a:rPr lang="x-none" sz="2000" dirty="0" smtClean="0">
                <a:latin typeface="Maiandra GD" pitchFamily="34" charset="0"/>
              </a:rPr>
              <a:t>: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bez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značajnog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povoljnog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efekta</a:t>
            </a:r>
            <a:endParaRPr lang="en-US" sz="2000" dirty="0">
              <a:latin typeface="Maiandra GD" pitchFamily="34" charset="0"/>
            </a:endParaRPr>
          </a:p>
          <a:p>
            <a:r>
              <a:rPr lang="en-US" sz="2000" dirty="0" err="1">
                <a:latin typeface="Maiandra GD" pitchFamily="34" charset="0"/>
              </a:rPr>
              <a:t>Insulinska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rezistencija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dijagnostikovana</a:t>
            </a:r>
            <a:r>
              <a:rPr lang="en-US" sz="2000" dirty="0">
                <a:latin typeface="Maiandra GD" pitchFamily="34" charset="0"/>
              </a:rPr>
              <a:t> 2010. god.</a:t>
            </a:r>
          </a:p>
          <a:p>
            <a:r>
              <a:rPr lang="en-US" sz="2000" dirty="0" err="1" smtClean="0">
                <a:latin typeface="Maiandra GD" pitchFamily="34" charset="0"/>
              </a:rPr>
              <a:t>Psorijaza</a:t>
            </a:r>
            <a:endParaRPr lang="x-none" sz="2000" b="1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CS" sz="2000" b="1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x-none" sz="2000" b="1" smtClean="0">
                <a:latin typeface="Maiandra GD" pitchFamily="34" charset="0"/>
              </a:rPr>
              <a:t>P</a:t>
            </a:r>
            <a:r>
              <a:rPr lang="en-US" sz="2000" b="1" dirty="0" err="1" smtClean="0">
                <a:latin typeface="Maiandra GD" pitchFamily="34" charset="0"/>
              </a:rPr>
              <a:t>orodičn</a:t>
            </a:r>
            <a:r>
              <a:rPr lang="x-none" sz="2000" b="1" dirty="0" smtClean="0">
                <a:latin typeface="Maiandra GD" pitchFamily="34" charset="0"/>
              </a:rPr>
              <a:t>a </a:t>
            </a:r>
            <a:r>
              <a:rPr lang="en-US" sz="2000" b="1" dirty="0" err="1" smtClean="0">
                <a:latin typeface="Maiandra GD" pitchFamily="34" charset="0"/>
              </a:rPr>
              <a:t>anamnez</a:t>
            </a:r>
            <a:r>
              <a:rPr lang="x-none" sz="2000" b="1" dirty="0" smtClean="0">
                <a:latin typeface="Maiandra GD" pitchFamily="34" charset="0"/>
              </a:rPr>
              <a:t>a:</a:t>
            </a:r>
            <a:r>
              <a:rPr lang="en-US" sz="2000" b="1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opterećenje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za</a:t>
            </a:r>
            <a:r>
              <a:rPr lang="en-US" sz="2000" dirty="0">
                <a:latin typeface="Maiandra GD" pitchFamily="34" charset="0"/>
              </a:rPr>
              <a:t> KVB i </a:t>
            </a:r>
            <a:r>
              <a:rPr lang="en-US" sz="2000" dirty="0" err="1">
                <a:latin typeface="Maiandra GD" pitchFamily="34" charset="0"/>
              </a:rPr>
              <a:t>malignitet</a:t>
            </a:r>
            <a:endParaRPr lang="en-US" sz="2000" dirty="0">
              <a:latin typeface="Maiandra GD" pitchFamily="34" charset="0"/>
            </a:endParaRPr>
          </a:p>
          <a:p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78398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 smtClean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2415064"/>
            <a:ext cx="45719" cy="2766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179" y="2107287"/>
            <a:ext cx="200622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Trnjenje</a:t>
            </a:r>
            <a:r>
              <a:rPr lang="en-US" sz="1600" dirty="0"/>
              <a:t> u </a:t>
            </a:r>
            <a:r>
              <a:rPr lang="en-US" sz="1600" dirty="0" err="1"/>
              <a:t>desnoj</a:t>
            </a:r>
            <a:r>
              <a:rPr lang="en-US" sz="1600" dirty="0"/>
              <a:t> </a:t>
            </a:r>
            <a:r>
              <a:rPr lang="en-US" sz="1600" dirty="0" err="1" smtClean="0"/>
              <a:t>ruci</a:t>
            </a:r>
            <a:r>
              <a:rPr lang="x-none" sz="1600" dirty="0"/>
              <a:t> </a:t>
            </a:r>
            <a:r>
              <a:rPr lang="x-none" sz="1600" dirty="0" smtClean="0"/>
              <a:t>(KIS)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4596" y="2819400"/>
            <a:ext cx="3780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Zahva</a:t>
            </a:r>
            <a:r>
              <a:rPr lang="x-none" sz="1600" b="1" dirty="0" smtClean="0">
                <a:solidFill>
                  <a:srgbClr val="FF0000"/>
                </a:solidFill>
              </a:rPr>
              <a:t>ćeni sistem: senzibilitet</a:t>
            </a:r>
          </a:p>
          <a:p>
            <a:r>
              <a:rPr lang="x-none" sz="1600" dirty="0"/>
              <a:t>Spontani oporavak nakon mesec </a:t>
            </a:r>
            <a:r>
              <a:rPr lang="x-none" sz="1600" dirty="0" smtClean="0"/>
              <a:t>dana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22518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39009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938754"/>
            <a:ext cx="45719" cy="3242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179" y="1600200"/>
            <a:ext cx="8327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>
            <a:off x="838200" y="3352800"/>
            <a:ext cx="45719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074" y="2521213"/>
            <a:ext cx="243612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Nestabilan</a:t>
            </a:r>
            <a:r>
              <a:rPr lang="en-US" sz="1600" dirty="0"/>
              <a:t> </a:t>
            </a:r>
            <a:r>
              <a:rPr lang="en-US" sz="1600" dirty="0" err="1"/>
              <a:t>hod</a:t>
            </a:r>
            <a:endParaRPr lang="en-US" sz="1600" dirty="0"/>
          </a:p>
          <a:p>
            <a:r>
              <a:rPr lang="en-US" sz="1600" dirty="0" err="1"/>
              <a:t>Slabost</a:t>
            </a:r>
            <a:r>
              <a:rPr lang="en-US" sz="1600" dirty="0"/>
              <a:t> u </a:t>
            </a:r>
            <a:r>
              <a:rPr lang="en-US" sz="1600" dirty="0" err="1"/>
              <a:t>rukama</a:t>
            </a:r>
            <a:r>
              <a:rPr lang="en-US" sz="1600" dirty="0"/>
              <a:t> i </a:t>
            </a:r>
            <a:r>
              <a:rPr lang="x-none" sz="1600" dirty="0" smtClean="0"/>
              <a:t>nogama</a:t>
            </a:r>
            <a:endParaRPr lang="en-US" sz="1600" dirty="0"/>
          </a:p>
          <a:p>
            <a:r>
              <a:rPr lang="en-US" sz="1600" dirty="0" err="1"/>
              <a:t>Trnjenje</a:t>
            </a:r>
            <a:r>
              <a:rPr lang="en-US" sz="1600" dirty="0"/>
              <a:t> u </a:t>
            </a:r>
            <a:r>
              <a:rPr lang="en-US" sz="1600" dirty="0" err="1" smtClean="0"/>
              <a:t>tabanima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54289" y="3505200"/>
            <a:ext cx="46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sistemi: cerebelum, piramidni i senzibilitet</a:t>
            </a:r>
          </a:p>
          <a:p>
            <a:r>
              <a:rPr lang="x-none" sz="1600" dirty="0" smtClean="0"/>
              <a:t>Spontani oporavak nakon mesec dana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3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95697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554777"/>
            <a:ext cx="45719" cy="362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161" y="1216223"/>
            <a:ext cx="77768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29552"/>
            <a:ext cx="45719" cy="293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108" y="1990998"/>
            <a:ext cx="113049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957390" y="3328550"/>
            <a:ext cx="45719" cy="1932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1851" y="2989996"/>
            <a:ext cx="19575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Zamagljenje</a:t>
            </a:r>
            <a:r>
              <a:rPr lang="en-US" sz="1600" dirty="0"/>
              <a:t> </a:t>
            </a:r>
            <a:r>
              <a:rPr lang="en-US" sz="1600" dirty="0" err="1"/>
              <a:t>vida</a:t>
            </a:r>
            <a:r>
              <a:rPr lang="en-US" sz="1600" dirty="0"/>
              <a:t> </a:t>
            </a:r>
            <a:r>
              <a:rPr lang="x-none" sz="1600" dirty="0" smtClean="0"/>
              <a:t>na </a:t>
            </a:r>
            <a:r>
              <a:rPr lang="en-US" sz="1600" dirty="0" err="1" smtClean="0"/>
              <a:t>desno</a:t>
            </a:r>
            <a:r>
              <a:rPr lang="x-none" sz="1600" dirty="0" smtClean="0"/>
              <a:t>m oku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8383" y="3687085"/>
            <a:ext cx="392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optički nerv</a:t>
            </a:r>
          </a:p>
          <a:p>
            <a:r>
              <a:rPr lang="x-none" sz="1600" dirty="0" smtClean="0"/>
              <a:t>Spontani oporavak nakon dve nedelje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64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41060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385" y="1462444"/>
            <a:ext cx="71207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538484"/>
            <a:ext cx="45719" cy="2722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188" y="2201219"/>
            <a:ext cx="11472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957390" y="3328550"/>
            <a:ext cx="45719" cy="1932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0996" y="2989996"/>
            <a:ext cx="9078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574771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solidFill>
                  <a:srgbClr val="FF0000"/>
                </a:solidFill>
              </a:rPr>
              <a:t>MR </a:t>
            </a:r>
            <a:r>
              <a:rPr lang="x-none" sz="1600" b="1" dirty="0" smtClean="0">
                <a:solidFill>
                  <a:srgbClr val="FF0000"/>
                </a:solidFill>
              </a:rPr>
              <a:t>endokranijuma – multiple fokalne HIZ promene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VEP </a:t>
            </a:r>
            <a:r>
              <a:rPr lang="x-none" sz="1600" b="1" dirty="0" smtClean="0">
                <a:solidFill>
                  <a:srgbClr val="FF0000"/>
                </a:solidFill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</a:rPr>
              <a:t>obostrano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produžene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latence</a:t>
            </a:r>
            <a:endParaRPr lang="x-none" sz="1600" b="1" dirty="0" smtClean="0">
              <a:solidFill>
                <a:srgbClr val="FF0000"/>
              </a:solidFill>
            </a:endParaRPr>
          </a:p>
          <a:p>
            <a:r>
              <a:rPr lang="x-none" sz="1600" b="1" dirty="0" smtClean="0">
                <a:solidFill>
                  <a:srgbClr val="FF0000"/>
                </a:solidFill>
              </a:rPr>
              <a:t>IEF likvora i seruma -  Oligoklonalne trake u likvoru, normalan nalaz u serumu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1347898"/>
            <a:ext cx="3621087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9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31530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153" y="1462444"/>
            <a:ext cx="82523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6" y="2714052"/>
            <a:ext cx="45719" cy="254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9496" y="2374035"/>
            <a:ext cx="10631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957390" y="3328550"/>
            <a:ext cx="45719" cy="1932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515" y="2989996"/>
            <a:ext cx="93828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>
            <a:off x="1143000" y="3987633"/>
            <a:ext cx="45719" cy="1273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2112" y="3633690"/>
            <a:ext cx="24105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Trnjenje</a:t>
            </a:r>
            <a:r>
              <a:rPr lang="en-US" sz="1600" dirty="0"/>
              <a:t> </a:t>
            </a:r>
            <a:r>
              <a:rPr lang="en-US" sz="1600" dirty="0" err="1"/>
              <a:t>leve</a:t>
            </a:r>
            <a:r>
              <a:rPr lang="en-US" sz="1600" dirty="0"/>
              <a:t> </a:t>
            </a:r>
            <a:r>
              <a:rPr lang="en-US" sz="1600" dirty="0" err="1"/>
              <a:t>polovine</a:t>
            </a:r>
            <a:r>
              <a:rPr lang="en-US" sz="1600" dirty="0"/>
              <a:t> </a:t>
            </a:r>
            <a:r>
              <a:rPr lang="en-US" sz="1600" dirty="0" err="1" smtClean="0"/>
              <a:t>tela</a:t>
            </a:r>
            <a:r>
              <a:rPr lang="x-none" sz="1600" dirty="0" smtClean="0"/>
              <a:t>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6316" y="4039648"/>
            <a:ext cx="299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sistem: senzibilitet</a:t>
            </a:r>
          </a:p>
          <a:p>
            <a:r>
              <a:rPr lang="x-none" sz="1600" dirty="0" smtClean="0"/>
              <a:t>Spontani oporavak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7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Klinički tok bolesti 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701794" y="4254787"/>
            <a:ext cx="2561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93667"/>
              </p:ext>
            </p:extLst>
          </p:nvPr>
        </p:nvGraphicFramePr>
        <p:xfrm>
          <a:off x="76202" y="5029200"/>
          <a:ext cx="9034816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  <a:gridCol w="645344"/>
              </a:tblGrid>
              <a:tr h="914400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err="1" smtClean="0"/>
                        <a:t>Maj</a:t>
                      </a:r>
                      <a:r>
                        <a:rPr lang="en-US" sz="1400" b="1" baseline="0" dirty="0" smtClean="0"/>
                        <a:t> 2002.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 smtClean="0"/>
                    </a:p>
                    <a:p>
                      <a:r>
                        <a:rPr lang="x-none" sz="1400" b="1" dirty="0" smtClean="0"/>
                        <a:t>2003.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2004.</a:t>
                      </a:r>
                      <a:endParaRPr lang="en-US" sz="1400" b="1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28600" y="1800998"/>
            <a:ext cx="45719" cy="338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019" y="1462444"/>
            <a:ext cx="75836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KIS: </a:t>
            </a:r>
            <a:r>
              <a:rPr lang="x-none" sz="1600" dirty="0"/>
              <a:t>S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 flipH="1">
            <a:off x="774735" y="2362200"/>
            <a:ext cx="45719" cy="28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756" y="2020107"/>
            <a:ext cx="109284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 R: C+P+S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flipH="1">
            <a:off x="950565" y="2897425"/>
            <a:ext cx="45719" cy="235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380" y="2567970"/>
            <a:ext cx="10156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III R: ON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 flipH="1">
            <a:off x="1188719" y="3349431"/>
            <a:ext cx="45719" cy="191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1703" y="3010876"/>
            <a:ext cx="8622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IV R: 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5444" y="3557152"/>
            <a:ext cx="406475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Slabost</a:t>
            </a:r>
            <a:r>
              <a:rPr lang="en-US" sz="1600" dirty="0" smtClean="0"/>
              <a:t> u </a:t>
            </a:r>
            <a:r>
              <a:rPr lang="en-US" sz="1600" dirty="0" err="1" smtClean="0"/>
              <a:t>rukama</a:t>
            </a:r>
            <a:endParaRPr lang="en-US" sz="1600" dirty="0"/>
          </a:p>
          <a:p>
            <a:r>
              <a:rPr lang="en-US" sz="1600" dirty="0" err="1" smtClean="0"/>
              <a:t>Nestabilnost</a:t>
            </a:r>
            <a:r>
              <a:rPr lang="en-US" sz="1600" dirty="0" smtClean="0"/>
              <a:t>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 smtClean="0"/>
              <a:t>hodu</a:t>
            </a:r>
            <a:endParaRPr lang="en-US" sz="1600" dirty="0"/>
          </a:p>
          <a:p>
            <a:r>
              <a:rPr lang="en-US" sz="1600" dirty="0" err="1" smtClean="0"/>
              <a:t>Trnjenje</a:t>
            </a:r>
            <a:r>
              <a:rPr lang="en-US" sz="1600" dirty="0" smtClean="0"/>
              <a:t> </a:t>
            </a:r>
            <a:r>
              <a:rPr lang="en-US" sz="1600" dirty="0"/>
              <a:t>u </a:t>
            </a:r>
            <a:r>
              <a:rPr lang="en-US" sz="1600" dirty="0" err="1" smtClean="0"/>
              <a:t>tabanima</a:t>
            </a:r>
            <a:r>
              <a:rPr lang="en-US" sz="1600" dirty="0" smtClean="0"/>
              <a:t> i </a:t>
            </a:r>
            <a:r>
              <a:rPr lang="en-US" sz="1600" dirty="0" err="1" smtClean="0"/>
              <a:t>desnoj</a:t>
            </a:r>
            <a:r>
              <a:rPr lang="en-US" sz="1600" dirty="0" smtClean="0"/>
              <a:t> </a:t>
            </a:r>
            <a:r>
              <a:rPr lang="en-US" sz="1600" dirty="0" err="1" smtClean="0"/>
              <a:t>ruci</a:t>
            </a:r>
            <a:endParaRPr lang="en-US" sz="1600" dirty="0"/>
          </a:p>
          <a:p>
            <a:r>
              <a:rPr lang="en-US" sz="1600" dirty="0" err="1" smtClean="0"/>
              <a:t>Pojava</a:t>
            </a:r>
            <a:r>
              <a:rPr lang="en-US" sz="1600" dirty="0" smtClean="0"/>
              <a:t> </a:t>
            </a:r>
            <a:r>
              <a:rPr lang="en-US" sz="1600" dirty="0"/>
              <a:t>„</a:t>
            </a:r>
            <a:r>
              <a:rPr lang="en-US" sz="1600" dirty="0" err="1"/>
              <a:t>prolaska</a:t>
            </a:r>
            <a:r>
              <a:rPr lang="en-US" sz="1600" dirty="0"/>
              <a:t> </a:t>
            </a:r>
            <a:r>
              <a:rPr lang="en-US" sz="1600" dirty="0" err="1"/>
              <a:t>struje</a:t>
            </a:r>
            <a:r>
              <a:rPr lang="en-US" sz="1600" dirty="0"/>
              <a:t>“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antefleksiji</a:t>
            </a:r>
            <a:r>
              <a:rPr lang="en-US" sz="1600" dirty="0"/>
              <a:t> </a:t>
            </a:r>
            <a:r>
              <a:rPr lang="en-US" sz="1600" dirty="0" err="1" smtClean="0"/>
              <a:t>vrata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2799" y="6172200"/>
            <a:ext cx="162420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Rebif</a:t>
            </a:r>
            <a:r>
              <a:rPr lang="en-US" sz="1600" b="1" dirty="0" smtClean="0">
                <a:solidFill>
                  <a:srgbClr val="FF0000"/>
                </a:solidFill>
              </a:rPr>
              <a:t> 22mcg</a:t>
            </a:r>
            <a:r>
              <a:rPr lang="x-none" sz="1600" b="1" dirty="0" smtClean="0">
                <a:solidFill>
                  <a:srgbClr val="FF0000"/>
                </a:solidFill>
              </a:rPr>
              <a:t>, s.c.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x-none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3x </a:t>
            </a:r>
            <a:r>
              <a:rPr lang="en-US" sz="1600" b="1" dirty="0" err="1" smtClean="0">
                <a:solidFill>
                  <a:srgbClr val="FF0000"/>
                </a:solidFill>
              </a:rPr>
              <a:t>nedeljno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60229" y="4658618"/>
            <a:ext cx="45719" cy="602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05948" y="5638800"/>
            <a:ext cx="0" cy="5254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7400" y="380337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Zahvaćeni sistemi: kičmena moždina i cerebelum</a:t>
            </a:r>
          </a:p>
          <a:p>
            <a:r>
              <a:rPr lang="x-none" sz="1600" dirty="0" smtClean="0"/>
              <a:t>Nije primenjena KS terapija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07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14662</TotalTime>
  <Words>2016</Words>
  <Application>Microsoft Office PowerPoint</Application>
  <PresentationFormat>On-screen Show (4:3)</PresentationFormat>
  <Paragraphs>783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Terapijski non-responder</vt:lpstr>
      <vt:lpstr>D.M., M, 38 god.  </vt:lpstr>
      <vt:lpstr>Klinički tok bolesti  </vt:lpstr>
      <vt:lpstr>Klinički tok bolesti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Klinički tok bolesti  </vt:lpstr>
      <vt:lpstr>EDSS sada 2.0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289</cp:revision>
  <dcterms:created xsi:type="dcterms:W3CDTF">2013-06-14T10:28:10Z</dcterms:created>
  <dcterms:modified xsi:type="dcterms:W3CDTF">2015-08-04T09:50:23Z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