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70" r:id="rId4"/>
    <p:sldId id="276" r:id="rId5"/>
    <p:sldId id="269" r:id="rId6"/>
    <p:sldId id="278" r:id="rId7"/>
    <p:sldId id="267" r:id="rId8"/>
    <p:sldId id="266" r:id="rId9"/>
    <p:sldId id="275" r:id="rId10"/>
    <p:sldId id="273" r:id="rId11"/>
    <p:sldId id="268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3B4969-09A6-42C3-B4BD-1B9CB74D46F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C49A85-D71B-41A2-8090-D2FF5C805AA1}">
      <dgm:prSet phldrT="[Text]"/>
      <dgm:spPr>
        <a:solidFill>
          <a:srgbClr val="003300"/>
        </a:solidFill>
      </dgm:spPr>
      <dgm:t>
        <a:bodyPr/>
        <a:lstStyle/>
        <a:p>
          <a:r>
            <a:rPr lang="sr-Latn-RS" dirty="0" smtClean="0"/>
            <a:t>1998. </a:t>
          </a:r>
          <a:r>
            <a:rPr lang="en-US" dirty="0" smtClean="0"/>
            <a:t>g</a:t>
          </a:r>
          <a:endParaRPr lang="en-US" dirty="0"/>
        </a:p>
      </dgm:t>
    </dgm:pt>
    <dgm:pt modelId="{8ECB87A1-7714-47E4-BC0F-9146FC77AFEF}" type="parTrans" cxnId="{D7EDC2D0-7B72-42B6-AE8F-A481321346B1}">
      <dgm:prSet/>
      <dgm:spPr/>
      <dgm:t>
        <a:bodyPr/>
        <a:lstStyle/>
        <a:p>
          <a:endParaRPr lang="en-US"/>
        </a:p>
      </dgm:t>
    </dgm:pt>
    <dgm:pt modelId="{3C9BE078-80F2-42BE-9CF4-6EA7F5864ADE}" type="sibTrans" cxnId="{D7EDC2D0-7B72-42B6-AE8F-A481321346B1}">
      <dgm:prSet/>
      <dgm:spPr/>
      <dgm:t>
        <a:bodyPr/>
        <a:lstStyle/>
        <a:p>
          <a:endParaRPr lang="en-US"/>
        </a:p>
      </dgm:t>
    </dgm:pt>
    <dgm:pt modelId="{23977705-243F-4155-A8E5-D8F12F33BF05}">
      <dgm:prSet phldrT="[Text]"/>
      <dgm:spPr/>
      <dgm:t>
        <a:bodyPr/>
        <a:lstStyle/>
        <a:p>
          <a:r>
            <a:rPr lang="sr-Latn-RS" dirty="0" smtClean="0"/>
            <a:t>Vrtoglavica, nestabilnost pri hodu, zamaranje</a:t>
          </a:r>
          <a:endParaRPr lang="en-US" dirty="0"/>
        </a:p>
      </dgm:t>
    </dgm:pt>
    <dgm:pt modelId="{2A920821-4528-4429-B0F5-C4331E518F4A}" type="parTrans" cxnId="{692C3F2F-D639-44F1-BD95-46BAECADF55F}">
      <dgm:prSet/>
      <dgm:spPr/>
      <dgm:t>
        <a:bodyPr/>
        <a:lstStyle/>
        <a:p>
          <a:endParaRPr lang="en-US"/>
        </a:p>
      </dgm:t>
    </dgm:pt>
    <dgm:pt modelId="{64B200F9-53DD-4815-A79C-EE77E9FAC6F4}" type="sibTrans" cxnId="{692C3F2F-D639-44F1-BD95-46BAECADF55F}">
      <dgm:prSet/>
      <dgm:spPr/>
      <dgm:t>
        <a:bodyPr/>
        <a:lstStyle/>
        <a:p>
          <a:endParaRPr lang="en-US"/>
        </a:p>
      </dgm:t>
    </dgm:pt>
    <dgm:pt modelId="{AE55A4D2-3F02-46C2-8CEB-4F14A49A25A7}">
      <dgm:prSet/>
      <dgm:spPr/>
      <dgm:t>
        <a:bodyPr/>
        <a:lstStyle/>
        <a:p>
          <a:r>
            <a:rPr lang="sr-Latn-RS" dirty="0" smtClean="0"/>
            <a:t>Nije se obraćala lekaru.</a:t>
          </a:r>
        </a:p>
      </dgm:t>
    </dgm:pt>
    <dgm:pt modelId="{859DDFEA-CA2F-4593-B10B-81FC1E92C99D}" type="parTrans" cxnId="{8B44D4D2-1E66-496A-93C8-F66E31152F5D}">
      <dgm:prSet/>
      <dgm:spPr/>
      <dgm:t>
        <a:bodyPr/>
        <a:lstStyle/>
        <a:p>
          <a:endParaRPr lang="en-US"/>
        </a:p>
      </dgm:t>
    </dgm:pt>
    <dgm:pt modelId="{762285E9-C62F-4F19-B858-23AEBF6374F6}" type="sibTrans" cxnId="{8B44D4D2-1E66-496A-93C8-F66E31152F5D}">
      <dgm:prSet/>
      <dgm:spPr/>
      <dgm:t>
        <a:bodyPr/>
        <a:lstStyle/>
        <a:p>
          <a:endParaRPr lang="en-US"/>
        </a:p>
      </dgm:t>
    </dgm:pt>
    <dgm:pt modelId="{C2BFC13C-D255-4A3F-A940-5C6B417CD55B}">
      <dgm:prSet/>
      <dgm:spPr>
        <a:solidFill>
          <a:srgbClr val="003300"/>
        </a:solidFill>
      </dgm:spPr>
      <dgm:t>
        <a:bodyPr/>
        <a:lstStyle/>
        <a:p>
          <a:r>
            <a:rPr lang="sr-Latn-RS" dirty="0" smtClean="0"/>
            <a:t>2001. </a:t>
          </a:r>
          <a:r>
            <a:rPr lang="en-US" dirty="0" smtClean="0"/>
            <a:t>g</a:t>
          </a:r>
          <a:endParaRPr lang="sr-Latn-RS" dirty="0" smtClean="0"/>
        </a:p>
      </dgm:t>
    </dgm:pt>
    <dgm:pt modelId="{7BB89864-F62B-4161-9505-422A1020A807}" type="parTrans" cxnId="{013FB4D3-A300-4841-8DF0-BE32075C11C1}">
      <dgm:prSet/>
      <dgm:spPr/>
      <dgm:t>
        <a:bodyPr/>
        <a:lstStyle/>
        <a:p>
          <a:endParaRPr lang="en-US"/>
        </a:p>
      </dgm:t>
    </dgm:pt>
    <dgm:pt modelId="{322CDCC0-B1C8-4EE1-9E3F-C1924C89F883}" type="sibTrans" cxnId="{013FB4D3-A300-4841-8DF0-BE32075C11C1}">
      <dgm:prSet/>
      <dgm:spPr/>
      <dgm:t>
        <a:bodyPr/>
        <a:lstStyle/>
        <a:p>
          <a:endParaRPr lang="en-US"/>
        </a:p>
      </dgm:t>
    </dgm:pt>
    <dgm:pt modelId="{91936D5F-D71B-4263-B19E-4B1499F152C2}">
      <dgm:prSet/>
      <dgm:spPr/>
      <dgm:t>
        <a:bodyPr/>
        <a:lstStyle/>
        <a:p>
          <a:r>
            <a:rPr lang="sr-Latn-RS" dirty="0" smtClean="0"/>
            <a:t>Vrtoglavica, nestabilnost pri hodu, zamaranje.</a:t>
          </a:r>
          <a:endParaRPr lang="en-US" dirty="0"/>
        </a:p>
      </dgm:t>
    </dgm:pt>
    <dgm:pt modelId="{646AABB3-B339-4746-A668-318A0CB84A00}" type="parTrans" cxnId="{A2750058-70DC-4E5A-9C0E-A3DB2A80E29F}">
      <dgm:prSet/>
      <dgm:spPr/>
      <dgm:t>
        <a:bodyPr/>
        <a:lstStyle/>
        <a:p>
          <a:endParaRPr lang="en-US"/>
        </a:p>
      </dgm:t>
    </dgm:pt>
    <dgm:pt modelId="{9D624BF5-0CB5-41A1-904E-EE8F6D6BF62A}" type="sibTrans" cxnId="{A2750058-70DC-4E5A-9C0E-A3DB2A80E29F}">
      <dgm:prSet/>
      <dgm:spPr/>
      <dgm:t>
        <a:bodyPr/>
        <a:lstStyle/>
        <a:p>
          <a:endParaRPr lang="en-US"/>
        </a:p>
      </dgm:t>
    </dgm:pt>
    <dgm:pt modelId="{86CB2C0B-5227-4F41-B250-3A7EF8D4F770}">
      <dgm:prSet/>
      <dgm:spPr/>
      <dgm:t>
        <a:bodyPr/>
        <a:lstStyle/>
        <a:p>
          <a:r>
            <a:rPr lang="sr-Latn-RS" dirty="0" smtClean="0"/>
            <a:t>ORL, oftalmolog, kardiolog, endokrinolog: uredni nalazi.</a:t>
          </a:r>
          <a:endParaRPr lang="en-US" dirty="0"/>
        </a:p>
      </dgm:t>
    </dgm:pt>
    <dgm:pt modelId="{F4A3B5EA-CC13-4BF8-8987-CCE485634133}" type="parTrans" cxnId="{66F511F1-B5FE-4D48-8EE0-7615EE4D82F7}">
      <dgm:prSet/>
      <dgm:spPr/>
      <dgm:t>
        <a:bodyPr/>
        <a:lstStyle/>
        <a:p>
          <a:endParaRPr lang="en-US"/>
        </a:p>
      </dgm:t>
    </dgm:pt>
    <dgm:pt modelId="{7A54E462-F7A1-48CF-A282-2CBF5F642E5B}" type="sibTrans" cxnId="{66F511F1-B5FE-4D48-8EE0-7615EE4D82F7}">
      <dgm:prSet/>
      <dgm:spPr/>
      <dgm:t>
        <a:bodyPr/>
        <a:lstStyle/>
        <a:p>
          <a:endParaRPr lang="en-US"/>
        </a:p>
      </dgm:t>
    </dgm:pt>
    <dgm:pt modelId="{E4DD732C-17DD-4492-B0A1-FEEA469F5DBE}">
      <dgm:prSet/>
      <dgm:spPr/>
      <dgm:t>
        <a:bodyPr/>
        <a:lstStyle/>
        <a:p>
          <a:r>
            <a:rPr lang="sr-Latn-RS" dirty="0" smtClean="0"/>
            <a:t>Neurolog: blaga ataksija stajanja i hoda. </a:t>
          </a:r>
          <a:endParaRPr lang="en-US" dirty="0"/>
        </a:p>
      </dgm:t>
    </dgm:pt>
    <dgm:pt modelId="{D86F6351-F37A-4C22-BB84-05E28ECA07CB}" type="parTrans" cxnId="{81094C71-1D50-4CC7-81E3-E000CE6AC913}">
      <dgm:prSet/>
      <dgm:spPr/>
      <dgm:t>
        <a:bodyPr/>
        <a:lstStyle/>
        <a:p>
          <a:endParaRPr lang="en-US"/>
        </a:p>
      </dgm:t>
    </dgm:pt>
    <dgm:pt modelId="{107B69E1-706E-447B-A73F-CBE282A51510}" type="sibTrans" cxnId="{81094C71-1D50-4CC7-81E3-E000CE6AC913}">
      <dgm:prSet/>
      <dgm:spPr/>
      <dgm:t>
        <a:bodyPr/>
        <a:lstStyle/>
        <a:p>
          <a:endParaRPr lang="en-US"/>
        </a:p>
      </dgm:t>
    </dgm:pt>
    <dgm:pt modelId="{58E39DAC-625C-4051-8CC3-EA984C1691FB}">
      <dgm:prSet phldrT="[Text]"/>
      <dgm:spPr/>
      <dgm:t>
        <a:bodyPr/>
        <a:lstStyle/>
        <a:p>
          <a:r>
            <a:rPr lang="sr-Latn-RS" dirty="0" smtClean="0"/>
            <a:t>Trajalo nekoliko dana, spontano se povuklo</a:t>
          </a:r>
          <a:endParaRPr lang="en-US" dirty="0"/>
        </a:p>
      </dgm:t>
    </dgm:pt>
    <dgm:pt modelId="{14F49C0E-A0F8-43FF-9C20-D8C027C98777}" type="parTrans" cxnId="{2704E800-DDC0-4521-AEDA-655489B97744}">
      <dgm:prSet/>
      <dgm:spPr/>
      <dgm:t>
        <a:bodyPr/>
        <a:lstStyle/>
        <a:p>
          <a:endParaRPr lang="en-US"/>
        </a:p>
      </dgm:t>
    </dgm:pt>
    <dgm:pt modelId="{7DD5CBBF-D691-4323-B180-E8D67DDC9749}" type="sibTrans" cxnId="{2704E800-DDC0-4521-AEDA-655489B97744}">
      <dgm:prSet/>
      <dgm:spPr/>
      <dgm:t>
        <a:bodyPr/>
        <a:lstStyle/>
        <a:p>
          <a:endParaRPr lang="en-US"/>
        </a:p>
      </dgm:t>
    </dgm:pt>
    <dgm:pt modelId="{C0526E01-5D72-466E-AD9A-90A54AF119CE}" type="pres">
      <dgm:prSet presAssocID="{DE3B4969-09A6-42C3-B4BD-1B9CB74D46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95E3D1-825D-41C5-9C98-E20CBE6FC59D}" type="pres">
      <dgm:prSet presAssocID="{6DC49A85-D71B-41A2-8090-D2FF5C805AA1}" presName="composite" presStyleCnt="0"/>
      <dgm:spPr/>
    </dgm:pt>
    <dgm:pt modelId="{6A9F5944-6BE2-41DA-96FC-4EBBEBE2F6AC}" type="pres">
      <dgm:prSet presAssocID="{6DC49A85-D71B-41A2-8090-D2FF5C805AA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D54D5-A76F-48AC-ACBF-93CA92E2A9D7}" type="pres">
      <dgm:prSet presAssocID="{6DC49A85-D71B-41A2-8090-D2FF5C805AA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83975-928D-4297-8B74-23B4DA407967}" type="pres">
      <dgm:prSet presAssocID="{3C9BE078-80F2-42BE-9CF4-6EA7F5864ADE}" presName="sp" presStyleCnt="0"/>
      <dgm:spPr/>
    </dgm:pt>
    <dgm:pt modelId="{5C243A25-4E96-47EF-ACFA-05E4D36F9AB6}" type="pres">
      <dgm:prSet presAssocID="{C2BFC13C-D255-4A3F-A940-5C6B417CD55B}" presName="composite" presStyleCnt="0"/>
      <dgm:spPr/>
    </dgm:pt>
    <dgm:pt modelId="{2A117BB7-AEBA-40C2-A1FA-E39DE2FBF29F}" type="pres">
      <dgm:prSet presAssocID="{C2BFC13C-D255-4A3F-A940-5C6B417CD55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2C542-4C0E-4085-8EA6-79D3526A500A}" type="pres">
      <dgm:prSet presAssocID="{C2BFC13C-D255-4A3F-A940-5C6B417CD55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D11835-621B-49B5-B3E8-26DDA82CC56F}" type="presOf" srcId="{58E39DAC-625C-4051-8CC3-EA984C1691FB}" destId="{605D54D5-A76F-48AC-ACBF-93CA92E2A9D7}" srcOrd="0" destOrd="1" presId="urn:microsoft.com/office/officeart/2005/8/layout/chevron2"/>
    <dgm:cxn modelId="{692C3F2F-D639-44F1-BD95-46BAECADF55F}" srcId="{6DC49A85-D71B-41A2-8090-D2FF5C805AA1}" destId="{23977705-243F-4155-A8E5-D8F12F33BF05}" srcOrd="0" destOrd="0" parTransId="{2A920821-4528-4429-B0F5-C4331E518F4A}" sibTransId="{64B200F9-53DD-4815-A79C-EE77E9FAC6F4}"/>
    <dgm:cxn modelId="{8B44D4D2-1E66-496A-93C8-F66E31152F5D}" srcId="{6DC49A85-D71B-41A2-8090-D2FF5C805AA1}" destId="{AE55A4D2-3F02-46C2-8CEB-4F14A49A25A7}" srcOrd="2" destOrd="0" parTransId="{859DDFEA-CA2F-4593-B10B-81FC1E92C99D}" sibTransId="{762285E9-C62F-4F19-B858-23AEBF6374F6}"/>
    <dgm:cxn modelId="{0C4362AF-3BF8-492D-906E-D8000059653B}" type="presOf" srcId="{E4DD732C-17DD-4492-B0A1-FEEA469F5DBE}" destId="{9802C542-4C0E-4085-8EA6-79D3526A500A}" srcOrd="0" destOrd="2" presId="urn:microsoft.com/office/officeart/2005/8/layout/chevron2"/>
    <dgm:cxn modelId="{1E113604-E59D-4D45-8E92-93F9FAC78548}" type="presOf" srcId="{91936D5F-D71B-4263-B19E-4B1499F152C2}" destId="{9802C542-4C0E-4085-8EA6-79D3526A500A}" srcOrd="0" destOrd="0" presId="urn:microsoft.com/office/officeart/2005/8/layout/chevron2"/>
    <dgm:cxn modelId="{013FB4D3-A300-4841-8DF0-BE32075C11C1}" srcId="{DE3B4969-09A6-42C3-B4BD-1B9CB74D46F1}" destId="{C2BFC13C-D255-4A3F-A940-5C6B417CD55B}" srcOrd="1" destOrd="0" parTransId="{7BB89864-F62B-4161-9505-422A1020A807}" sibTransId="{322CDCC0-B1C8-4EE1-9E3F-C1924C89F883}"/>
    <dgm:cxn modelId="{D7EDC2D0-7B72-42B6-AE8F-A481321346B1}" srcId="{DE3B4969-09A6-42C3-B4BD-1B9CB74D46F1}" destId="{6DC49A85-D71B-41A2-8090-D2FF5C805AA1}" srcOrd="0" destOrd="0" parTransId="{8ECB87A1-7714-47E4-BC0F-9146FC77AFEF}" sibTransId="{3C9BE078-80F2-42BE-9CF4-6EA7F5864ADE}"/>
    <dgm:cxn modelId="{A907727F-5DB8-458B-8CB9-BB3E3A7AD205}" type="presOf" srcId="{AE55A4D2-3F02-46C2-8CEB-4F14A49A25A7}" destId="{605D54D5-A76F-48AC-ACBF-93CA92E2A9D7}" srcOrd="0" destOrd="2" presId="urn:microsoft.com/office/officeart/2005/8/layout/chevron2"/>
    <dgm:cxn modelId="{2704E800-DDC0-4521-AEDA-655489B97744}" srcId="{6DC49A85-D71B-41A2-8090-D2FF5C805AA1}" destId="{58E39DAC-625C-4051-8CC3-EA984C1691FB}" srcOrd="1" destOrd="0" parTransId="{14F49C0E-A0F8-43FF-9C20-D8C027C98777}" sibTransId="{7DD5CBBF-D691-4323-B180-E8D67DDC9749}"/>
    <dgm:cxn modelId="{184C6CAF-A9C1-4CFA-9628-8D025F747D99}" type="presOf" srcId="{DE3B4969-09A6-42C3-B4BD-1B9CB74D46F1}" destId="{C0526E01-5D72-466E-AD9A-90A54AF119CE}" srcOrd="0" destOrd="0" presId="urn:microsoft.com/office/officeart/2005/8/layout/chevron2"/>
    <dgm:cxn modelId="{81094C71-1D50-4CC7-81E3-E000CE6AC913}" srcId="{C2BFC13C-D255-4A3F-A940-5C6B417CD55B}" destId="{E4DD732C-17DD-4492-B0A1-FEEA469F5DBE}" srcOrd="2" destOrd="0" parTransId="{D86F6351-F37A-4C22-BB84-05E28ECA07CB}" sibTransId="{107B69E1-706E-447B-A73F-CBE282A51510}"/>
    <dgm:cxn modelId="{C72DDC2B-1F62-4CF7-82BD-8FD238F47E4F}" type="presOf" srcId="{6DC49A85-D71B-41A2-8090-D2FF5C805AA1}" destId="{6A9F5944-6BE2-41DA-96FC-4EBBEBE2F6AC}" srcOrd="0" destOrd="0" presId="urn:microsoft.com/office/officeart/2005/8/layout/chevron2"/>
    <dgm:cxn modelId="{A2750058-70DC-4E5A-9C0E-A3DB2A80E29F}" srcId="{C2BFC13C-D255-4A3F-A940-5C6B417CD55B}" destId="{91936D5F-D71B-4263-B19E-4B1499F152C2}" srcOrd="0" destOrd="0" parTransId="{646AABB3-B339-4746-A668-318A0CB84A00}" sibTransId="{9D624BF5-0CB5-41A1-904E-EE8F6D6BF62A}"/>
    <dgm:cxn modelId="{39BFFF15-576F-44E3-BA7D-9C1309D4DBCA}" type="presOf" srcId="{23977705-243F-4155-A8E5-D8F12F33BF05}" destId="{605D54D5-A76F-48AC-ACBF-93CA92E2A9D7}" srcOrd="0" destOrd="0" presId="urn:microsoft.com/office/officeart/2005/8/layout/chevron2"/>
    <dgm:cxn modelId="{B85BE75F-4B57-47A2-B5BD-A1C3A8DAD3D7}" type="presOf" srcId="{C2BFC13C-D255-4A3F-A940-5C6B417CD55B}" destId="{2A117BB7-AEBA-40C2-A1FA-E39DE2FBF29F}" srcOrd="0" destOrd="0" presId="urn:microsoft.com/office/officeart/2005/8/layout/chevron2"/>
    <dgm:cxn modelId="{935C3BD5-4B82-4924-8194-0022D659943B}" type="presOf" srcId="{86CB2C0B-5227-4F41-B250-3A7EF8D4F770}" destId="{9802C542-4C0E-4085-8EA6-79D3526A500A}" srcOrd="0" destOrd="1" presId="urn:microsoft.com/office/officeart/2005/8/layout/chevron2"/>
    <dgm:cxn modelId="{66F511F1-B5FE-4D48-8EE0-7615EE4D82F7}" srcId="{C2BFC13C-D255-4A3F-A940-5C6B417CD55B}" destId="{86CB2C0B-5227-4F41-B250-3A7EF8D4F770}" srcOrd="1" destOrd="0" parTransId="{F4A3B5EA-CC13-4BF8-8987-CCE485634133}" sibTransId="{7A54E462-F7A1-48CF-A282-2CBF5F642E5B}"/>
    <dgm:cxn modelId="{22FF7A4C-1073-41EB-9C88-C338EC42AC2E}" type="presParOf" srcId="{C0526E01-5D72-466E-AD9A-90A54AF119CE}" destId="{BB95E3D1-825D-41C5-9C98-E20CBE6FC59D}" srcOrd="0" destOrd="0" presId="urn:microsoft.com/office/officeart/2005/8/layout/chevron2"/>
    <dgm:cxn modelId="{AD1AD3D6-7A0F-442C-9302-B4117EB8DBAF}" type="presParOf" srcId="{BB95E3D1-825D-41C5-9C98-E20CBE6FC59D}" destId="{6A9F5944-6BE2-41DA-96FC-4EBBEBE2F6AC}" srcOrd="0" destOrd="0" presId="urn:microsoft.com/office/officeart/2005/8/layout/chevron2"/>
    <dgm:cxn modelId="{29974CE9-38D0-4316-88BE-9614F1C895D3}" type="presParOf" srcId="{BB95E3D1-825D-41C5-9C98-E20CBE6FC59D}" destId="{605D54D5-A76F-48AC-ACBF-93CA92E2A9D7}" srcOrd="1" destOrd="0" presId="urn:microsoft.com/office/officeart/2005/8/layout/chevron2"/>
    <dgm:cxn modelId="{0F43E4D3-4FCD-4D81-9508-C85E3D9A2B69}" type="presParOf" srcId="{C0526E01-5D72-466E-AD9A-90A54AF119CE}" destId="{F4F83975-928D-4297-8B74-23B4DA407967}" srcOrd="1" destOrd="0" presId="urn:microsoft.com/office/officeart/2005/8/layout/chevron2"/>
    <dgm:cxn modelId="{2337172E-4172-4907-9339-91070EF68EC8}" type="presParOf" srcId="{C0526E01-5D72-466E-AD9A-90A54AF119CE}" destId="{5C243A25-4E96-47EF-ACFA-05E4D36F9AB6}" srcOrd="2" destOrd="0" presId="urn:microsoft.com/office/officeart/2005/8/layout/chevron2"/>
    <dgm:cxn modelId="{B3FDBB3E-8392-4E37-887D-692217C6134A}" type="presParOf" srcId="{5C243A25-4E96-47EF-ACFA-05E4D36F9AB6}" destId="{2A117BB7-AEBA-40C2-A1FA-E39DE2FBF29F}" srcOrd="0" destOrd="0" presId="urn:microsoft.com/office/officeart/2005/8/layout/chevron2"/>
    <dgm:cxn modelId="{4C00DD27-C8AD-41C5-857D-E46C0713F09E}" type="presParOf" srcId="{5C243A25-4E96-47EF-ACFA-05E4D36F9AB6}" destId="{9802C542-4C0E-4085-8EA6-79D3526A50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3B4969-09A6-42C3-B4BD-1B9CB74D46F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C49A85-D71B-41A2-8090-D2FF5C805AA1}">
      <dgm:prSet phldrT="[Text]"/>
      <dgm:spPr>
        <a:solidFill>
          <a:srgbClr val="003300"/>
        </a:solidFill>
      </dgm:spPr>
      <dgm:t>
        <a:bodyPr/>
        <a:lstStyle/>
        <a:p>
          <a:r>
            <a:rPr lang="en-US" dirty="0" smtClean="0"/>
            <a:t>M</a:t>
          </a:r>
          <a:r>
            <a:rPr lang="sr-Latn-RS" dirty="0" smtClean="0"/>
            <a:t>aj 2002. g</a:t>
          </a:r>
          <a:endParaRPr lang="en-US" dirty="0"/>
        </a:p>
      </dgm:t>
    </dgm:pt>
    <dgm:pt modelId="{8ECB87A1-7714-47E4-BC0F-9146FC77AFEF}" type="parTrans" cxnId="{D7EDC2D0-7B72-42B6-AE8F-A481321346B1}">
      <dgm:prSet/>
      <dgm:spPr/>
      <dgm:t>
        <a:bodyPr/>
        <a:lstStyle/>
        <a:p>
          <a:endParaRPr lang="en-US"/>
        </a:p>
      </dgm:t>
    </dgm:pt>
    <dgm:pt modelId="{3C9BE078-80F2-42BE-9CF4-6EA7F5864ADE}" type="sibTrans" cxnId="{D7EDC2D0-7B72-42B6-AE8F-A481321346B1}">
      <dgm:prSet/>
      <dgm:spPr/>
      <dgm:t>
        <a:bodyPr/>
        <a:lstStyle/>
        <a:p>
          <a:endParaRPr lang="en-US"/>
        </a:p>
      </dgm:t>
    </dgm:pt>
    <dgm:pt modelId="{23977705-243F-4155-A8E5-D8F12F33BF05}">
      <dgm:prSet phldrT="[Text]" custT="1"/>
      <dgm:spPr/>
      <dgm:t>
        <a:bodyPr/>
        <a:lstStyle/>
        <a:p>
          <a:r>
            <a:rPr lang="sr-Latn-RS" sz="1600" dirty="0" smtClean="0"/>
            <a:t>Slabost u nogama, otežan hod, osećaj žarenja u nogama.</a:t>
          </a:r>
          <a:endParaRPr lang="en-US" sz="1600" dirty="0"/>
        </a:p>
      </dgm:t>
    </dgm:pt>
    <dgm:pt modelId="{2A920821-4528-4429-B0F5-C4331E518F4A}" type="parTrans" cxnId="{692C3F2F-D639-44F1-BD95-46BAECADF55F}">
      <dgm:prSet/>
      <dgm:spPr/>
      <dgm:t>
        <a:bodyPr/>
        <a:lstStyle/>
        <a:p>
          <a:endParaRPr lang="en-US"/>
        </a:p>
      </dgm:t>
    </dgm:pt>
    <dgm:pt modelId="{64B200F9-53DD-4815-A79C-EE77E9FAC6F4}" type="sibTrans" cxnId="{692C3F2F-D639-44F1-BD95-46BAECADF55F}">
      <dgm:prSet/>
      <dgm:spPr/>
      <dgm:t>
        <a:bodyPr/>
        <a:lstStyle/>
        <a:p>
          <a:endParaRPr lang="en-US"/>
        </a:p>
      </dgm:t>
    </dgm:pt>
    <dgm:pt modelId="{C2BFC13C-D255-4A3F-A940-5C6B417CD55B}">
      <dgm:prSet/>
      <dgm:spPr>
        <a:solidFill>
          <a:srgbClr val="003300"/>
        </a:solidFill>
      </dgm:spPr>
      <dgm:t>
        <a:bodyPr/>
        <a:lstStyle/>
        <a:p>
          <a:r>
            <a:rPr kumimoji="0" lang="sr-Latn-RS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Oktobar</a:t>
          </a:r>
        </a:p>
        <a:p>
          <a:r>
            <a:rPr kumimoji="0" lang="sr-Latn-RS" b="0" i="0" u="none" strike="noStrike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2002. g</a:t>
          </a:r>
          <a:endParaRPr lang="sr-Latn-RS" dirty="0" smtClean="0">
            <a:solidFill>
              <a:schemeClr val="bg1"/>
            </a:solidFill>
          </a:endParaRPr>
        </a:p>
      </dgm:t>
    </dgm:pt>
    <dgm:pt modelId="{7BB89864-F62B-4161-9505-422A1020A807}" type="parTrans" cxnId="{013FB4D3-A300-4841-8DF0-BE32075C11C1}">
      <dgm:prSet/>
      <dgm:spPr/>
      <dgm:t>
        <a:bodyPr/>
        <a:lstStyle/>
        <a:p>
          <a:endParaRPr lang="en-US"/>
        </a:p>
      </dgm:t>
    </dgm:pt>
    <dgm:pt modelId="{322CDCC0-B1C8-4EE1-9E3F-C1924C89F883}" type="sibTrans" cxnId="{013FB4D3-A300-4841-8DF0-BE32075C11C1}">
      <dgm:prSet/>
      <dgm:spPr/>
      <dgm:t>
        <a:bodyPr/>
        <a:lstStyle/>
        <a:p>
          <a:endParaRPr lang="en-US"/>
        </a:p>
      </dgm:t>
    </dgm:pt>
    <dgm:pt modelId="{87333F78-9AC8-4175-8416-992EDB921778}">
      <dgm:prSet phldrT="[Text]" custT="1"/>
      <dgm:spPr/>
      <dgm:t>
        <a:bodyPr/>
        <a:lstStyle/>
        <a:p>
          <a:r>
            <a:rPr lang="sr-Latn-RS" sz="1600" dirty="0" smtClean="0"/>
            <a:t>Oporavak</a:t>
          </a:r>
          <a:endParaRPr lang="en-US" sz="1600" dirty="0"/>
        </a:p>
      </dgm:t>
    </dgm:pt>
    <dgm:pt modelId="{37D95600-97EF-4721-A313-3336F0D002ED}" type="parTrans" cxnId="{6FCD2E67-7AA8-4BBB-9CEE-A150CCCA7293}">
      <dgm:prSet/>
      <dgm:spPr/>
      <dgm:t>
        <a:bodyPr/>
        <a:lstStyle/>
        <a:p>
          <a:endParaRPr lang="en-US"/>
        </a:p>
      </dgm:t>
    </dgm:pt>
    <dgm:pt modelId="{0C852063-206A-4CDC-BC0D-B651197D493F}" type="sibTrans" cxnId="{6FCD2E67-7AA8-4BBB-9CEE-A150CCCA7293}">
      <dgm:prSet/>
      <dgm:spPr/>
      <dgm:t>
        <a:bodyPr/>
        <a:lstStyle/>
        <a:p>
          <a:endParaRPr lang="en-US"/>
        </a:p>
      </dgm:t>
    </dgm:pt>
    <dgm:pt modelId="{CB1D0FAD-5224-4E59-9997-BA1D6E74C41E}">
      <dgm:prSet phldrT="[Text]" custT="1"/>
      <dgm:spPr/>
      <dgm:t>
        <a:bodyPr/>
        <a:lstStyle/>
        <a:p>
          <a:r>
            <a:rPr lang="sr-Latn-RS" sz="1600" dirty="0" smtClean="0"/>
            <a:t>Neurološki nalaz: Na KN i GE: uredan nalaz. Na DE: laka slabost i spasticitet obe noge. MTR pojačani, Babinski obostrano. V</a:t>
          </a:r>
          <a:r>
            <a:rPr kumimoji="0" lang="sr-Latn-RS" sz="1600" b="0" i="0" u="none" strike="noStrike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rPr>
            <a:t>ibracioni senzibilitet snižen na nogama. </a:t>
          </a:r>
          <a:r>
            <a:rPr lang="sr-Latn-RS" sz="1600" dirty="0" smtClean="0"/>
            <a:t>Hod paraparetičan, prelazi samostalno do 200m. </a:t>
          </a:r>
          <a:r>
            <a:rPr lang="sr-Latn-RS" sz="1600" dirty="0" smtClean="0">
              <a:solidFill>
                <a:srgbClr val="C00000"/>
              </a:solidFill>
            </a:rPr>
            <a:t>EDSS 5.0</a:t>
          </a:r>
          <a:endParaRPr lang="en-US" sz="1600" dirty="0"/>
        </a:p>
      </dgm:t>
    </dgm:pt>
    <dgm:pt modelId="{CF42F0FE-8331-4B83-A143-EE78040A3434}" type="parTrans" cxnId="{9430F41E-559E-4E92-A2DB-32669412DA31}">
      <dgm:prSet/>
      <dgm:spPr/>
      <dgm:t>
        <a:bodyPr/>
        <a:lstStyle/>
        <a:p>
          <a:endParaRPr lang="en-US"/>
        </a:p>
      </dgm:t>
    </dgm:pt>
    <dgm:pt modelId="{93D78667-47B5-483E-AEE2-B44136D0AC69}" type="sibTrans" cxnId="{9430F41E-559E-4E92-A2DB-32669412DA31}">
      <dgm:prSet/>
      <dgm:spPr/>
      <dgm:t>
        <a:bodyPr/>
        <a:lstStyle/>
        <a:p>
          <a:endParaRPr lang="en-US"/>
        </a:p>
      </dgm:t>
    </dgm:pt>
    <dgm:pt modelId="{A0D904CE-1013-4657-BA50-BD100E0E4B59}">
      <dgm:prSet custT="1"/>
      <dgm:spPr/>
      <dgm:t>
        <a:bodyPr/>
        <a:lstStyle/>
        <a:p>
          <a:r>
            <a:rPr lang="sr-Latn-RS" sz="1600" dirty="0" smtClean="0"/>
            <a:t>Metilprednizolon 1000mg iv. </a:t>
          </a:r>
          <a:r>
            <a:rPr lang="en-US" sz="1600" dirty="0" err="1" smtClean="0"/>
            <a:t>tokom</a:t>
          </a:r>
          <a:r>
            <a:rPr lang="sr-Latn-RS" sz="1600" dirty="0" smtClean="0"/>
            <a:t> 5 dana.</a:t>
          </a:r>
        </a:p>
      </dgm:t>
    </dgm:pt>
    <dgm:pt modelId="{981FC2EB-D351-4552-9EDC-80F5DE076677}" type="parTrans" cxnId="{79527217-173F-4A79-BEAA-C65D8B4F9F92}">
      <dgm:prSet/>
      <dgm:spPr/>
      <dgm:t>
        <a:bodyPr/>
        <a:lstStyle/>
        <a:p>
          <a:endParaRPr lang="en-US"/>
        </a:p>
      </dgm:t>
    </dgm:pt>
    <dgm:pt modelId="{615F36FA-5D4D-40AE-BB93-D3AB0409291A}" type="sibTrans" cxnId="{79527217-173F-4A79-BEAA-C65D8B4F9F92}">
      <dgm:prSet/>
      <dgm:spPr/>
      <dgm:t>
        <a:bodyPr/>
        <a:lstStyle/>
        <a:p>
          <a:endParaRPr lang="en-US"/>
        </a:p>
      </dgm:t>
    </dgm:pt>
    <dgm:pt modelId="{7A9B2F61-D1BC-4328-BAC3-3A41610DDF6B}">
      <dgm:prSet custT="1"/>
      <dgm:spPr/>
      <dgm:t>
        <a:bodyPr/>
        <a:lstStyle/>
        <a:p>
          <a:pPr rtl="0"/>
          <a:r>
            <a:rPr lang="sr-Latn-RS" sz="1600" noProof="0" dirty="0" smtClean="0"/>
            <a:t>Neurološki nalaz: </a:t>
          </a:r>
          <a:r>
            <a:rPr kumimoji="0" lang="sr-Latn-RS" sz="1600" b="0" i="0" u="none" strike="noStrike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rPr>
            <a:t> Na KN i GE uredan nalaz. Na DE: laka slabost nogu, lako povišen tonus. MTR pojačani. Snižen plantarni odgovor. </a:t>
          </a:r>
          <a:r>
            <a:rPr lang="sr-Latn-RS" sz="1600" dirty="0" smtClean="0"/>
            <a:t>V</a:t>
          </a:r>
          <a:r>
            <a:rPr kumimoji="0" lang="sr-Latn-RS" sz="1600" b="0" i="0" u="none" strike="noStrike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rPr>
            <a:t>ibracioni senzibilitet snižen na nogama. Hod paraparetičan, ataksičan, </a:t>
          </a:r>
          <a:r>
            <a:rPr lang="sr-Latn-RS" sz="1600" dirty="0" smtClean="0"/>
            <a:t>prelazi samostalno do 200m. </a:t>
          </a:r>
          <a:r>
            <a:rPr kumimoji="0" lang="sr-Latn-RS" sz="1600" b="0" i="0" u="none" strike="noStrike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EDSS 5.0</a:t>
          </a:r>
          <a:endParaRPr kumimoji="0" lang="sr-Latn-RS" sz="1600" b="0" i="0" u="none" strike="noStrike" cap="none" spc="0" normalizeH="0" dirty="0" smtClean="0">
            <a:ln>
              <a:noFill/>
            </a:ln>
            <a:solidFill>
              <a:schemeClr val="dk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E8F67EC3-DD49-4C26-93EC-8C369485F6B9}" type="parTrans" cxnId="{6276F67A-7DF7-4229-BA57-F4AAF803FAA6}">
      <dgm:prSet/>
      <dgm:spPr/>
      <dgm:t>
        <a:bodyPr/>
        <a:lstStyle/>
        <a:p>
          <a:endParaRPr lang="en-US"/>
        </a:p>
      </dgm:t>
    </dgm:pt>
    <dgm:pt modelId="{FCC10331-21A1-4942-98E1-85922811ABD0}" type="sibTrans" cxnId="{6276F67A-7DF7-4229-BA57-F4AAF803FAA6}">
      <dgm:prSet/>
      <dgm:spPr/>
      <dgm:t>
        <a:bodyPr/>
        <a:lstStyle/>
        <a:p>
          <a:endParaRPr lang="en-US"/>
        </a:p>
      </dgm:t>
    </dgm:pt>
    <dgm:pt modelId="{88C46D4A-22D6-4B51-8035-FEF8D358759D}">
      <dgm:prSet custT="1"/>
      <dgm:spPr/>
      <dgm:t>
        <a:bodyPr/>
        <a:lstStyle/>
        <a:p>
          <a:r>
            <a:rPr lang="sr-Latn-RS" sz="1600" dirty="0" smtClean="0"/>
            <a:t>Metilprednizolon 1000mg iv. </a:t>
          </a:r>
          <a:r>
            <a:rPr lang="en-US" sz="1600" dirty="0" err="1" smtClean="0"/>
            <a:t>tokom</a:t>
          </a:r>
          <a:r>
            <a:rPr lang="sr-Latn-RS" sz="1600" dirty="0" smtClean="0"/>
            <a:t> 5 dana. </a:t>
          </a:r>
          <a:endParaRPr kumimoji="0" lang="sr-Latn-RS" sz="1600" b="0" i="0" u="none" strike="noStrike" cap="none" spc="0" normalizeH="0" baseline="0" noProof="0" dirty="0" smtClean="0">
            <a:ln>
              <a:noFill/>
            </a:ln>
            <a:solidFill>
              <a:schemeClr val="dk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11AEC09F-6D54-4054-B4C7-4D66E3F0BEEB}" type="parTrans" cxnId="{1DECD428-3FC5-484F-8CB0-AF806555D7F4}">
      <dgm:prSet/>
      <dgm:spPr/>
      <dgm:t>
        <a:bodyPr/>
        <a:lstStyle/>
        <a:p>
          <a:endParaRPr lang="en-US"/>
        </a:p>
      </dgm:t>
    </dgm:pt>
    <dgm:pt modelId="{A97461D6-B46E-495C-9CD0-44705FA44AB5}" type="sibTrans" cxnId="{1DECD428-3FC5-484F-8CB0-AF806555D7F4}">
      <dgm:prSet/>
      <dgm:spPr/>
      <dgm:t>
        <a:bodyPr/>
        <a:lstStyle/>
        <a:p>
          <a:endParaRPr lang="en-US"/>
        </a:p>
      </dgm:t>
    </dgm:pt>
    <dgm:pt modelId="{0312B042-C054-4271-A927-D51F16BC6522}">
      <dgm:prSet phldrT="[Text]" custT="1"/>
      <dgm:spPr/>
      <dgm:t>
        <a:bodyPr/>
        <a:lstStyle/>
        <a:p>
          <a:endParaRPr lang="en-US" sz="1600" dirty="0"/>
        </a:p>
      </dgm:t>
    </dgm:pt>
    <dgm:pt modelId="{1F56BC18-2983-402E-83B0-9EF9ED3C4D42}" type="parTrans" cxnId="{FF3713C0-49EC-429B-9143-B1B4CE477F6B}">
      <dgm:prSet/>
      <dgm:spPr/>
      <dgm:t>
        <a:bodyPr/>
        <a:lstStyle/>
        <a:p>
          <a:endParaRPr lang="en-US"/>
        </a:p>
      </dgm:t>
    </dgm:pt>
    <dgm:pt modelId="{2C6BEC4D-4C14-473C-9105-E994AB4EFD10}" type="sibTrans" cxnId="{FF3713C0-49EC-429B-9143-B1B4CE477F6B}">
      <dgm:prSet/>
      <dgm:spPr/>
      <dgm:t>
        <a:bodyPr/>
        <a:lstStyle/>
        <a:p>
          <a:endParaRPr lang="en-US"/>
        </a:p>
      </dgm:t>
    </dgm:pt>
    <dgm:pt modelId="{E677594B-74A2-4FD0-939D-F780616C0D42}">
      <dgm:prSet custT="1"/>
      <dgm:spPr/>
      <dgm:t>
        <a:bodyPr/>
        <a:lstStyle/>
        <a:p>
          <a:r>
            <a:rPr lang="sr-Latn-RS" sz="1600" noProof="0" dirty="0" smtClean="0"/>
            <a:t>Slabost u nogama, otežan hod.</a:t>
          </a:r>
          <a:endParaRPr lang="en-US" sz="1600" dirty="0"/>
        </a:p>
      </dgm:t>
    </dgm:pt>
    <dgm:pt modelId="{1E7D64DE-5D8D-4E24-BA5F-8A83BC37B687}" type="parTrans" cxnId="{96219647-24EA-4B4D-9D42-5BD6D830C1CE}">
      <dgm:prSet/>
      <dgm:spPr/>
      <dgm:t>
        <a:bodyPr/>
        <a:lstStyle/>
        <a:p>
          <a:endParaRPr lang="en-US"/>
        </a:p>
      </dgm:t>
    </dgm:pt>
    <dgm:pt modelId="{C1E025AB-0787-44C9-B42A-F0426CBCA326}" type="sibTrans" cxnId="{96219647-24EA-4B4D-9D42-5BD6D830C1CE}">
      <dgm:prSet/>
      <dgm:spPr/>
      <dgm:t>
        <a:bodyPr/>
        <a:lstStyle/>
        <a:p>
          <a:endParaRPr lang="en-US"/>
        </a:p>
      </dgm:t>
    </dgm:pt>
    <dgm:pt modelId="{0D712043-A871-4EC8-8F1D-C69246DEAFE6}">
      <dgm:prSet custT="1"/>
      <dgm:spPr/>
      <dgm:t>
        <a:bodyPr/>
        <a:lstStyle/>
        <a:p>
          <a:r>
            <a:rPr kumimoji="0" lang="sr-Latn-RS" sz="1600" b="0" i="0" u="none" strike="noStrike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rPr>
            <a:t>Oporavak</a:t>
          </a:r>
        </a:p>
      </dgm:t>
    </dgm:pt>
    <dgm:pt modelId="{EEB407AC-F62B-4D56-BD19-5CF067352CF0}" type="parTrans" cxnId="{54E3FB4C-7223-4A76-9E89-C7A5485140C2}">
      <dgm:prSet/>
      <dgm:spPr/>
      <dgm:t>
        <a:bodyPr/>
        <a:lstStyle/>
        <a:p>
          <a:endParaRPr lang="en-US"/>
        </a:p>
      </dgm:t>
    </dgm:pt>
    <dgm:pt modelId="{15E9ABD0-D5CF-4719-84E5-BE83805C172A}" type="sibTrans" cxnId="{54E3FB4C-7223-4A76-9E89-C7A5485140C2}">
      <dgm:prSet/>
      <dgm:spPr/>
      <dgm:t>
        <a:bodyPr/>
        <a:lstStyle/>
        <a:p>
          <a:endParaRPr lang="en-US"/>
        </a:p>
      </dgm:t>
    </dgm:pt>
    <dgm:pt modelId="{C0526E01-5D72-466E-AD9A-90A54AF119CE}" type="pres">
      <dgm:prSet presAssocID="{DE3B4969-09A6-42C3-B4BD-1B9CB74D46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95E3D1-825D-41C5-9C98-E20CBE6FC59D}" type="pres">
      <dgm:prSet presAssocID="{6DC49A85-D71B-41A2-8090-D2FF5C805AA1}" presName="composite" presStyleCnt="0"/>
      <dgm:spPr/>
    </dgm:pt>
    <dgm:pt modelId="{6A9F5944-6BE2-41DA-96FC-4EBBEBE2F6AC}" type="pres">
      <dgm:prSet presAssocID="{6DC49A85-D71B-41A2-8090-D2FF5C805AA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D54D5-A76F-48AC-ACBF-93CA92E2A9D7}" type="pres">
      <dgm:prSet presAssocID="{6DC49A85-D71B-41A2-8090-D2FF5C805AA1}" presName="descendantText" presStyleLbl="alignAcc1" presStyleIdx="0" presStyleCnt="2" custLinFactNeighborY="-2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83975-928D-4297-8B74-23B4DA407967}" type="pres">
      <dgm:prSet presAssocID="{3C9BE078-80F2-42BE-9CF4-6EA7F5864ADE}" presName="sp" presStyleCnt="0"/>
      <dgm:spPr/>
    </dgm:pt>
    <dgm:pt modelId="{5C243A25-4E96-47EF-ACFA-05E4D36F9AB6}" type="pres">
      <dgm:prSet presAssocID="{C2BFC13C-D255-4A3F-A940-5C6B417CD55B}" presName="composite" presStyleCnt="0"/>
      <dgm:spPr/>
    </dgm:pt>
    <dgm:pt modelId="{2A117BB7-AEBA-40C2-A1FA-E39DE2FBF29F}" type="pres">
      <dgm:prSet presAssocID="{C2BFC13C-D255-4A3F-A940-5C6B417CD55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2C542-4C0E-4085-8EA6-79D3526A500A}" type="pres">
      <dgm:prSet presAssocID="{C2BFC13C-D255-4A3F-A940-5C6B417CD55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D81086-D6A0-4434-93B2-66AA417B3BAE}" type="presOf" srcId="{E677594B-74A2-4FD0-939D-F780616C0D42}" destId="{9802C542-4C0E-4085-8EA6-79D3526A500A}" srcOrd="0" destOrd="0" presId="urn:microsoft.com/office/officeart/2005/8/layout/chevron2"/>
    <dgm:cxn modelId="{3A4132DC-3034-48EA-A5D5-89B5FBD79D2E}" type="presOf" srcId="{7A9B2F61-D1BC-4328-BAC3-3A41610DDF6B}" destId="{9802C542-4C0E-4085-8EA6-79D3526A500A}" srcOrd="0" destOrd="1" presId="urn:microsoft.com/office/officeart/2005/8/layout/chevron2"/>
    <dgm:cxn modelId="{AC449BAA-6CF1-4643-96C1-A89FEC955221}" type="presOf" srcId="{CB1D0FAD-5224-4E59-9997-BA1D6E74C41E}" destId="{605D54D5-A76F-48AC-ACBF-93CA92E2A9D7}" srcOrd="0" destOrd="2" presId="urn:microsoft.com/office/officeart/2005/8/layout/chevron2"/>
    <dgm:cxn modelId="{6276F67A-7DF7-4229-BA57-F4AAF803FAA6}" srcId="{C2BFC13C-D255-4A3F-A940-5C6B417CD55B}" destId="{7A9B2F61-D1BC-4328-BAC3-3A41610DDF6B}" srcOrd="1" destOrd="0" parTransId="{E8F67EC3-DD49-4C26-93EC-8C369485F6B9}" sibTransId="{FCC10331-21A1-4942-98E1-85922811ABD0}"/>
    <dgm:cxn modelId="{65D50C1F-3419-49E4-8BC7-96251524DE16}" type="presOf" srcId="{6DC49A85-D71B-41A2-8090-D2FF5C805AA1}" destId="{6A9F5944-6BE2-41DA-96FC-4EBBEBE2F6AC}" srcOrd="0" destOrd="0" presId="urn:microsoft.com/office/officeart/2005/8/layout/chevron2"/>
    <dgm:cxn modelId="{013FB4D3-A300-4841-8DF0-BE32075C11C1}" srcId="{DE3B4969-09A6-42C3-B4BD-1B9CB74D46F1}" destId="{C2BFC13C-D255-4A3F-A940-5C6B417CD55B}" srcOrd="1" destOrd="0" parTransId="{7BB89864-F62B-4161-9505-422A1020A807}" sibTransId="{322CDCC0-B1C8-4EE1-9E3F-C1924C89F883}"/>
    <dgm:cxn modelId="{986CD9F0-B3D7-46B3-9D22-44FFDC51810F}" type="presOf" srcId="{0D712043-A871-4EC8-8F1D-C69246DEAFE6}" destId="{9802C542-4C0E-4085-8EA6-79D3526A500A}" srcOrd="0" destOrd="3" presId="urn:microsoft.com/office/officeart/2005/8/layout/chevron2"/>
    <dgm:cxn modelId="{FF3713C0-49EC-429B-9143-B1B4CE477F6B}" srcId="{6DC49A85-D71B-41A2-8090-D2FF5C805AA1}" destId="{0312B042-C054-4271-A927-D51F16BC6522}" srcOrd="1" destOrd="0" parTransId="{1F56BC18-2983-402E-83B0-9EF9ED3C4D42}" sibTransId="{2C6BEC4D-4C14-473C-9105-E994AB4EFD10}"/>
    <dgm:cxn modelId="{9430F41E-559E-4E92-A2DB-32669412DA31}" srcId="{6DC49A85-D71B-41A2-8090-D2FF5C805AA1}" destId="{CB1D0FAD-5224-4E59-9997-BA1D6E74C41E}" srcOrd="2" destOrd="0" parTransId="{CF42F0FE-8331-4B83-A143-EE78040A3434}" sibTransId="{93D78667-47B5-483E-AEE2-B44136D0AC69}"/>
    <dgm:cxn modelId="{1CC50B74-CDC5-4FB6-849F-3C3A8890B2F0}" type="presOf" srcId="{A0D904CE-1013-4657-BA50-BD100E0E4B59}" destId="{605D54D5-A76F-48AC-ACBF-93CA92E2A9D7}" srcOrd="0" destOrd="3" presId="urn:microsoft.com/office/officeart/2005/8/layout/chevron2"/>
    <dgm:cxn modelId="{79527217-173F-4A79-BEAA-C65D8B4F9F92}" srcId="{6DC49A85-D71B-41A2-8090-D2FF5C805AA1}" destId="{A0D904CE-1013-4657-BA50-BD100E0E4B59}" srcOrd="3" destOrd="0" parTransId="{981FC2EB-D351-4552-9EDC-80F5DE076677}" sibTransId="{615F36FA-5D4D-40AE-BB93-D3AB0409291A}"/>
    <dgm:cxn modelId="{54A328F5-FFA1-4612-AD00-B9EAF7EC12D8}" type="presOf" srcId="{23977705-243F-4155-A8E5-D8F12F33BF05}" destId="{605D54D5-A76F-48AC-ACBF-93CA92E2A9D7}" srcOrd="0" destOrd="0" presId="urn:microsoft.com/office/officeart/2005/8/layout/chevron2"/>
    <dgm:cxn modelId="{732EC36F-7D0C-4C54-9B34-02D7D4F64611}" type="presOf" srcId="{0312B042-C054-4271-A927-D51F16BC6522}" destId="{605D54D5-A76F-48AC-ACBF-93CA92E2A9D7}" srcOrd="0" destOrd="1" presId="urn:microsoft.com/office/officeart/2005/8/layout/chevron2"/>
    <dgm:cxn modelId="{0E0BB032-7C86-4B2F-B80D-3CCA86D83F59}" type="presOf" srcId="{C2BFC13C-D255-4A3F-A940-5C6B417CD55B}" destId="{2A117BB7-AEBA-40C2-A1FA-E39DE2FBF29F}" srcOrd="0" destOrd="0" presId="urn:microsoft.com/office/officeart/2005/8/layout/chevron2"/>
    <dgm:cxn modelId="{54E3FB4C-7223-4A76-9E89-C7A5485140C2}" srcId="{C2BFC13C-D255-4A3F-A940-5C6B417CD55B}" destId="{0D712043-A871-4EC8-8F1D-C69246DEAFE6}" srcOrd="3" destOrd="0" parTransId="{EEB407AC-F62B-4D56-BD19-5CF067352CF0}" sibTransId="{15E9ABD0-D5CF-4719-84E5-BE83805C172A}"/>
    <dgm:cxn modelId="{1DECD428-3FC5-484F-8CB0-AF806555D7F4}" srcId="{C2BFC13C-D255-4A3F-A940-5C6B417CD55B}" destId="{88C46D4A-22D6-4B51-8035-FEF8D358759D}" srcOrd="2" destOrd="0" parTransId="{11AEC09F-6D54-4054-B4C7-4D66E3F0BEEB}" sibTransId="{A97461D6-B46E-495C-9CD0-44705FA44AB5}"/>
    <dgm:cxn modelId="{B0373B01-7836-486C-AA4E-11F76570D2B1}" type="presOf" srcId="{DE3B4969-09A6-42C3-B4BD-1B9CB74D46F1}" destId="{C0526E01-5D72-466E-AD9A-90A54AF119CE}" srcOrd="0" destOrd="0" presId="urn:microsoft.com/office/officeart/2005/8/layout/chevron2"/>
    <dgm:cxn modelId="{6FCD2E67-7AA8-4BBB-9CEE-A150CCCA7293}" srcId="{6DC49A85-D71B-41A2-8090-D2FF5C805AA1}" destId="{87333F78-9AC8-4175-8416-992EDB921778}" srcOrd="4" destOrd="0" parTransId="{37D95600-97EF-4721-A313-3336F0D002ED}" sibTransId="{0C852063-206A-4CDC-BC0D-B651197D493F}"/>
    <dgm:cxn modelId="{692C3F2F-D639-44F1-BD95-46BAECADF55F}" srcId="{6DC49A85-D71B-41A2-8090-D2FF5C805AA1}" destId="{23977705-243F-4155-A8E5-D8F12F33BF05}" srcOrd="0" destOrd="0" parTransId="{2A920821-4528-4429-B0F5-C4331E518F4A}" sibTransId="{64B200F9-53DD-4815-A79C-EE77E9FAC6F4}"/>
    <dgm:cxn modelId="{18C0F3C9-4BE7-404C-B076-E10F94229304}" type="presOf" srcId="{87333F78-9AC8-4175-8416-992EDB921778}" destId="{605D54D5-A76F-48AC-ACBF-93CA92E2A9D7}" srcOrd="0" destOrd="4" presId="urn:microsoft.com/office/officeart/2005/8/layout/chevron2"/>
    <dgm:cxn modelId="{283D03A1-A7DF-4B6F-B178-61F070FB7822}" type="presOf" srcId="{88C46D4A-22D6-4B51-8035-FEF8D358759D}" destId="{9802C542-4C0E-4085-8EA6-79D3526A500A}" srcOrd="0" destOrd="2" presId="urn:microsoft.com/office/officeart/2005/8/layout/chevron2"/>
    <dgm:cxn modelId="{96219647-24EA-4B4D-9D42-5BD6D830C1CE}" srcId="{C2BFC13C-D255-4A3F-A940-5C6B417CD55B}" destId="{E677594B-74A2-4FD0-939D-F780616C0D42}" srcOrd="0" destOrd="0" parTransId="{1E7D64DE-5D8D-4E24-BA5F-8A83BC37B687}" sibTransId="{C1E025AB-0787-44C9-B42A-F0426CBCA326}"/>
    <dgm:cxn modelId="{D7EDC2D0-7B72-42B6-AE8F-A481321346B1}" srcId="{DE3B4969-09A6-42C3-B4BD-1B9CB74D46F1}" destId="{6DC49A85-D71B-41A2-8090-D2FF5C805AA1}" srcOrd="0" destOrd="0" parTransId="{8ECB87A1-7714-47E4-BC0F-9146FC77AFEF}" sibTransId="{3C9BE078-80F2-42BE-9CF4-6EA7F5864ADE}"/>
    <dgm:cxn modelId="{7D9A2D03-551D-4F04-80E0-F02D95BE8D18}" type="presParOf" srcId="{C0526E01-5D72-466E-AD9A-90A54AF119CE}" destId="{BB95E3D1-825D-41C5-9C98-E20CBE6FC59D}" srcOrd="0" destOrd="0" presId="urn:microsoft.com/office/officeart/2005/8/layout/chevron2"/>
    <dgm:cxn modelId="{4C8C9C8C-BA8D-44FB-A11F-F530441E395E}" type="presParOf" srcId="{BB95E3D1-825D-41C5-9C98-E20CBE6FC59D}" destId="{6A9F5944-6BE2-41DA-96FC-4EBBEBE2F6AC}" srcOrd="0" destOrd="0" presId="urn:microsoft.com/office/officeart/2005/8/layout/chevron2"/>
    <dgm:cxn modelId="{48E72B70-020A-415C-A1BF-17AC183D0463}" type="presParOf" srcId="{BB95E3D1-825D-41C5-9C98-E20CBE6FC59D}" destId="{605D54D5-A76F-48AC-ACBF-93CA92E2A9D7}" srcOrd="1" destOrd="0" presId="urn:microsoft.com/office/officeart/2005/8/layout/chevron2"/>
    <dgm:cxn modelId="{E5E9990C-182C-4B56-B8DA-3CA2FCAF9B6B}" type="presParOf" srcId="{C0526E01-5D72-466E-AD9A-90A54AF119CE}" destId="{F4F83975-928D-4297-8B74-23B4DA407967}" srcOrd="1" destOrd="0" presId="urn:microsoft.com/office/officeart/2005/8/layout/chevron2"/>
    <dgm:cxn modelId="{608FFFC2-B50A-48E3-BA3E-8AF9E46340F6}" type="presParOf" srcId="{C0526E01-5D72-466E-AD9A-90A54AF119CE}" destId="{5C243A25-4E96-47EF-ACFA-05E4D36F9AB6}" srcOrd="2" destOrd="0" presId="urn:microsoft.com/office/officeart/2005/8/layout/chevron2"/>
    <dgm:cxn modelId="{A764DD23-0C96-4919-AE90-BE9E85839CDC}" type="presParOf" srcId="{5C243A25-4E96-47EF-ACFA-05E4D36F9AB6}" destId="{2A117BB7-AEBA-40C2-A1FA-E39DE2FBF29F}" srcOrd="0" destOrd="0" presId="urn:microsoft.com/office/officeart/2005/8/layout/chevron2"/>
    <dgm:cxn modelId="{65A66311-486E-4675-AD60-EF97397D9665}" type="presParOf" srcId="{5C243A25-4E96-47EF-ACFA-05E4D36F9AB6}" destId="{9802C542-4C0E-4085-8EA6-79D3526A50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F5944-6BE2-41DA-96FC-4EBBEBE2F6AC}">
      <dsp:nvSpPr>
        <dsp:cNvPr id="0" name=""/>
        <dsp:cNvSpPr/>
      </dsp:nvSpPr>
      <dsp:spPr>
        <a:xfrm rot="5400000">
          <a:off x="-369075" y="370633"/>
          <a:ext cx="2460502" cy="1722351"/>
        </a:xfrm>
        <a:prstGeom prst="chevron">
          <a:avLst/>
        </a:prstGeom>
        <a:solidFill>
          <a:srgbClr val="0033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4400" kern="1200" dirty="0" smtClean="0"/>
            <a:t>1998. </a:t>
          </a:r>
          <a:r>
            <a:rPr lang="en-US" sz="4400" kern="1200" dirty="0" smtClean="0"/>
            <a:t>g</a:t>
          </a:r>
          <a:endParaRPr lang="en-US" sz="4400" kern="1200" dirty="0"/>
        </a:p>
      </dsp:txBody>
      <dsp:txXfrm rot="-5400000">
        <a:off x="1" y="862734"/>
        <a:ext cx="1722351" cy="738151"/>
      </dsp:txXfrm>
    </dsp:sp>
    <dsp:sp modelId="{605D54D5-A76F-48AC-ACBF-93CA92E2A9D7}">
      <dsp:nvSpPr>
        <dsp:cNvPr id="0" name=""/>
        <dsp:cNvSpPr/>
      </dsp:nvSpPr>
      <dsp:spPr>
        <a:xfrm rot="5400000">
          <a:off x="3769924" y="-2046014"/>
          <a:ext cx="1599326" cy="5694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200" kern="1200" dirty="0" smtClean="0"/>
            <a:t>Vrtoglavica, nestabilnost pri hodu, zamaranje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200" kern="1200" dirty="0" smtClean="0"/>
            <a:t>Trajalo nekoliko dana, spontano se povuklo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200" kern="1200" dirty="0" smtClean="0"/>
            <a:t>Nije se obraćala lekaru.</a:t>
          </a:r>
        </a:p>
      </dsp:txBody>
      <dsp:txXfrm rot="-5400000">
        <a:off x="1722352" y="79631"/>
        <a:ext cx="5616399" cy="1443180"/>
      </dsp:txXfrm>
    </dsp:sp>
    <dsp:sp modelId="{2A117BB7-AEBA-40C2-A1FA-E39DE2FBF29F}">
      <dsp:nvSpPr>
        <dsp:cNvPr id="0" name=""/>
        <dsp:cNvSpPr/>
      </dsp:nvSpPr>
      <dsp:spPr>
        <a:xfrm rot="5400000">
          <a:off x="-369075" y="2547078"/>
          <a:ext cx="2460502" cy="1722351"/>
        </a:xfrm>
        <a:prstGeom prst="chevron">
          <a:avLst/>
        </a:prstGeom>
        <a:solidFill>
          <a:srgbClr val="0033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4400" kern="1200" dirty="0" smtClean="0"/>
            <a:t>2001. </a:t>
          </a:r>
          <a:r>
            <a:rPr lang="en-US" sz="4400" kern="1200" dirty="0" smtClean="0"/>
            <a:t>g</a:t>
          </a:r>
          <a:endParaRPr lang="sr-Latn-RS" sz="4400" kern="1200" dirty="0" smtClean="0"/>
        </a:p>
      </dsp:txBody>
      <dsp:txXfrm rot="-5400000">
        <a:off x="1" y="3039179"/>
        <a:ext cx="1722351" cy="738151"/>
      </dsp:txXfrm>
    </dsp:sp>
    <dsp:sp modelId="{9802C542-4C0E-4085-8EA6-79D3526A500A}">
      <dsp:nvSpPr>
        <dsp:cNvPr id="0" name=""/>
        <dsp:cNvSpPr/>
      </dsp:nvSpPr>
      <dsp:spPr>
        <a:xfrm rot="5400000">
          <a:off x="3769924" y="130430"/>
          <a:ext cx="1599326" cy="5694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200" kern="1200" dirty="0" smtClean="0"/>
            <a:t>Vrtoglavica, nestabilnost pri hodu, zamaranje.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200" kern="1200" dirty="0" smtClean="0"/>
            <a:t>ORL, oftalmolog, kardiolog, endokrinolog: uredni nalazi.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200" kern="1200" dirty="0" smtClean="0"/>
            <a:t>Neurolog: blaga ataksija stajanja i hoda. </a:t>
          </a:r>
          <a:endParaRPr lang="en-US" sz="2200" kern="1200" dirty="0"/>
        </a:p>
      </dsp:txBody>
      <dsp:txXfrm rot="-5400000">
        <a:off x="1722352" y="2256076"/>
        <a:ext cx="5616399" cy="1443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F5944-6BE2-41DA-96FC-4EBBEBE2F6AC}">
      <dsp:nvSpPr>
        <dsp:cNvPr id="0" name=""/>
        <dsp:cNvSpPr/>
      </dsp:nvSpPr>
      <dsp:spPr>
        <a:xfrm rot="5400000">
          <a:off x="-393363" y="396583"/>
          <a:ext cx="2622423" cy="1835696"/>
        </a:xfrm>
        <a:prstGeom prst="chevron">
          <a:avLst/>
        </a:prstGeom>
        <a:solidFill>
          <a:srgbClr val="0033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</a:t>
          </a:r>
          <a:r>
            <a:rPr lang="sr-Latn-RS" sz="2200" kern="1200" dirty="0" smtClean="0"/>
            <a:t>aj 2002. g</a:t>
          </a:r>
          <a:endParaRPr lang="en-US" sz="2200" kern="1200" dirty="0"/>
        </a:p>
      </dsp:txBody>
      <dsp:txXfrm rot="-5400000">
        <a:off x="1" y="921067"/>
        <a:ext cx="1835696" cy="786727"/>
      </dsp:txXfrm>
    </dsp:sp>
    <dsp:sp modelId="{605D54D5-A76F-48AC-ACBF-93CA92E2A9D7}">
      <dsp:nvSpPr>
        <dsp:cNvPr id="0" name=""/>
        <dsp:cNvSpPr/>
      </dsp:nvSpPr>
      <dsp:spPr>
        <a:xfrm rot="5400000">
          <a:off x="4242024" y="-2406328"/>
          <a:ext cx="1704575" cy="6517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Slabost u nogama, otežan hod, osećaj žarenja u nogama.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Neurološki nalaz: Na KN i GE: uredan nalaz. Na DE: laka slabost i spasticitet obe noge. MTR pojačani, Babinski obostrano. V</a:t>
          </a:r>
          <a:r>
            <a:rPr kumimoji="0" lang="sr-Latn-RS" sz="16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rPr>
            <a:t>ibracioni senzibilitet snižen na nogama. </a:t>
          </a:r>
          <a:r>
            <a:rPr lang="sr-Latn-RS" sz="1600" kern="1200" dirty="0" smtClean="0"/>
            <a:t>Hod paraparetičan, prelazi samostalno do 200m. </a:t>
          </a:r>
          <a:r>
            <a:rPr lang="sr-Latn-RS" sz="1600" kern="1200" dirty="0" smtClean="0">
              <a:solidFill>
                <a:srgbClr val="C00000"/>
              </a:solidFill>
            </a:rPr>
            <a:t>EDSS 5.0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Metilprednizolon 1000mg iv. </a:t>
          </a:r>
          <a:r>
            <a:rPr lang="en-US" sz="1600" kern="1200" dirty="0" err="1" smtClean="0"/>
            <a:t>tokom</a:t>
          </a:r>
          <a:r>
            <a:rPr lang="sr-Latn-RS" sz="1600" kern="1200" dirty="0" smtClean="0"/>
            <a:t> 5 dana.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Oporavak</a:t>
          </a:r>
          <a:endParaRPr lang="en-US" sz="1600" kern="1200" dirty="0"/>
        </a:p>
      </dsp:txBody>
      <dsp:txXfrm rot="-5400000">
        <a:off x="1835696" y="83210"/>
        <a:ext cx="6434021" cy="1538155"/>
      </dsp:txXfrm>
    </dsp:sp>
    <dsp:sp modelId="{2A117BB7-AEBA-40C2-A1FA-E39DE2FBF29F}">
      <dsp:nvSpPr>
        <dsp:cNvPr id="0" name=""/>
        <dsp:cNvSpPr/>
      </dsp:nvSpPr>
      <dsp:spPr>
        <a:xfrm rot="5400000">
          <a:off x="-393363" y="2736272"/>
          <a:ext cx="2622423" cy="1835696"/>
        </a:xfrm>
        <a:prstGeom prst="chevron">
          <a:avLst/>
        </a:prstGeom>
        <a:solidFill>
          <a:srgbClr val="0033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Latn-R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Oktobar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Latn-RS" sz="2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2002. g</a:t>
          </a:r>
          <a:endParaRPr lang="sr-Latn-RS" sz="2200" kern="1200" dirty="0" smtClean="0">
            <a:solidFill>
              <a:schemeClr val="bg1"/>
            </a:solidFill>
          </a:endParaRPr>
        </a:p>
      </dsp:txBody>
      <dsp:txXfrm rot="-5400000">
        <a:off x="1" y="3260756"/>
        <a:ext cx="1835696" cy="786727"/>
      </dsp:txXfrm>
    </dsp:sp>
    <dsp:sp modelId="{9802C542-4C0E-4085-8EA6-79D3526A500A}">
      <dsp:nvSpPr>
        <dsp:cNvPr id="0" name=""/>
        <dsp:cNvSpPr/>
      </dsp:nvSpPr>
      <dsp:spPr>
        <a:xfrm rot="5400000">
          <a:off x="4242024" y="-63419"/>
          <a:ext cx="1704575" cy="6517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noProof="0" dirty="0" smtClean="0"/>
            <a:t>Slabost u nogama, otežan hod.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noProof="0" dirty="0" smtClean="0"/>
            <a:t>Neurološki nalaz: </a:t>
          </a:r>
          <a:r>
            <a:rPr kumimoji="0" lang="sr-Latn-RS" sz="16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rPr>
            <a:t> Na KN i GE uredan nalaz. Na DE: laka slabost nogu, lako povišen tonus. MTR pojačani. Snižen plantarni odgovor. </a:t>
          </a:r>
          <a:r>
            <a:rPr lang="sr-Latn-RS" sz="1600" kern="1200" dirty="0" smtClean="0"/>
            <a:t>V</a:t>
          </a:r>
          <a:r>
            <a:rPr kumimoji="0" lang="sr-Latn-RS" sz="16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rPr>
            <a:t>ibracioni senzibilitet snižen na nogama. Hod paraparetičan, ataksičan, </a:t>
          </a:r>
          <a:r>
            <a:rPr lang="sr-Latn-RS" sz="1600" kern="1200" dirty="0" smtClean="0"/>
            <a:t>prelazi samostalno do 200m. </a:t>
          </a:r>
          <a:r>
            <a:rPr kumimoji="0" lang="sr-Latn-RS" sz="1600" b="0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rPr>
            <a:t>EDSS 5.0</a:t>
          </a:r>
          <a:endParaRPr kumimoji="0" lang="sr-Latn-RS" sz="1600" b="0" i="0" u="none" strike="noStrike" kern="1200" cap="none" spc="0" normalizeH="0" dirty="0" smtClean="0">
            <a:ln>
              <a:noFill/>
            </a:ln>
            <a:solidFill>
              <a:schemeClr val="dk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600" kern="1200" dirty="0" smtClean="0"/>
            <a:t>Metilprednizolon 1000mg iv. </a:t>
          </a:r>
          <a:r>
            <a:rPr lang="en-US" sz="1600" kern="1200" dirty="0" err="1" smtClean="0"/>
            <a:t>tokom</a:t>
          </a:r>
          <a:r>
            <a:rPr lang="sr-Latn-RS" sz="1600" kern="1200" dirty="0" smtClean="0"/>
            <a:t> 5 dana. </a:t>
          </a:r>
          <a:endParaRPr kumimoji="0" lang="sr-Latn-RS" sz="1600" b="0" i="0" u="none" strike="noStrike" kern="1200" cap="none" spc="0" normalizeH="0" baseline="0" noProof="0" dirty="0" smtClean="0">
            <a:ln>
              <a:noFill/>
            </a:ln>
            <a:solidFill>
              <a:schemeClr val="dk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sr-Latn-R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rPr>
            <a:t>Oporavak</a:t>
          </a:r>
        </a:p>
      </dsp:txBody>
      <dsp:txXfrm rot="-5400000">
        <a:off x="1835696" y="2426119"/>
        <a:ext cx="6434021" cy="1538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365C5C6-B680-4107-B590-F204B7DEA467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FB84074-397E-4584-94D0-A0F7C1ABACDD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12025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88A6A85-97A7-40E5-9986-929E8112FFEE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x-none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9DA3F52-3A62-472C-BA21-21F52C788819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121745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AF2-92A5-48D6-B136-E9877C54157D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2FED-69D0-4FDA-B632-125DEB071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888-4209-4999-B7AD-6FA6242FA4D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DA1C-2E39-4911-9719-F8370B9C1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116D-1197-488E-B959-407AEC716C5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7C4-903E-483D-AA51-1B3575C2CA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677-81E1-4D50-9076-30CFC42E422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465-BF51-4517-96CE-0779DFEA9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3BDE-FA6C-4979-BC47-8B7DD17686A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DF33-2AA5-4A6A-AF53-2EAB36D2F9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D4E5-E84D-47BC-A17D-9BDB4D11426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97F-001E-45AB-BB02-38D2F4CDE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53E-ACD8-4675-AE05-518DB96216F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27BC-FC27-40F2-A3CB-79DA8960A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886-5199-4F95-978E-7056D1F72A3F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87FC-7CC7-445F-8ED6-44AFA77947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BA9E-A4F2-4411-BC13-0F18608755D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2F6-34F4-4CF2-81CF-226611EA7B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6C20-D95E-4638-8D9C-62B162F992D5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03C8-441F-4A78-A40E-3EEFFB7F7B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D9F7-C55E-422E-B80C-CB239429FB1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6537-163F-4185-A2C4-83F9565B4C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DC3DE4-9657-45C1-A020-414030A047C6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028DA9-5B2F-42BC-870E-9BE19E33C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0207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RS" b="1" dirty="0" smtClean="0">
                <a:solidFill>
                  <a:srgbClr val="003300"/>
                </a:solidFill>
                <a:latin typeface="Maiandra GD" pitchFamily="34" charset="0"/>
              </a:rPr>
              <a:t>Benigna 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b="1" dirty="0" smtClean="0">
                <a:solidFill>
                  <a:srgbClr val="003300"/>
                </a:solidFill>
                <a:latin typeface="Maiandra GD" pitchFamily="34" charset="0"/>
              </a:rPr>
              <a:t>  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endParaRPr lang="sr-Latn-RS" sz="16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sr-Latn-RS" sz="16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sr-Latn-RS" sz="16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sr-Latn-RS" sz="1600" dirty="0" smtClean="0"/>
          </a:p>
          <a:p>
            <a:pPr marL="0" indent="0">
              <a:buClr>
                <a:srgbClr val="C00000"/>
              </a:buClr>
              <a:buNone/>
            </a:pPr>
            <a:endParaRPr lang="sr-Latn-RS" sz="1600" dirty="0" smtClean="0"/>
          </a:p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701794" y="4254787"/>
            <a:ext cx="25619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2060848"/>
            <a:ext cx="76962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2400" dirty="0"/>
              <a:t>EDSS ≤3.0 </a:t>
            </a:r>
            <a:r>
              <a:rPr lang="it-IT" sz="2400" dirty="0" smtClean="0"/>
              <a:t>nakon ≥</a:t>
            </a:r>
            <a:r>
              <a:rPr lang="sr-Latn-RS" sz="2400" dirty="0" smtClean="0"/>
              <a:t> </a:t>
            </a:r>
            <a:r>
              <a:rPr lang="it-IT" sz="2400" dirty="0" smtClean="0"/>
              <a:t>15 </a:t>
            </a:r>
            <a:r>
              <a:rPr lang="it-IT" sz="2400" dirty="0"/>
              <a:t>godina trajanja </a:t>
            </a:r>
            <a:r>
              <a:rPr lang="it-IT" sz="2400" dirty="0" smtClean="0"/>
              <a:t>bolesti</a:t>
            </a:r>
            <a:endParaRPr lang="sr-Latn-RS" sz="24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sr-Latn-RS" sz="2400" dirty="0" smtClean="0"/>
              <a:t> bez kognitivnog oštećenja</a:t>
            </a:r>
            <a:r>
              <a:rPr lang="it-IT" sz="2400" dirty="0" smtClean="0"/>
              <a:t>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678123"/>
            <a:ext cx="76962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sr-Latn-RS" sz="2400" u="sng" dirty="0" smtClean="0"/>
              <a:t>Naša bolesnica: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2400" dirty="0" smtClean="0"/>
              <a:t>EDSS </a:t>
            </a:r>
            <a:r>
              <a:rPr lang="sr-Latn-RS" sz="2400" dirty="0" smtClean="0"/>
              <a:t>1.0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sr-Latn-RS" sz="2400" dirty="0" smtClean="0"/>
              <a:t>16</a:t>
            </a:r>
            <a:r>
              <a:rPr lang="it-IT" sz="2400" dirty="0" smtClean="0"/>
              <a:t> </a:t>
            </a:r>
            <a:r>
              <a:rPr lang="it-IT" sz="2400" dirty="0"/>
              <a:t>godina trajanja </a:t>
            </a:r>
            <a:r>
              <a:rPr lang="it-IT" sz="2400" dirty="0" smtClean="0"/>
              <a:t>bolesti</a:t>
            </a:r>
            <a:endParaRPr lang="sr-Latn-RS" sz="24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sr-Latn-RS" sz="2400" dirty="0" smtClean="0"/>
              <a:t> bez kognitivnog oštećenja</a:t>
            </a:r>
            <a:r>
              <a:rPr lang="it-IT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" y="332656"/>
            <a:ext cx="6516216" cy="1450106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  <a:t/>
            </a:r>
            <a:b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</a:br>
            <a: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  <a:t>Terapija IFN-</a:t>
            </a:r>
            <a:r>
              <a:rPr lang="el-GR" sz="3200" b="1" dirty="0" smtClean="0">
                <a:solidFill>
                  <a:srgbClr val="003300"/>
                </a:solidFill>
                <a:latin typeface="+mn-lt"/>
                <a:cs typeface="Times New Roman"/>
              </a:rPr>
              <a:t>β</a:t>
            </a:r>
            <a: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  <a:t/>
            </a:r>
            <a:b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</a:br>
            <a: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  <a:t/>
            </a:r>
            <a:b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</a:br>
            <a:r>
              <a:rPr lang="en-US" sz="2800" i="1" dirty="0" err="1" smtClean="0">
                <a:solidFill>
                  <a:srgbClr val="FF0000"/>
                </a:solidFill>
                <a:latin typeface="Maiandra GD" pitchFamily="34" charset="0"/>
              </a:rPr>
              <a:t>Prva</a:t>
            </a:r>
            <a:r>
              <a:rPr lang="en-US" sz="2800" i="1" dirty="0" smtClean="0">
                <a:solidFill>
                  <a:srgbClr val="FF0000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Maiandra GD" pitchFamily="34" charset="0"/>
              </a:rPr>
              <a:t>linija</a:t>
            </a:r>
            <a:r>
              <a:rPr lang="en-US" sz="2800" i="1" dirty="0">
                <a:solidFill>
                  <a:srgbClr val="FF0000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Maiandra GD" pitchFamily="34" charset="0"/>
              </a:rPr>
              <a:t>imunomodulatorne</a:t>
            </a:r>
            <a:r>
              <a:rPr lang="en-US" sz="2800" i="1" dirty="0">
                <a:solidFill>
                  <a:srgbClr val="FF0000"/>
                </a:solidFill>
                <a:latin typeface="Maiandra GD" pitchFamily="34" charset="0"/>
              </a:rPr>
              <a:t> </a:t>
            </a:r>
            <a:r>
              <a:rPr lang="sr-Latn-RS" sz="2800" i="1" dirty="0" smtClean="0">
                <a:solidFill>
                  <a:srgbClr val="FF0000"/>
                </a:solidFill>
                <a:latin typeface="Maiandra GD" pitchFamily="34" charset="0"/>
              </a:rPr>
              <a:t>t</a:t>
            </a:r>
            <a:r>
              <a:rPr lang="en-US" sz="2800" i="1" dirty="0" err="1" smtClean="0">
                <a:solidFill>
                  <a:srgbClr val="FF0000"/>
                </a:solidFill>
                <a:latin typeface="Maiandra GD" pitchFamily="34" charset="0"/>
              </a:rPr>
              <a:t>erapije</a:t>
            </a:r>
            <a:r>
              <a:rPr lang="sr-Latn-R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701794" y="4254787"/>
            <a:ext cx="25619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552" y="2890679"/>
            <a:ext cx="8280920" cy="304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</a:pPr>
            <a:endParaRPr lang="sr-Latn-RS" sz="3200" dirty="0" smtClean="0">
              <a:solidFill>
                <a:schemeClr val="tx1"/>
              </a:solidFill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chemeClr val="tx1"/>
                </a:solidFill>
              </a:rPr>
              <a:t>Smanjenje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učestalosti</a:t>
            </a:r>
            <a:r>
              <a:rPr lang="sr-Latn-R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relapsa</a:t>
            </a:r>
            <a:r>
              <a:rPr lang="sr-Latn-RS" sz="3200" dirty="0" smtClean="0">
                <a:solidFill>
                  <a:schemeClr val="tx1"/>
                </a:solidFill>
              </a:rPr>
              <a:t> za 30%</a:t>
            </a:r>
            <a:endParaRPr lang="en-US" sz="3200" dirty="0" smtClean="0">
              <a:solidFill>
                <a:schemeClr val="tx1"/>
              </a:solidFill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Smanjenje težine relapsa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</a:rPr>
              <a:t>Smanjenje nakupljanja promena na MR </a:t>
            </a:r>
            <a:r>
              <a:rPr lang="en-US" sz="3200" dirty="0" err="1" smtClean="0">
                <a:solidFill>
                  <a:schemeClr val="tx1"/>
                </a:solidFill>
              </a:rPr>
              <a:t>mozga</a:t>
            </a:r>
            <a:endParaRPr lang="sr-Latn-RS" sz="3200" dirty="0" smtClean="0">
              <a:solidFill>
                <a:schemeClr val="tx1"/>
              </a:solidFill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</a:pPr>
            <a:r>
              <a:rPr lang="sr-Latn-RS" sz="3200" dirty="0" smtClean="0">
                <a:solidFill>
                  <a:schemeClr val="tx1"/>
                </a:solidFill>
              </a:rPr>
              <a:t>Efikasna kod oko 50% pacijenata</a:t>
            </a:r>
          </a:p>
          <a:p>
            <a:pPr eaLnBrk="1" hangingPunct="1">
              <a:buClr>
                <a:srgbClr val="FF0000"/>
              </a:buClr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RS" b="1" dirty="0" smtClean="0">
                <a:solidFill>
                  <a:srgbClr val="003300"/>
                </a:solidFill>
                <a:latin typeface="Maiandra GD" pitchFamily="34" charset="0"/>
              </a:rPr>
              <a:t>Zaključak...  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701794" y="4254787"/>
            <a:ext cx="25619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3579" y="2276872"/>
            <a:ext cx="861060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r>
              <a:rPr lang="sr-Latn-RS" sz="3200" dirty="0" smtClean="0"/>
              <a:t>Naša pacijentkinja spada u grupu </a:t>
            </a:r>
            <a:r>
              <a:rPr lang="sr-Latn-RS" sz="3200" b="1" i="1" dirty="0" smtClean="0">
                <a:solidFill>
                  <a:srgbClr val="FF0000"/>
                </a:solidFill>
              </a:rPr>
              <a:t>respondera </a:t>
            </a:r>
            <a:r>
              <a:rPr lang="sr-Latn-RS" sz="3200" dirty="0" smtClean="0"/>
              <a:t>na ovu terapiju</a:t>
            </a:r>
            <a:r>
              <a:rPr lang="sr-Latn-RS" sz="2400" dirty="0" smtClean="0"/>
              <a:t>.</a:t>
            </a:r>
          </a:p>
          <a:p>
            <a:pPr marL="0" indent="0">
              <a:buNone/>
            </a:pPr>
            <a:endParaRPr lang="sr-Latn-R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752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sr-Latn-RS" sz="2800" dirty="0" smtClean="0">
              <a:latin typeface="Maiandra GD" pitchFamily="34" charset="0"/>
            </a:endParaRPr>
          </a:p>
          <a:p>
            <a:pPr>
              <a:defRPr/>
            </a:pPr>
            <a:endParaRPr lang="sr-Latn-RS" sz="2800" dirty="0" smtClean="0">
              <a:latin typeface="Maiandra GD" pitchFamily="34" charset="0"/>
            </a:endParaRPr>
          </a:p>
          <a:p>
            <a:pPr>
              <a:defRPr/>
            </a:pPr>
            <a:r>
              <a:rPr lang="sr-Latn-RS" sz="2800" dirty="0" smtClean="0">
                <a:latin typeface="Maiandra GD" pitchFamily="34" charset="0"/>
              </a:rPr>
              <a:t>Nevena Petković</a:t>
            </a:r>
          </a:p>
          <a:p>
            <a:pPr>
              <a:defRPr/>
            </a:pPr>
            <a:r>
              <a:rPr lang="sr-Latn-RS" sz="2800" dirty="0" smtClean="0">
                <a:latin typeface="Maiandra GD" pitchFamily="34" charset="0"/>
              </a:rPr>
              <a:t>JZU Bolnica</a:t>
            </a:r>
          </a:p>
          <a:p>
            <a:pPr>
              <a:defRPr/>
            </a:pPr>
            <a:r>
              <a:rPr lang="sr-Latn-RS" sz="2800" dirty="0" smtClean="0">
                <a:latin typeface="Maiandra GD" pitchFamily="34" charset="0"/>
              </a:rPr>
              <a:t>Istočno Sarajevo</a:t>
            </a:r>
            <a:endParaRPr lang="sr-Latn-RS" sz="2800" dirty="0">
              <a:latin typeface="Maiandra GD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4400" dirty="0" smtClean="0">
                <a:latin typeface="Maiandra GD" pitchFamily="34" charset="0"/>
              </a:rPr>
              <a:t>INTERFERON-BETA RESPONDER</a:t>
            </a:r>
            <a:endParaRPr lang="en-US" sz="44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 rot="5400000">
            <a:off x="5701794" y="4254787"/>
            <a:ext cx="25619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4842" y="1958370"/>
            <a:ext cx="6477000" cy="25545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3200" dirty="0" smtClean="0"/>
              <a:t> V.Z. </a:t>
            </a:r>
          </a:p>
          <a:p>
            <a:pPr>
              <a:buFont typeface="Arial" pitchFamily="34" charset="0"/>
              <a:buChar char="•"/>
            </a:pPr>
            <a:r>
              <a:rPr lang="sr-Latn-RS" sz="3200" dirty="0" smtClean="0"/>
              <a:t> ženskog pola</a:t>
            </a:r>
          </a:p>
          <a:p>
            <a:pPr>
              <a:buFont typeface="Arial" pitchFamily="34" charset="0"/>
              <a:buChar char="•"/>
            </a:pPr>
            <a:r>
              <a:rPr lang="sr-Latn-RS" sz="3200" dirty="0" smtClean="0"/>
              <a:t> 52 godine</a:t>
            </a:r>
          </a:p>
          <a:p>
            <a:pPr>
              <a:buFont typeface="Arial" pitchFamily="34" charset="0"/>
              <a:buChar char="•"/>
            </a:pPr>
            <a:r>
              <a:rPr lang="sr-Latn-RS" sz="3200" dirty="0" smtClean="0"/>
              <a:t> iz Beograda</a:t>
            </a:r>
          </a:p>
          <a:p>
            <a:pPr>
              <a:buFont typeface="Arial" pitchFamily="34" charset="0"/>
              <a:buChar char="•"/>
            </a:pPr>
            <a:r>
              <a:rPr lang="sr-Latn-RS" sz="3200" dirty="0" smtClean="0"/>
              <a:t> profesor Mašinskog fakulteta</a:t>
            </a:r>
          </a:p>
        </p:txBody>
      </p:sp>
      <p:sp>
        <p:nvSpPr>
          <p:cNvPr id="10" name="Content Placeholder 9"/>
          <p:cNvSpPr txBox="1">
            <a:spLocks noGrp="1"/>
          </p:cNvSpPr>
          <p:nvPr>
            <p:ph idx="1"/>
          </p:nvPr>
        </p:nvSpPr>
        <p:spPr>
          <a:xfrm>
            <a:off x="2362200" y="5364505"/>
            <a:ext cx="63246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r-Latn-RS" sz="3200" dirty="0" smtClean="0"/>
              <a:t>Lična anamneza: Hiperlipidemija.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 rot="5400000">
            <a:off x="5701794" y="4254787"/>
            <a:ext cx="25619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7214"/>
            <a:ext cx="6781800" cy="1325562"/>
          </a:xfrm>
        </p:spPr>
        <p:txBody>
          <a:bodyPr/>
          <a:lstStyle/>
          <a:p>
            <a:pPr algn="l"/>
            <a:r>
              <a:rPr lang="sr-Latn-RS" dirty="0" smtClean="0">
                <a:solidFill>
                  <a:srgbClr val="003300"/>
                </a:solidFill>
                <a:latin typeface="Maiandra GD" pitchFamily="34" charset="0"/>
              </a:rPr>
              <a:t>Početak bolesti...</a:t>
            </a:r>
            <a:endParaRPr lang="en-US" dirty="0">
              <a:solidFill>
                <a:srgbClr val="003300"/>
              </a:solidFill>
              <a:latin typeface="Maiandra GD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827584" y="1885280"/>
          <a:ext cx="7416824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64" y="-99392"/>
            <a:ext cx="6781800" cy="13255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RS" dirty="0" smtClean="0">
                <a:solidFill>
                  <a:schemeClr val="bg1"/>
                </a:solidFill>
                <a:latin typeface="+mn-lt"/>
              </a:rPr>
              <a:t>Potvrđena dijagnoza MS!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701794" y="4254787"/>
            <a:ext cx="25619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infomedis\Desktop\Veljkovic-1.jpg"/>
          <p:cNvPicPr>
            <a:picLocks noChangeAspect="1" noChangeArrowheads="1"/>
          </p:cNvPicPr>
          <p:nvPr/>
        </p:nvPicPr>
        <p:blipFill>
          <a:blip r:embed="rId2" cstate="print"/>
          <a:srcRect t="2239"/>
          <a:stretch>
            <a:fillRect/>
          </a:stretch>
        </p:blipFill>
        <p:spPr bwMode="auto">
          <a:xfrm>
            <a:off x="3025132" y="2157214"/>
            <a:ext cx="2582554" cy="2855962"/>
          </a:xfrm>
          <a:prstGeom prst="rect">
            <a:avLst/>
          </a:prstGeom>
          <a:noFill/>
        </p:spPr>
      </p:pic>
      <p:pic>
        <p:nvPicPr>
          <p:cNvPr id="1028" name="Picture 4" descr="C:\Users\infomedis\Desktop\Veljkovic-2.jpg"/>
          <p:cNvPicPr>
            <a:picLocks noChangeAspect="1" noChangeArrowheads="1"/>
          </p:cNvPicPr>
          <p:nvPr/>
        </p:nvPicPr>
        <p:blipFill>
          <a:blip r:embed="rId3" cstate="print"/>
          <a:srcRect t="4103" r="4128" b="3583"/>
          <a:stretch>
            <a:fillRect/>
          </a:stretch>
        </p:blipFill>
        <p:spPr bwMode="auto">
          <a:xfrm>
            <a:off x="481946" y="2132856"/>
            <a:ext cx="2433870" cy="2808312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3635896" y="2996952"/>
            <a:ext cx="360040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16016" y="3140968"/>
            <a:ext cx="432048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5536" y="4005064"/>
            <a:ext cx="7920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27584" y="2924944"/>
            <a:ext cx="57606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C:\Users\infomedis\Desktop\Skola DMNS\Veljkovic.jpg"/>
          <p:cNvPicPr>
            <a:picLocks noChangeAspect="1" noChangeArrowheads="1"/>
          </p:cNvPicPr>
          <p:nvPr/>
        </p:nvPicPr>
        <p:blipFill>
          <a:blip r:embed="rId4" cstate="print"/>
          <a:srcRect l="16039" t="17516" r="16040" b="7180"/>
          <a:stretch>
            <a:fillRect/>
          </a:stretch>
        </p:blipFill>
        <p:spPr bwMode="auto">
          <a:xfrm>
            <a:off x="5940153" y="2060848"/>
            <a:ext cx="2564112" cy="2808312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6156176" y="2924944"/>
            <a:ext cx="360040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2008" y="2060848"/>
            <a:ext cx="539552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736304" y="2060848"/>
            <a:ext cx="68356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60640" y="2060848"/>
            <a:ext cx="68356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79512" y="515719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RS" u="sng" dirty="0" smtClean="0">
                <a:solidFill>
                  <a:schemeClr val="bg1"/>
                </a:solidFill>
              </a:rPr>
              <a:t>IEF likvora i seruma: Oligoklonalne IgG trake u likvoru, normalan nalaz u serumu.</a:t>
            </a:r>
            <a:endParaRPr lang="en-US" u="sng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6" name="Picture 49"/>
          <p:cNvPicPr>
            <a:picLocks noChangeAspect="1" noChangeArrowheads="1"/>
          </p:cNvPicPr>
          <p:nvPr/>
        </p:nvPicPr>
        <p:blipFill>
          <a:blip r:embed="rId5" cstate="print"/>
          <a:srcRect t="9981"/>
          <a:stretch>
            <a:fillRect/>
          </a:stretch>
        </p:blipFill>
        <p:spPr bwMode="auto">
          <a:xfrm>
            <a:off x="2762671" y="6021288"/>
            <a:ext cx="3465513" cy="648792"/>
          </a:xfrm>
          <a:prstGeom prst="rect">
            <a:avLst/>
          </a:prstGeom>
          <a:noFill/>
          <a:ln w="12700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179512" y="1196753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RS" u="sng" dirty="0" smtClean="0">
                <a:solidFill>
                  <a:schemeClr val="bg1"/>
                </a:solidFill>
              </a:rPr>
              <a:t>MR mozga: ispunjeni Barkhofovi kriterijumi</a:t>
            </a:r>
            <a:endParaRPr lang="en-US" u="sng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9552" y="2132856"/>
            <a:ext cx="360040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 rot="5400000">
            <a:off x="5701794" y="4254787"/>
            <a:ext cx="25619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7214"/>
            <a:ext cx="6781800" cy="13255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D</a:t>
            </a:r>
            <a:r>
              <a:rPr lang="sr-Latn-RS" dirty="0" smtClean="0">
                <a:solidFill>
                  <a:srgbClr val="003300"/>
                </a:solidFill>
                <a:latin typeface="Maiandra GD" pitchFamily="34" charset="0"/>
              </a:rPr>
              <a:t>alji tok...</a:t>
            </a:r>
            <a:endParaRPr lang="en-US" dirty="0">
              <a:solidFill>
                <a:srgbClr val="003300"/>
              </a:solidFill>
              <a:latin typeface="Maiandra GD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539552" y="1556792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382000" cy="8683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RS" b="1" dirty="0" smtClean="0">
                <a:solidFill>
                  <a:srgbClr val="003300"/>
                </a:solidFill>
                <a:latin typeface="Maiandra GD" pitchFamily="34" charset="0"/>
              </a:rPr>
              <a:t>Sadašnja bolest  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701794" y="4254787"/>
            <a:ext cx="25619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174"/>
          <p:cNvSpPr>
            <a:spLocks noChangeShapeType="1"/>
          </p:cNvSpPr>
          <p:nvPr/>
        </p:nvSpPr>
        <p:spPr bwMode="auto">
          <a:xfrm flipV="1">
            <a:off x="1904999" y="3352800"/>
            <a:ext cx="45719" cy="2465388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74"/>
          <p:cNvSpPr>
            <a:spLocks noChangeShapeType="1"/>
          </p:cNvSpPr>
          <p:nvPr/>
        </p:nvSpPr>
        <p:spPr bwMode="auto">
          <a:xfrm flipH="1" flipV="1">
            <a:off x="259081" y="2743200"/>
            <a:ext cx="45719" cy="3113088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371600" y="4800603"/>
            <a:ext cx="485775" cy="1023938"/>
            <a:chOff x="1156" y="2887"/>
            <a:chExt cx="272" cy="645"/>
          </a:xfrm>
        </p:grpSpPr>
        <p:sp>
          <p:nvSpPr>
            <p:cNvPr id="10" name="Text Box 169"/>
            <p:cNvSpPr txBox="1">
              <a:spLocks noChangeArrowheads="1"/>
            </p:cNvSpPr>
            <p:nvPr/>
          </p:nvSpPr>
          <p:spPr bwMode="auto">
            <a:xfrm>
              <a:off x="1156" y="2887"/>
              <a:ext cx="272" cy="181"/>
            </a:xfrm>
            <a:prstGeom prst="rect">
              <a:avLst/>
            </a:prstGeom>
            <a:solidFill>
              <a:srgbClr val="FF0000">
                <a:alpha val="52156"/>
              </a:srgbClr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1" name="Line 72"/>
            <p:cNvSpPr>
              <a:spLocks noChangeShapeType="1"/>
            </p:cNvSpPr>
            <p:nvPr/>
          </p:nvSpPr>
          <p:spPr bwMode="auto">
            <a:xfrm>
              <a:off x="1284" y="3079"/>
              <a:ext cx="0" cy="453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2057400" y="4800601"/>
            <a:ext cx="568325" cy="1023938"/>
            <a:chOff x="1156" y="2887"/>
            <a:chExt cx="363" cy="645"/>
          </a:xfrm>
        </p:grpSpPr>
        <p:sp>
          <p:nvSpPr>
            <p:cNvPr id="13" name="Text Box 169"/>
            <p:cNvSpPr txBox="1">
              <a:spLocks noChangeArrowheads="1"/>
            </p:cNvSpPr>
            <p:nvPr/>
          </p:nvSpPr>
          <p:spPr bwMode="auto">
            <a:xfrm>
              <a:off x="1156" y="2887"/>
              <a:ext cx="363" cy="181"/>
            </a:xfrm>
            <a:prstGeom prst="rect">
              <a:avLst/>
            </a:prstGeom>
            <a:solidFill>
              <a:srgbClr val="FF0000">
                <a:alpha val="52156"/>
              </a:srgbClr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" name="Line 76"/>
            <p:cNvSpPr>
              <a:spLocks noChangeShapeType="1"/>
            </p:cNvSpPr>
            <p:nvPr/>
          </p:nvSpPr>
          <p:spPr bwMode="auto">
            <a:xfrm>
              <a:off x="1205" y="3079"/>
              <a:ext cx="0" cy="453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" name="Line 174"/>
          <p:cNvSpPr>
            <a:spLocks noChangeShapeType="1"/>
          </p:cNvSpPr>
          <p:nvPr/>
        </p:nvSpPr>
        <p:spPr bwMode="auto">
          <a:xfrm flipH="1" flipV="1">
            <a:off x="3352800" y="4648200"/>
            <a:ext cx="0" cy="122555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69"/>
          <p:cNvSpPr txBox="1">
            <a:spLocks noChangeArrowheads="1"/>
          </p:cNvSpPr>
          <p:nvPr/>
        </p:nvSpPr>
        <p:spPr bwMode="auto">
          <a:xfrm>
            <a:off x="2743200" y="4014614"/>
            <a:ext cx="936625" cy="6924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x-none" sz="1300" b="0" dirty="0"/>
              <a:t>IFN-</a:t>
            </a:r>
            <a:r>
              <a:rPr lang="el-GR" sz="1300" b="0" dirty="0"/>
              <a:t>β</a:t>
            </a:r>
            <a:r>
              <a:rPr lang="x-none" sz="1300" b="0" dirty="0"/>
              <a:t> 1a</a:t>
            </a:r>
          </a:p>
          <a:p>
            <a:pPr>
              <a:defRPr/>
            </a:pPr>
            <a:r>
              <a:rPr lang="en-US" sz="1300" b="0" dirty="0" smtClean="0"/>
              <a:t>22mcg</a:t>
            </a:r>
            <a:r>
              <a:rPr lang="sr-Latn-RS" sz="1300" dirty="0"/>
              <a:t> </a:t>
            </a:r>
            <a:r>
              <a:rPr lang="x-none" sz="1300" b="0" smtClean="0"/>
              <a:t>sc</a:t>
            </a:r>
            <a:r>
              <a:rPr lang="sr-Latn-RS" sz="1300" b="0" dirty="0" smtClean="0"/>
              <a:t>.</a:t>
            </a:r>
            <a:endParaRPr lang="en-US" sz="1300" b="0" dirty="0"/>
          </a:p>
        </p:txBody>
      </p:sp>
      <p:sp>
        <p:nvSpPr>
          <p:cNvPr id="17" name="Text Box 169"/>
          <p:cNvSpPr txBox="1">
            <a:spLocks noChangeArrowheads="1"/>
          </p:cNvSpPr>
          <p:nvPr/>
        </p:nvSpPr>
        <p:spPr bwMode="auto">
          <a:xfrm>
            <a:off x="838200" y="2819400"/>
            <a:ext cx="2484437" cy="523875"/>
          </a:xfrm>
          <a:prstGeom prst="rect">
            <a:avLst/>
          </a:prstGeom>
          <a:solidFill>
            <a:srgbClr val="003300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Latn-CS" sz="1400" dirty="0">
                <a:solidFill>
                  <a:schemeClr val="bg1"/>
                </a:solidFill>
              </a:rPr>
              <a:t>Dijagnoza MS potvrđena </a:t>
            </a:r>
          </a:p>
          <a:p>
            <a:r>
              <a:rPr lang="sr-Latn-CS" sz="1400" dirty="0">
                <a:solidFill>
                  <a:schemeClr val="bg1"/>
                </a:solidFill>
              </a:rPr>
              <a:t>(MR mozga, pregled likvora)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0" y="1981200"/>
            <a:ext cx="1214437" cy="7080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Po</a:t>
            </a:r>
            <a:r>
              <a:rPr lang="sr-Latn-CS" sz="2000" dirty="0">
                <a:solidFill>
                  <a:schemeClr val="tx1"/>
                </a:solidFill>
                <a:latin typeface="+mn-lt"/>
              </a:rPr>
              <a:t>č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etak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bolesti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 Box 169"/>
          <p:cNvSpPr txBox="1">
            <a:spLocks noChangeArrowheads="1"/>
          </p:cNvSpPr>
          <p:nvPr/>
        </p:nvSpPr>
        <p:spPr bwMode="auto">
          <a:xfrm>
            <a:off x="2362200" y="5181600"/>
            <a:ext cx="568325" cy="287337"/>
          </a:xfrm>
          <a:prstGeom prst="rect">
            <a:avLst/>
          </a:prstGeom>
          <a:solidFill>
            <a:srgbClr val="FF0000">
              <a:alpha val="52156"/>
            </a:srgbClr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20" name="Line 61"/>
          <p:cNvSpPr>
            <a:spLocks noChangeShapeType="1"/>
          </p:cNvSpPr>
          <p:nvPr/>
        </p:nvSpPr>
        <p:spPr bwMode="auto">
          <a:xfrm>
            <a:off x="2438400" y="5486400"/>
            <a:ext cx="0" cy="360363"/>
          </a:xfrm>
          <a:prstGeom prst="line">
            <a:avLst/>
          </a:prstGeom>
          <a:noFill/>
          <a:ln w="12700">
            <a:solidFill>
              <a:srgbClr val="0033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Text Box 169"/>
          <p:cNvSpPr txBox="1">
            <a:spLocks noChangeArrowheads="1"/>
          </p:cNvSpPr>
          <p:nvPr/>
        </p:nvSpPr>
        <p:spPr bwMode="auto">
          <a:xfrm>
            <a:off x="3733800" y="4114800"/>
            <a:ext cx="990600" cy="492125"/>
          </a:xfrm>
          <a:prstGeom prst="rect">
            <a:avLst/>
          </a:prstGeom>
          <a:noFill/>
          <a:ln w="12700">
            <a:solidFill>
              <a:schemeClr val="accent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300" b="0" dirty="0"/>
              <a:t>IFN-</a:t>
            </a:r>
            <a:r>
              <a:rPr lang="el-GR" sz="1300" b="0" dirty="0"/>
              <a:t>β</a:t>
            </a:r>
            <a:r>
              <a:rPr lang="en-US" sz="1300" b="0" dirty="0"/>
              <a:t> 1a</a:t>
            </a:r>
          </a:p>
          <a:p>
            <a:r>
              <a:rPr lang="sr-Latn-CS" sz="1300" b="0" dirty="0" smtClean="0"/>
              <a:t>44mcg sc.</a:t>
            </a:r>
            <a:endParaRPr lang="en-US" sz="1300" b="0" dirty="0"/>
          </a:p>
        </p:txBody>
      </p:sp>
      <p:sp>
        <p:nvSpPr>
          <p:cNvPr id="22" name="Line 174"/>
          <p:cNvSpPr>
            <a:spLocks noChangeShapeType="1"/>
          </p:cNvSpPr>
          <p:nvPr/>
        </p:nvSpPr>
        <p:spPr bwMode="auto">
          <a:xfrm flipH="1" flipV="1">
            <a:off x="3886200" y="4648200"/>
            <a:ext cx="0" cy="122555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 Box 169"/>
          <p:cNvSpPr txBox="1">
            <a:spLocks noChangeArrowheads="1"/>
          </p:cNvSpPr>
          <p:nvPr/>
        </p:nvSpPr>
        <p:spPr bwMode="auto">
          <a:xfrm>
            <a:off x="6705600" y="4114800"/>
            <a:ext cx="971550" cy="4921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x-none" sz="1300" b="0" dirty="0"/>
              <a:t>IFN-</a:t>
            </a:r>
            <a:r>
              <a:rPr lang="el-GR" sz="1300" b="0" dirty="0"/>
              <a:t>β</a:t>
            </a:r>
            <a:r>
              <a:rPr lang="x-none" sz="1300" b="0" dirty="0"/>
              <a:t> 1a</a:t>
            </a:r>
          </a:p>
          <a:p>
            <a:pPr>
              <a:defRPr/>
            </a:pPr>
            <a:r>
              <a:rPr lang="sr-Latn-CS" sz="1300" b="0" dirty="0"/>
              <a:t>30mcg </a:t>
            </a:r>
            <a:r>
              <a:rPr lang="sr-Latn-CS" sz="1300" b="0" dirty="0" smtClean="0"/>
              <a:t>im.</a:t>
            </a:r>
            <a:endParaRPr lang="en-US" sz="1300" b="0" dirty="0"/>
          </a:p>
        </p:txBody>
      </p:sp>
      <p:sp>
        <p:nvSpPr>
          <p:cNvPr id="24" name="Line 174"/>
          <p:cNvSpPr>
            <a:spLocks noChangeShapeType="1"/>
          </p:cNvSpPr>
          <p:nvPr/>
        </p:nvSpPr>
        <p:spPr bwMode="auto">
          <a:xfrm flipH="1" flipV="1">
            <a:off x="7239000" y="4648200"/>
            <a:ext cx="0" cy="122555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169"/>
          <p:cNvSpPr txBox="1">
            <a:spLocks noChangeArrowheads="1"/>
          </p:cNvSpPr>
          <p:nvPr/>
        </p:nvSpPr>
        <p:spPr bwMode="auto">
          <a:xfrm>
            <a:off x="7812360" y="4093210"/>
            <a:ext cx="1291988" cy="492443"/>
          </a:xfrm>
          <a:prstGeom prst="rect">
            <a:avLst/>
          </a:prstGeom>
          <a:noFill/>
          <a:ln w="12700">
            <a:solidFill>
              <a:schemeClr val="accent3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300" b="0" dirty="0"/>
              <a:t>IFN-</a:t>
            </a:r>
            <a:r>
              <a:rPr lang="el-GR" sz="1300" b="0" dirty="0"/>
              <a:t>β</a:t>
            </a:r>
            <a:r>
              <a:rPr lang="en-US" sz="1300" b="0" dirty="0"/>
              <a:t> 1a</a:t>
            </a:r>
          </a:p>
          <a:p>
            <a:r>
              <a:rPr lang="en-US" sz="1300" b="0" dirty="0" smtClean="0"/>
              <a:t>22</a:t>
            </a:r>
            <a:r>
              <a:rPr lang="sr-Latn-RS" sz="1300" b="0" dirty="0" smtClean="0"/>
              <a:t> /44 </a:t>
            </a:r>
            <a:r>
              <a:rPr lang="en-US" sz="1300" b="0" dirty="0" smtClean="0"/>
              <a:t>mcg</a:t>
            </a:r>
            <a:r>
              <a:rPr lang="sr-Latn-RS" sz="1300" b="0" dirty="0" smtClean="0"/>
              <a:t> </a:t>
            </a:r>
            <a:r>
              <a:rPr lang="en-US" sz="1300" b="0" dirty="0" err="1" smtClean="0"/>
              <a:t>sc</a:t>
            </a:r>
            <a:r>
              <a:rPr lang="sr-Latn-RS" sz="1300" b="0" dirty="0" smtClean="0"/>
              <a:t>.</a:t>
            </a:r>
            <a:endParaRPr lang="en-US" sz="1300" b="0" dirty="0"/>
          </a:p>
        </p:txBody>
      </p:sp>
      <p:sp>
        <p:nvSpPr>
          <p:cNvPr id="26" name="Line 174"/>
          <p:cNvSpPr>
            <a:spLocks noChangeShapeType="1"/>
          </p:cNvSpPr>
          <p:nvPr/>
        </p:nvSpPr>
        <p:spPr bwMode="auto">
          <a:xfrm flipH="1" flipV="1">
            <a:off x="7924800" y="4648200"/>
            <a:ext cx="0" cy="122555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66862"/>
              </p:ext>
            </p:extLst>
          </p:nvPr>
        </p:nvGraphicFramePr>
        <p:xfrm>
          <a:off x="0" y="5867400"/>
          <a:ext cx="9144000" cy="533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533400">
                <a:tc>
                  <a:txBody>
                    <a:bodyPr/>
                    <a:lstStyle/>
                    <a:p>
                      <a:pPr lvl="0" algn="l"/>
                      <a:endParaRPr lang="sr-Latn-RS" sz="1200" dirty="0" smtClean="0"/>
                    </a:p>
                    <a:p>
                      <a:pPr lvl="0" algn="l"/>
                      <a:r>
                        <a:rPr lang="sr-Latn-RS" sz="11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1998</a:t>
                      </a:r>
                      <a:endParaRPr lang="en-US" sz="11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1999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2001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2002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2004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2005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2006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2007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2008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1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1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Line 174"/>
          <p:cNvSpPr>
            <a:spLocks noChangeShapeType="1"/>
          </p:cNvSpPr>
          <p:nvPr/>
        </p:nvSpPr>
        <p:spPr bwMode="auto">
          <a:xfrm flipH="1" flipV="1">
            <a:off x="8388424" y="4653136"/>
            <a:ext cx="0" cy="122555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 rot="5400000">
            <a:off x="5701794" y="4254787"/>
            <a:ext cx="25619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174"/>
          <p:cNvSpPr>
            <a:spLocks noChangeShapeType="1"/>
          </p:cNvSpPr>
          <p:nvPr/>
        </p:nvSpPr>
        <p:spPr bwMode="auto">
          <a:xfrm flipH="1" flipV="1">
            <a:off x="152400" y="2286000"/>
            <a:ext cx="0" cy="3673475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66"/>
          <p:cNvSpPr>
            <a:spLocks noChangeArrowheads="1"/>
          </p:cNvSpPr>
          <p:nvPr/>
        </p:nvSpPr>
        <p:spPr bwMode="auto">
          <a:xfrm>
            <a:off x="107504" y="1772816"/>
            <a:ext cx="651140" cy="369332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EDSS</a:t>
            </a:r>
          </a:p>
        </p:txBody>
      </p:sp>
      <p:sp>
        <p:nvSpPr>
          <p:cNvPr id="30" name="Rectangle 67"/>
          <p:cNvSpPr>
            <a:spLocks noChangeArrowheads="1"/>
          </p:cNvSpPr>
          <p:nvPr/>
        </p:nvSpPr>
        <p:spPr bwMode="auto">
          <a:xfrm>
            <a:off x="304800" y="5334000"/>
            <a:ext cx="301686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1" name="Rectangle 68"/>
          <p:cNvSpPr>
            <a:spLocks noChangeArrowheads="1"/>
          </p:cNvSpPr>
          <p:nvPr/>
        </p:nvSpPr>
        <p:spPr bwMode="auto">
          <a:xfrm>
            <a:off x="228600" y="5029200"/>
            <a:ext cx="384175" cy="2778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1.0</a:t>
            </a:r>
          </a:p>
        </p:txBody>
      </p:sp>
      <p:sp>
        <p:nvSpPr>
          <p:cNvPr id="32" name="Rectangle 69"/>
          <p:cNvSpPr>
            <a:spLocks noChangeArrowheads="1"/>
          </p:cNvSpPr>
          <p:nvPr/>
        </p:nvSpPr>
        <p:spPr bwMode="auto">
          <a:xfrm>
            <a:off x="228600" y="4724400"/>
            <a:ext cx="384175" cy="2778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1.5</a:t>
            </a:r>
          </a:p>
        </p:txBody>
      </p:sp>
      <p:sp>
        <p:nvSpPr>
          <p:cNvPr id="33" name="Rectangle 70"/>
          <p:cNvSpPr>
            <a:spLocks noChangeArrowheads="1"/>
          </p:cNvSpPr>
          <p:nvPr/>
        </p:nvSpPr>
        <p:spPr bwMode="auto">
          <a:xfrm>
            <a:off x="228600" y="4419600"/>
            <a:ext cx="382588" cy="2778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2.0</a:t>
            </a: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28600" y="4114800"/>
            <a:ext cx="384175" cy="2778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2.5</a:t>
            </a:r>
          </a:p>
        </p:txBody>
      </p:sp>
      <p:sp>
        <p:nvSpPr>
          <p:cNvPr id="36" name="Rectangle 72"/>
          <p:cNvSpPr>
            <a:spLocks noChangeArrowheads="1"/>
          </p:cNvSpPr>
          <p:nvPr/>
        </p:nvSpPr>
        <p:spPr bwMode="auto">
          <a:xfrm>
            <a:off x="228600" y="3810000"/>
            <a:ext cx="384175" cy="2778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3.0</a:t>
            </a:r>
          </a:p>
        </p:txBody>
      </p:sp>
      <p:sp>
        <p:nvSpPr>
          <p:cNvPr id="37" name="Line 73"/>
          <p:cNvSpPr>
            <a:spLocks noChangeShapeType="1"/>
          </p:cNvSpPr>
          <p:nvPr/>
        </p:nvSpPr>
        <p:spPr bwMode="auto">
          <a:xfrm>
            <a:off x="609601" y="4549774"/>
            <a:ext cx="217983" cy="607418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" name="Rectangle 74"/>
          <p:cNvSpPr>
            <a:spLocks noChangeArrowheads="1"/>
          </p:cNvSpPr>
          <p:nvPr/>
        </p:nvSpPr>
        <p:spPr bwMode="auto">
          <a:xfrm>
            <a:off x="228600" y="3505200"/>
            <a:ext cx="384175" cy="2778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3.5</a:t>
            </a:r>
          </a:p>
        </p:txBody>
      </p:sp>
      <p:sp>
        <p:nvSpPr>
          <p:cNvPr id="39" name="Rectangle 75"/>
          <p:cNvSpPr>
            <a:spLocks noChangeArrowheads="1"/>
          </p:cNvSpPr>
          <p:nvPr/>
        </p:nvSpPr>
        <p:spPr bwMode="auto">
          <a:xfrm>
            <a:off x="228600" y="2895600"/>
            <a:ext cx="384175" cy="2778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4.5</a:t>
            </a:r>
          </a:p>
        </p:txBody>
      </p:sp>
      <p:sp>
        <p:nvSpPr>
          <p:cNvPr id="40" name="Rectangle 76"/>
          <p:cNvSpPr>
            <a:spLocks noChangeArrowheads="1"/>
          </p:cNvSpPr>
          <p:nvPr/>
        </p:nvSpPr>
        <p:spPr bwMode="auto">
          <a:xfrm>
            <a:off x="228600" y="3200400"/>
            <a:ext cx="384175" cy="2778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4.0</a:t>
            </a:r>
          </a:p>
        </p:txBody>
      </p:sp>
      <p:sp>
        <p:nvSpPr>
          <p:cNvPr id="41" name="Rectangle 77"/>
          <p:cNvSpPr>
            <a:spLocks noChangeArrowheads="1"/>
          </p:cNvSpPr>
          <p:nvPr/>
        </p:nvSpPr>
        <p:spPr bwMode="auto">
          <a:xfrm>
            <a:off x="228600" y="2590800"/>
            <a:ext cx="384175" cy="2778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5.0</a:t>
            </a:r>
          </a:p>
        </p:txBody>
      </p:sp>
      <p:sp>
        <p:nvSpPr>
          <p:cNvPr id="42" name="Line 79"/>
          <p:cNvSpPr>
            <a:spLocks noChangeShapeType="1"/>
          </p:cNvSpPr>
          <p:nvPr/>
        </p:nvSpPr>
        <p:spPr bwMode="auto">
          <a:xfrm flipV="1">
            <a:off x="827584" y="2564904"/>
            <a:ext cx="216024" cy="252028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3" name="Line 80"/>
          <p:cNvSpPr>
            <a:spLocks noChangeShapeType="1"/>
          </p:cNvSpPr>
          <p:nvPr/>
        </p:nvSpPr>
        <p:spPr bwMode="auto">
          <a:xfrm>
            <a:off x="1043608" y="2636912"/>
            <a:ext cx="72008" cy="2448272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4" name="Line 81"/>
          <p:cNvSpPr>
            <a:spLocks noChangeShapeType="1"/>
          </p:cNvSpPr>
          <p:nvPr/>
        </p:nvSpPr>
        <p:spPr bwMode="auto">
          <a:xfrm>
            <a:off x="1403648" y="5013176"/>
            <a:ext cx="2880320" cy="216024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5" name="Line 82"/>
          <p:cNvSpPr>
            <a:spLocks noChangeShapeType="1"/>
          </p:cNvSpPr>
          <p:nvPr/>
        </p:nvSpPr>
        <p:spPr bwMode="auto">
          <a:xfrm>
            <a:off x="4283968" y="5229200"/>
            <a:ext cx="4860032" cy="16024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 type="stealth" w="med" len="med"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79512" y="5867400"/>
          <a:ext cx="8964495" cy="533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7633"/>
                <a:gridCol w="597633"/>
                <a:gridCol w="597633"/>
                <a:gridCol w="597633"/>
                <a:gridCol w="597633"/>
                <a:gridCol w="597633"/>
                <a:gridCol w="597633"/>
                <a:gridCol w="597633"/>
                <a:gridCol w="597633"/>
                <a:gridCol w="597633"/>
                <a:gridCol w="597633"/>
                <a:gridCol w="597633"/>
                <a:gridCol w="597633"/>
                <a:gridCol w="597633"/>
                <a:gridCol w="597633"/>
              </a:tblGrid>
              <a:tr h="533400"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2001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2002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2004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2005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2006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2007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2008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sz="1200" dirty="0" smtClean="0"/>
                    </a:p>
                    <a:p>
                      <a:r>
                        <a:rPr lang="sr-Latn-RS" sz="120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Line 79"/>
          <p:cNvSpPr>
            <a:spLocks noChangeShapeType="1"/>
          </p:cNvSpPr>
          <p:nvPr/>
        </p:nvSpPr>
        <p:spPr bwMode="auto">
          <a:xfrm flipV="1">
            <a:off x="1115616" y="2636912"/>
            <a:ext cx="144016" cy="252028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7" name="Line 80"/>
          <p:cNvSpPr>
            <a:spLocks noChangeShapeType="1"/>
          </p:cNvSpPr>
          <p:nvPr/>
        </p:nvSpPr>
        <p:spPr bwMode="auto">
          <a:xfrm>
            <a:off x="1259632" y="2708920"/>
            <a:ext cx="72008" cy="2304256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8" name="Title 4"/>
          <p:cNvSpPr>
            <a:spLocks noGrp="1"/>
          </p:cNvSpPr>
          <p:nvPr>
            <p:ph type="title"/>
          </p:nvPr>
        </p:nvSpPr>
        <p:spPr>
          <a:xfrm>
            <a:off x="0" y="87214"/>
            <a:ext cx="6781800" cy="1325562"/>
          </a:xfrm>
        </p:spPr>
        <p:txBody>
          <a:bodyPr/>
          <a:lstStyle/>
          <a:p>
            <a:pPr algn="l"/>
            <a:r>
              <a:rPr lang="sr-Latn-RS" dirty="0" smtClean="0">
                <a:solidFill>
                  <a:srgbClr val="003300"/>
                </a:solidFill>
                <a:latin typeface="Maiandra GD" pitchFamily="34" charset="0"/>
              </a:rPr>
              <a:t>EDSS sada 1.0</a:t>
            </a:r>
            <a:endParaRPr lang="en-US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1720" y="2060848"/>
            <a:ext cx="669674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sr-Latn-RS" sz="2400" b="1" dirty="0" smtClean="0"/>
              <a:t>Bez relapsa od kada prima IFN-beta (13 godina)</a:t>
            </a:r>
            <a:r>
              <a:rPr lang="it-IT" sz="2400" b="1" dirty="0" smtClean="0"/>
              <a:t>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5943600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  <a:t>Neuropsihološko testiranje:</a:t>
            </a:r>
            <a:b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</a:br>
            <a: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  <a:t>bez kognitivnog deficita... </a:t>
            </a:r>
            <a:endParaRPr lang="en-US" sz="3200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44016" y="1447800"/>
            <a:ext cx="5076056" cy="5410200"/>
          </a:xfrm>
        </p:spPr>
        <p:txBody>
          <a:bodyPr/>
          <a:lstStyle/>
          <a:p>
            <a:pPr>
              <a:buNone/>
            </a:pPr>
            <a:endParaRPr lang="hr-HR" sz="1600" dirty="0" smtClean="0"/>
          </a:p>
          <a:p>
            <a:r>
              <a:rPr lang="hr-HR" sz="1800" b="1" dirty="0" smtClean="0">
                <a:latin typeface="+mn-lt"/>
              </a:rPr>
              <a:t>Rao-va  Neuropsihološka Baterija </a:t>
            </a:r>
            <a:r>
              <a:rPr lang="hr-HR" sz="1800" i="1" dirty="0" smtClean="0">
                <a:latin typeface="+mn-lt"/>
              </a:rPr>
              <a:t>(T</a:t>
            </a:r>
            <a:r>
              <a:rPr lang="sr-Latn-CS" sz="1800" i="1" dirty="0" smtClean="0">
                <a:latin typeface="+mn-lt"/>
              </a:rPr>
              <a:t>he Brief Repeatable Battery of Neuropsychological Tests- </a:t>
            </a:r>
            <a:r>
              <a:rPr lang="hr-HR" sz="1800" i="1" dirty="0" smtClean="0">
                <a:latin typeface="+mn-lt"/>
              </a:rPr>
              <a:t>BRNB)</a:t>
            </a:r>
            <a:endParaRPr lang="en-US" sz="1800" i="1" dirty="0" smtClean="0">
              <a:latin typeface="+mn-lt"/>
            </a:endParaRPr>
          </a:p>
          <a:p>
            <a:pPr lvl="1"/>
            <a:r>
              <a:rPr lang="en-GB" sz="1800" b="1" dirty="0" smtClean="0">
                <a:latin typeface="+mn-lt"/>
              </a:rPr>
              <a:t>PASAT 3</a:t>
            </a:r>
            <a:r>
              <a:rPr lang="sr-Latn-RS" sz="1800" b="1" dirty="0" smtClean="0">
                <a:latin typeface="+mn-lt"/>
              </a:rPr>
              <a:t>’</a:t>
            </a:r>
            <a:r>
              <a:rPr lang="sr-Latn-RS" sz="1800" dirty="0" smtClean="0">
                <a:latin typeface="+mn-lt"/>
              </a:rPr>
              <a:t>: </a:t>
            </a:r>
            <a:r>
              <a:rPr lang="en-GB" sz="1800" dirty="0" err="1" smtClean="0">
                <a:latin typeface="+mn-lt"/>
              </a:rPr>
              <a:t>procen</a:t>
            </a:r>
            <a:r>
              <a:rPr lang="sr-Latn-RS" sz="1800" dirty="0" smtClean="0">
                <a:latin typeface="+mn-lt"/>
              </a:rPr>
              <a:t>a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pažnje</a:t>
            </a:r>
            <a:r>
              <a:rPr lang="en-GB" sz="1800" dirty="0" smtClean="0">
                <a:latin typeface="+mn-lt"/>
              </a:rPr>
              <a:t>, </a:t>
            </a:r>
            <a:r>
              <a:rPr lang="en-GB" sz="1800" dirty="0" err="1" smtClean="0">
                <a:latin typeface="+mn-lt"/>
              </a:rPr>
              <a:t>radne</a:t>
            </a:r>
            <a:r>
              <a:rPr lang="en-GB" sz="1800" dirty="0" smtClean="0">
                <a:latin typeface="+mn-lt"/>
              </a:rPr>
              <a:t> memo</a:t>
            </a:r>
            <a:r>
              <a:rPr lang="sr-Latn-RS" sz="1800" dirty="0" smtClean="0">
                <a:latin typeface="+mn-lt"/>
              </a:rPr>
              <a:t>r</a:t>
            </a:r>
            <a:r>
              <a:rPr lang="en-GB" sz="1800" dirty="0" err="1" smtClean="0">
                <a:latin typeface="+mn-lt"/>
              </a:rPr>
              <a:t>ije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i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brzine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verbalne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obrade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informacija</a:t>
            </a:r>
            <a:r>
              <a:rPr lang="en-GB" sz="1800" dirty="0" smtClean="0">
                <a:latin typeface="+mn-lt"/>
              </a:rPr>
              <a:t> </a:t>
            </a:r>
            <a:endParaRPr lang="en-US" sz="1800" dirty="0" smtClean="0">
              <a:latin typeface="+mn-lt"/>
            </a:endParaRPr>
          </a:p>
          <a:p>
            <a:pPr lvl="1"/>
            <a:r>
              <a:rPr lang="en-US" sz="1800" b="1" dirty="0" smtClean="0">
                <a:latin typeface="+mn-lt"/>
              </a:rPr>
              <a:t>Symbol Digit Modalities Test (SDMT)</a:t>
            </a:r>
            <a:r>
              <a:rPr lang="sr-Latn-RS" sz="1800" dirty="0" smtClean="0">
                <a:latin typeface="+mn-lt"/>
              </a:rPr>
              <a:t>: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brzin</a:t>
            </a:r>
            <a:r>
              <a:rPr lang="sr-Latn-RS" sz="1800" dirty="0" smtClean="0">
                <a:latin typeface="+mn-lt"/>
              </a:rPr>
              <a:t>a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vizuelnog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procesiranja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informacija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i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održavanja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pažnje</a:t>
            </a:r>
            <a:r>
              <a:rPr lang="en-US" sz="1800" dirty="0" smtClean="0">
                <a:latin typeface="+mn-lt"/>
              </a:rPr>
              <a:t> </a:t>
            </a:r>
          </a:p>
          <a:p>
            <a:pPr lvl="1"/>
            <a:r>
              <a:rPr lang="sr-Latn-CS" sz="1800" b="1" dirty="0" smtClean="0">
                <a:latin typeface="+mn-lt"/>
              </a:rPr>
              <a:t>COWAT</a:t>
            </a:r>
            <a:r>
              <a:rPr lang="sr-Latn-CS" sz="1800" dirty="0" smtClean="0">
                <a:latin typeface="+mn-lt"/>
              </a:rPr>
              <a:t>: verbalna fluentnost</a:t>
            </a:r>
            <a:endParaRPr lang="en-US" sz="1800" dirty="0" smtClean="0">
              <a:latin typeface="+mn-lt"/>
            </a:endParaRPr>
          </a:p>
          <a:p>
            <a:pPr lvl="1"/>
            <a:r>
              <a:rPr lang="sr-Latn-CS" sz="1800" b="1" dirty="0" smtClean="0">
                <a:latin typeface="+mn-lt"/>
              </a:rPr>
              <a:t>Selective Reminding Test (SRT)</a:t>
            </a:r>
            <a:r>
              <a:rPr lang="sr-Latn-RS" sz="1800" dirty="0" smtClean="0">
                <a:latin typeface="+mn-lt"/>
              </a:rPr>
              <a:t>: </a:t>
            </a:r>
            <a:r>
              <a:rPr lang="en-US" sz="1800" dirty="0" err="1" smtClean="0">
                <a:latin typeface="+mn-lt"/>
              </a:rPr>
              <a:t>verbalno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pamćenj</a:t>
            </a:r>
            <a:r>
              <a:rPr lang="sr-Latn-RS" sz="1800" dirty="0" smtClean="0">
                <a:latin typeface="+mn-lt"/>
              </a:rPr>
              <a:t>a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i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memorij</a:t>
            </a:r>
            <a:r>
              <a:rPr lang="sr-Latn-RS" sz="1800" dirty="0" smtClean="0">
                <a:latin typeface="+mn-lt"/>
              </a:rPr>
              <a:t>a, </a:t>
            </a:r>
            <a:r>
              <a:rPr lang="en-US" sz="1800" dirty="0" err="1" smtClean="0">
                <a:latin typeface="+mn-lt"/>
              </a:rPr>
              <a:t>odloženo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pamćenje</a:t>
            </a:r>
            <a:r>
              <a:rPr lang="en-US" sz="1800" dirty="0" smtClean="0">
                <a:latin typeface="+mn-lt"/>
              </a:rPr>
              <a:t>;</a:t>
            </a:r>
          </a:p>
          <a:p>
            <a:pPr lvl="1"/>
            <a:r>
              <a:rPr lang="sr-Latn-CS" sz="1800" b="1" dirty="0" smtClean="0">
                <a:latin typeface="+mn-lt"/>
              </a:rPr>
              <a:t>SPART (Spatial Recall Test 10/36)</a:t>
            </a:r>
            <a:r>
              <a:rPr lang="sr-Latn-RS" sz="1800" dirty="0" smtClean="0">
                <a:latin typeface="+mn-lt"/>
              </a:rPr>
              <a:t>: </a:t>
            </a:r>
            <a:r>
              <a:rPr lang="en-US" sz="1800" dirty="0" err="1" smtClean="0">
                <a:latin typeface="+mn-lt"/>
              </a:rPr>
              <a:t>vizuospacijaln</a:t>
            </a:r>
            <a:r>
              <a:rPr lang="sr-Latn-RS" sz="1800" dirty="0" smtClean="0">
                <a:latin typeface="+mn-lt"/>
              </a:rPr>
              <a:t>a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memorij</a:t>
            </a:r>
            <a:r>
              <a:rPr lang="sr-Latn-RS" sz="1800" dirty="0" smtClean="0">
                <a:latin typeface="+mn-lt"/>
              </a:rPr>
              <a:t>a</a:t>
            </a:r>
            <a:endParaRPr lang="en-US" sz="1800" dirty="0" smtClean="0">
              <a:latin typeface="+mn-lt"/>
            </a:endParaRPr>
          </a:p>
          <a:p>
            <a:r>
              <a:rPr lang="hr-HR" sz="1800" b="1" dirty="0" smtClean="0">
                <a:latin typeface="+mn-lt"/>
              </a:rPr>
              <a:t>Stroop test : </a:t>
            </a:r>
            <a:r>
              <a:rPr lang="hr-HR" sz="1800" dirty="0" smtClean="0">
                <a:latin typeface="+mn-lt"/>
              </a:rPr>
              <a:t>egzekutivne funkcije</a:t>
            </a:r>
            <a:endParaRPr lang="en-US" sz="1800" dirty="0" smtClean="0">
              <a:latin typeface="+mn-lt"/>
            </a:endParaRPr>
          </a:p>
          <a:p>
            <a:r>
              <a:rPr lang="pl-PL" sz="1800" b="1" dirty="0" smtClean="0">
                <a:latin typeface="+mn-lt"/>
              </a:rPr>
              <a:t>Beckova skala depresije</a:t>
            </a:r>
            <a:endParaRPr lang="en-US" sz="1800" b="1" dirty="0" smtClean="0">
              <a:latin typeface="+mn-lt"/>
            </a:endParaRPr>
          </a:p>
          <a:p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5701794" y="4254787"/>
            <a:ext cx="25619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/>
          <p:cNvSpPr txBox="1">
            <a:spLocks noGrp="1"/>
          </p:cNvSpPr>
          <p:nvPr>
            <p:ph sz="half" idx="2"/>
          </p:nvPr>
        </p:nvSpPr>
        <p:spPr>
          <a:xfrm>
            <a:off x="5580112" y="1851437"/>
            <a:ext cx="3312368" cy="4385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rmAutofit fontScale="92500"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pl-PL" sz="1800" dirty="0" smtClean="0"/>
              <a:t>Registrovana je  uredna brzna obrade  auditivnih  i  vizuelnih informacija.</a:t>
            </a:r>
            <a:endParaRPr lang="en-US" sz="18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pl-PL" sz="18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pl-PL" sz="1800" dirty="0" smtClean="0"/>
              <a:t>Kategorijalna  fluentnost je očuvana.  </a:t>
            </a:r>
            <a:endParaRPr lang="en-US" sz="18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pl-PL" sz="18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pl-PL" sz="1800" dirty="0" smtClean="0"/>
              <a:t>Neposredno  verbalno upamćivanje je očuvano, kao i  sponatno odloženo prisećanje. </a:t>
            </a:r>
            <a:endParaRPr lang="en-US" sz="18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pl-PL" sz="18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pl-PL" sz="1800" dirty="0" smtClean="0"/>
              <a:t>Vizuelno pamćenje je očuvano.</a:t>
            </a:r>
            <a:endParaRPr lang="en-US" sz="18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sr-Latn-RS" sz="18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s-ES" sz="1800" dirty="0" err="1" smtClean="0"/>
              <a:t>Samoprocenjeno</a:t>
            </a:r>
            <a:r>
              <a:rPr lang="es-ES" sz="1800" dirty="0" smtClean="0"/>
              <a:t> </a:t>
            </a:r>
            <a:r>
              <a:rPr lang="es-ES" sz="1800" dirty="0" err="1" smtClean="0"/>
              <a:t>raspoloženje</a:t>
            </a:r>
            <a:r>
              <a:rPr lang="es-ES" sz="1800" dirty="0" smtClean="0"/>
              <a:t> je </a:t>
            </a:r>
            <a:r>
              <a:rPr lang="es-ES" sz="1800" dirty="0" err="1" smtClean="0"/>
              <a:t>uravnoteženo</a:t>
            </a:r>
            <a:r>
              <a:rPr lang="sr-Latn-RS" sz="1800" dirty="0" smtClean="0"/>
              <a:t> </a:t>
            </a:r>
            <a:r>
              <a:rPr lang="es-ES" sz="1800" dirty="0" smtClean="0"/>
              <a:t>(</a:t>
            </a:r>
            <a:r>
              <a:rPr lang="es-ES" sz="1800" dirty="0" err="1" smtClean="0"/>
              <a:t>Bekova</a:t>
            </a:r>
            <a:r>
              <a:rPr lang="es-ES" sz="1800" dirty="0" smtClean="0"/>
              <a:t> </a:t>
            </a:r>
            <a:r>
              <a:rPr lang="es-ES" sz="1800" dirty="0" err="1" smtClean="0"/>
              <a:t>skala</a:t>
            </a:r>
            <a:r>
              <a:rPr lang="es-ES" sz="1800" dirty="0" smtClean="0"/>
              <a:t> </a:t>
            </a:r>
            <a:r>
              <a:rPr lang="es-ES" sz="1800" dirty="0" err="1" smtClean="0"/>
              <a:t>depresije</a:t>
            </a:r>
            <a:r>
              <a:rPr lang="es-ES" sz="1800" dirty="0" smtClean="0"/>
              <a:t>) </a:t>
            </a:r>
            <a:endParaRPr lang="en-US" sz="1800" dirty="0" smtClean="0"/>
          </a:p>
          <a:p>
            <a:endParaRPr lang="sr-Latn-R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7402</TotalTime>
  <Words>542</Words>
  <Application>Microsoft Office PowerPoint</Application>
  <PresentationFormat>On-screen Show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   INTERFERON-BETA RESPONDER</vt:lpstr>
      <vt:lpstr>PowerPoint Presentation</vt:lpstr>
      <vt:lpstr>Početak bolesti...</vt:lpstr>
      <vt:lpstr>Potvrđena dijagnoza MS!</vt:lpstr>
      <vt:lpstr>Dalji tok...</vt:lpstr>
      <vt:lpstr>Sadašnja bolest  </vt:lpstr>
      <vt:lpstr>EDSS sada 1.0</vt:lpstr>
      <vt:lpstr>Neuropsihološko testiranje: bez kognitivnog deficita... </vt:lpstr>
      <vt:lpstr>Benigna MS   </vt:lpstr>
      <vt:lpstr> Terapija IFN-β  Prva linija imunomodulatorne terapije </vt:lpstr>
      <vt:lpstr>Zaključak...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Visnja</cp:lastModifiedBy>
  <cp:revision>138</cp:revision>
  <dcterms:created xsi:type="dcterms:W3CDTF">2013-06-14T10:28:10Z</dcterms:created>
  <dcterms:modified xsi:type="dcterms:W3CDTF">2015-08-04T09:48:58Z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