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7" r:id="rId2"/>
    <p:sldId id="258" r:id="rId3"/>
    <p:sldId id="259" r:id="rId4"/>
    <p:sldId id="261" r:id="rId5"/>
    <p:sldId id="268" r:id="rId6"/>
    <p:sldId id="270" r:id="rId7"/>
    <p:sldId id="269" r:id="rId8"/>
    <p:sldId id="262" r:id="rId9"/>
    <p:sldId id="266" r:id="rId10"/>
    <p:sldId id="267" r:id="rId11"/>
    <p:sldId id="265" r:id="rId12"/>
    <p:sldId id="288" r:id="rId13"/>
    <p:sldId id="273" r:id="rId14"/>
    <p:sldId id="272" r:id="rId15"/>
    <p:sldId id="263" r:id="rId16"/>
    <p:sldId id="286" r:id="rId17"/>
    <p:sldId id="289" r:id="rId18"/>
    <p:sldId id="279" r:id="rId19"/>
    <p:sldId id="290" r:id="rId20"/>
    <p:sldId id="291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8" autoAdjust="0"/>
    <p:restoredTop sz="94660" autoAdjust="0"/>
  </p:normalViewPr>
  <p:slideViewPr>
    <p:cSldViewPr>
      <p:cViewPr>
        <p:scale>
          <a:sx n="70" d="100"/>
          <a:sy n="70" d="100"/>
        </p:scale>
        <p:origin x="-51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904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2365C5C6-B680-4107-B590-F204B7DEA467}" type="datetimeFigureOut">
              <a:rPr lang="x-none"/>
              <a:pPr>
                <a:defRPr/>
              </a:pPr>
              <a:t>8/4/2015</a:t>
            </a:fld>
            <a:endParaRPr lang="x-non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7FB84074-397E-4584-94D0-A0F7C1ABACDD}" type="slidenum">
              <a:rPr lang="x-none"/>
              <a:pPr>
                <a:defRPr/>
              </a:pPr>
              <a:t>‹#›</a:t>
            </a:fld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5388080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088A6A85-97A7-40E5-9986-929E8112FFEE}" type="datetimeFigureOut">
              <a:rPr lang="x-none"/>
              <a:pPr>
                <a:defRPr/>
              </a:pPr>
              <a:t>8/4/2015</a:t>
            </a:fld>
            <a:endParaRPr lang="x-non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x-none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x-none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F9DA3F52-3A62-472C-BA21-21F52C788819}" type="slidenum">
              <a:rPr lang="x-none"/>
              <a:pPr>
                <a:defRPr/>
              </a:pPr>
              <a:t>‹#›</a:t>
            </a:fld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2665777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EBAF2-92A5-48D6-B136-E9877C54157D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C2FED-69D0-4FDA-B632-125DEB0718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6F888-4209-4999-B7AD-6FA6242FA4DB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3DA1C-2E39-4911-9719-F8370B9C1F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B116D-1197-488E-B959-407AEC716C53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777C4-903E-483D-AA51-1B3575C2CA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81800" cy="1325562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3D677-81E1-4D50-9076-30CFC42E4228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29465-BF51-4517-96CE-0779DFEA99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03BDE-FA6C-4979-BC47-8B7DD17686AC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FDF33-2AA5-4A6A-AF53-2EAB36D2F9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FD4E5-E84D-47BC-A17D-9BDB4D114267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5497F-001E-45AB-BB02-38D2F4CDE5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8E53E-ACD8-4675-AE05-518DB96216F7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927BC-FC27-40F2-A3CB-79DA8960A1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74886-5199-4F95-978E-7056D1F72A3F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587FC-7CC7-445F-8ED6-44AFA77947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8BA9E-A4F2-4411-BC13-0F18608755D8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35C2F6-34F4-4CF2-81CF-226611EA7B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06C20-D95E-4638-8D9C-62B162F992D5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103C8-441F-4A78-A40E-3EEFFB7F7B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BD9F7-C55E-422E-B80C-CB239429FB1C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F6537-163F-4185-A2C4-83F9565B4C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E0DC3DE4-9657-45C1-A020-414030A047C6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60028DA9-5B2F-42BC-870E-9BE19E33C3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344" y="3276600"/>
            <a:ext cx="3018855" cy="3048000"/>
          </a:xfrm>
        </p:spPr>
      </p:pic>
      <p:sp>
        <p:nvSpPr>
          <p:cNvPr id="3" name="Rectangle 2"/>
          <p:cNvSpPr/>
          <p:nvPr/>
        </p:nvSpPr>
        <p:spPr>
          <a:xfrm>
            <a:off x="0" y="1800761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>
              <a:buNone/>
            </a:pPr>
            <a:r>
              <a:rPr lang="sr-Latn-RS" sz="2000" dirty="0" smtClean="0">
                <a:latin typeface="Maiandra GD" pitchFamily="34" charset="0"/>
              </a:rPr>
              <a:t>Fokalne supratentorijalne lezije bele mase i </a:t>
            </a:r>
            <a:r>
              <a:rPr lang="sr-Latn-RS" sz="2000" dirty="0" smtClean="0">
                <a:solidFill>
                  <a:srgbClr val="FF0000"/>
                </a:solidFill>
                <a:latin typeface="Maiandra GD" pitchFamily="34" charset="0"/>
              </a:rPr>
              <a:t>nova promena temporoposteriorno desno. </a:t>
            </a:r>
            <a:r>
              <a:rPr lang="sr-Latn-RS" sz="2000" dirty="0" smtClean="0">
                <a:latin typeface="Maiandra GD" pitchFamily="34" charset="0"/>
              </a:rPr>
              <a:t>Opisane promene mogu odgovarati netipičnoj prezentaciji vaskulitisa u sklopu neuroborelioze, ali i demijelizacionim lezijama (opis neuroradiologa KCS)</a:t>
            </a:r>
            <a:endParaRPr lang="sr-Latn-CS" sz="2000" dirty="0">
              <a:latin typeface="Maiandra GD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352800"/>
            <a:ext cx="2910620" cy="29718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2057400" y="5334000"/>
            <a:ext cx="304800" cy="5334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410200" y="3657600"/>
            <a:ext cx="457200" cy="6858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33400" y="381000"/>
            <a:ext cx="407092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3200" b="1" dirty="0" smtClean="0">
                <a:solidFill>
                  <a:srgbClr val="003300"/>
                </a:solidFill>
                <a:latin typeface="Maiandra GD" pitchFamily="34" charset="0"/>
              </a:rPr>
              <a:t>Kontrolna MR mozga</a:t>
            </a:r>
          </a:p>
          <a:p>
            <a:r>
              <a:rPr lang="sr-Latn-RS" sz="2800" b="1" dirty="0" smtClean="0">
                <a:solidFill>
                  <a:srgbClr val="003300"/>
                </a:solidFill>
                <a:latin typeface="Maiandra GD" pitchFamily="34" charset="0"/>
              </a:rPr>
              <a:t>april 2012.g</a:t>
            </a:r>
            <a:endParaRPr lang="en-US" sz="2800" b="1" dirty="0">
              <a:solidFill>
                <a:srgbClr val="003300"/>
              </a:solidFill>
              <a:latin typeface="Maiandra G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54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304800" y="1828800"/>
            <a:ext cx="8382000" cy="48006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sr-Latn-CS" sz="2400" dirty="0" smtClean="0">
                <a:latin typeface="Maiandra GD" pitchFamily="34" charset="0"/>
              </a:rPr>
              <a:t>Glavne tegobe: trnjenje u oba palca, bolovi u zglobovima, zaboravnost.</a:t>
            </a:r>
          </a:p>
          <a:p>
            <a:pPr eaLnBrk="1" hangingPunct="1">
              <a:buNone/>
            </a:pPr>
            <a:r>
              <a:rPr lang="sr-Latn-CS" sz="2400" dirty="0" smtClean="0">
                <a:latin typeface="Maiandra GD" pitchFamily="34" charset="0"/>
              </a:rPr>
              <a:t>Neurološki nalaz:</a:t>
            </a:r>
          </a:p>
          <a:p>
            <a:pPr eaLnBrk="1" hangingPunct="1">
              <a:buNone/>
            </a:pPr>
            <a:r>
              <a:rPr lang="sr-Latn-CS" sz="2400" dirty="0" smtClean="0">
                <a:latin typeface="Maiandra GD" pitchFamily="34" charset="0"/>
              </a:rPr>
              <a:t>	</a:t>
            </a:r>
            <a:r>
              <a:rPr lang="sr-Latn-CS" sz="2000" dirty="0" smtClean="0">
                <a:latin typeface="Maiandra GD" pitchFamily="34" charset="0"/>
              </a:rPr>
              <a:t>Na k.n desni centralni facijalis. </a:t>
            </a:r>
          </a:p>
          <a:p>
            <a:pPr eaLnBrk="1" hangingPunct="1">
              <a:buNone/>
            </a:pPr>
            <a:r>
              <a:rPr lang="sr-Latn-CS" sz="2000" dirty="0" smtClean="0">
                <a:latin typeface="Maiandra GD" pitchFamily="34" charset="0"/>
              </a:rPr>
              <a:t>	GE: obostrano pojačani MTR, ostali nalaz je uredan. </a:t>
            </a:r>
          </a:p>
          <a:p>
            <a:pPr eaLnBrk="1" hangingPunct="1">
              <a:buNone/>
            </a:pPr>
            <a:r>
              <a:rPr lang="sr-Latn-CS" sz="2000" dirty="0" smtClean="0">
                <a:latin typeface="Maiandra GD" pitchFamily="34" charset="0"/>
              </a:rPr>
              <a:t>	KTR niži desno. </a:t>
            </a:r>
          </a:p>
          <a:p>
            <a:pPr eaLnBrk="1" hangingPunct="1">
              <a:buNone/>
            </a:pPr>
            <a:r>
              <a:rPr lang="sr-Latn-CS" sz="2000" dirty="0" smtClean="0">
                <a:latin typeface="Maiandra GD" pitchFamily="34" charset="0"/>
              </a:rPr>
              <a:t>	DE: PR obostrano pojačani. Snižen plantarni odgovor desno, ostali nalaz je uredan.</a:t>
            </a:r>
          </a:p>
          <a:p>
            <a:pPr eaLnBrk="1" hangingPunct="1">
              <a:buNone/>
            </a:pPr>
            <a:r>
              <a:rPr lang="sr-Latn-CS" sz="2000" dirty="0" smtClean="0">
                <a:latin typeface="Maiandra GD" pitchFamily="34" charset="0"/>
              </a:rPr>
              <a:t>	Hipestezija po radikularnom tipu L5 desno. Vibracioni senzibilitet desno ugašen do nivoa kuka, levo do kolena.</a:t>
            </a:r>
          </a:p>
          <a:p>
            <a:pPr eaLnBrk="1" hangingPunct="1">
              <a:buNone/>
            </a:pPr>
            <a:r>
              <a:rPr lang="sr-Latn-CS" sz="2000" dirty="0" smtClean="0">
                <a:latin typeface="Maiandra GD" pitchFamily="34" charset="0"/>
              </a:rPr>
              <a:t>	Lazarević pozitivan desno na 80 stepeni, levo na 70 stepeni. </a:t>
            </a:r>
          </a:p>
          <a:p>
            <a:pPr eaLnBrk="1" hangingPunct="1">
              <a:buNone/>
            </a:pPr>
            <a:r>
              <a:rPr lang="sr-Latn-CS" sz="2000" dirty="0" smtClean="0">
                <a:latin typeface="Maiandra GD" pitchFamily="34" charset="0"/>
              </a:rPr>
              <a:t>	MMSE 29 od 30.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" y="381000"/>
            <a:ext cx="487498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3200" b="1" dirty="0" smtClean="0">
                <a:solidFill>
                  <a:srgbClr val="003300"/>
                </a:solidFill>
                <a:latin typeface="Maiandra GD" pitchFamily="34" charset="0"/>
              </a:rPr>
              <a:t>Klinika za neurologiju KCS</a:t>
            </a:r>
          </a:p>
          <a:p>
            <a:r>
              <a:rPr lang="sr-Latn-RS" sz="2800" b="1" dirty="0" smtClean="0">
                <a:solidFill>
                  <a:srgbClr val="003300"/>
                </a:solidFill>
                <a:latin typeface="Maiandra GD" pitchFamily="34" charset="0"/>
              </a:rPr>
              <a:t>2012.g</a:t>
            </a:r>
            <a:endParaRPr lang="en-US" sz="2800" b="1" dirty="0">
              <a:solidFill>
                <a:srgbClr val="003300"/>
              </a:solidFill>
              <a:latin typeface="Maiandra G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46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304800" y="1265237"/>
            <a:ext cx="8382000" cy="59737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sr-Latn-CS" sz="2600" dirty="0" smtClean="0">
                <a:solidFill>
                  <a:srgbClr val="003300"/>
                </a:solidFill>
                <a:latin typeface="Maiandra GD" pitchFamily="34" charset="0"/>
              </a:rPr>
              <a:t>   </a:t>
            </a:r>
          </a:p>
          <a:p>
            <a:pPr eaLnBrk="1" hangingPunct="1">
              <a:buFontTx/>
              <a:buChar char="-"/>
            </a:pPr>
            <a:r>
              <a:rPr lang="sr-Latn-CS" sz="2400" dirty="0" smtClean="0">
                <a:latin typeface="Maiandra GD" pitchFamily="34" charset="0"/>
              </a:rPr>
              <a:t>Lab. analize krvi-b.o.</a:t>
            </a:r>
          </a:p>
          <a:p>
            <a:pPr eaLnBrk="1" hangingPunct="1">
              <a:buFontTx/>
              <a:buChar char="-"/>
            </a:pPr>
            <a:r>
              <a:rPr lang="sr-Latn-CS" sz="2400" dirty="0" smtClean="0">
                <a:latin typeface="Maiandra GD" pitchFamily="34" charset="0"/>
              </a:rPr>
              <a:t>Likvor – </a:t>
            </a:r>
            <a:r>
              <a:rPr lang="sr-Latn-CS" sz="2400" b="1" dirty="0" smtClean="0">
                <a:solidFill>
                  <a:srgbClr val="FF0000"/>
                </a:solidFill>
                <a:latin typeface="Maiandra GD" pitchFamily="34" charset="0"/>
              </a:rPr>
              <a:t>hiperproteinorahija 0.69 g/L, </a:t>
            </a:r>
            <a:r>
              <a:rPr lang="sr-Latn-CS" sz="2400" b="1" dirty="0" smtClean="0">
                <a:latin typeface="Maiandra GD" pitchFamily="34" charset="0"/>
              </a:rPr>
              <a:t>ostalo b.o. </a:t>
            </a:r>
          </a:p>
          <a:p>
            <a:pPr eaLnBrk="1" hangingPunct="1">
              <a:buFontTx/>
              <a:buChar char="-"/>
            </a:pPr>
            <a:r>
              <a:rPr lang="sr-Latn-CS" sz="2400" dirty="0" smtClean="0">
                <a:latin typeface="Maiandra GD" pitchFamily="34" charset="0"/>
              </a:rPr>
              <a:t>IEF likvora i seruma: </a:t>
            </a:r>
            <a:r>
              <a:rPr lang="sr-Latn-CS" sz="2400" b="1" dirty="0" smtClean="0">
                <a:solidFill>
                  <a:srgbClr val="FF0000"/>
                </a:solidFill>
                <a:latin typeface="Maiandra GD" pitchFamily="34" charset="0"/>
              </a:rPr>
              <a:t>Oligoklonalne IgG trake u livkoru, normalan nalaz serumu.</a:t>
            </a:r>
          </a:p>
          <a:p>
            <a:pPr eaLnBrk="1" hangingPunct="1">
              <a:buFontTx/>
              <a:buChar char="-"/>
            </a:pPr>
            <a:r>
              <a:rPr lang="sr-Latn-CS" sz="2400" dirty="0" smtClean="0">
                <a:latin typeface="Maiandra GD" pitchFamily="34" charset="0"/>
              </a:rPr>
              <a:t>ACE u serumu-normalan </a:t>
            </a:r>
          </a:p>
          <a:p>
            <a:pPr eaLnBrk="1" hangingPunct="1">
              <a:buFontTx/>
              <a:buChar char="-"/>
            </a:pPr>
            <a:r>
              <a:rPr lang="sr-Latn-CS" sz="2400" dirty="0" smtClean="0">
                <a:latin typeface="Maiandra GD" pitchFamily="34" charset="0"/>
              </a:rPr>
              <a:t>At na B. B. i TPH u serumu i likvoru-negativni </a:t>
            </a:r>
          </a:p>
          <a:p>
            <a:pPr eaLnBrk="1" hangingPunct="1">
              <a:buFontTx/>
              <a:buChar char="-"/>
            </a:pPr>
            <a:r>
              <a:rPr lang="sr-Latn-CS" sz="2400" dirty="0" smtClean="0">
                <a:latin typeface="Maiandra GD" pitchFamily="34" charset="0"/>
              </a:rPr>
              <a:t>ANA, VDRL, Acla, ANCA, ENA screen: negativni.</a:t>
            </a:r>
          </a:p>
          <a:p>
            <a:pPr eaLnBrk="1" hangingPunct="1">
              <a:buFontTx/>
              <a:buChar char="-"/>
            </a:pPr>
            <a:r>
              <a:rPr lang="sr-Latn-CS" sz="2400" dirty="0" smtClean="0">
                <a:latin typeface="Maiandra GD" pitchFamily="34" charset="0"/>
              </a:rPr>
              <a:t>EMNG-nalaz uredan </a:t>
            </a:r>
          </a:p>
          <a:p>
            <a:pPr eaLnBrk="1" hangingPunct="1">
              <a:buFontTx/>
              <a:buChar char="-"/>
            </a:pPr>
            <a:r>
              <a:rPr lang="sr-Latn-CS" sz="2400" dirty="0" smtClean="0">
                <a:latin typeface="Maiandra GD" pitchFamily="34" charset="0"/>
              </a:rPr>
              <a:t>RTG pluća – b.o. </a:t>
            </a:r>
          </a:p>
          <a:p>
            <a:pPr eaLnBrk="1" hangingPunct="1">
              <a:buFontTx/>
              <a:buChar char="-"/>
            </a:pPr>
            <a:r>
              <a:rPr lang="sr-Latn-CS" sz="2400" dirty="0" smtClean="0">
                <a:latin typeface="Maiandra GD" pitchFamily="34" charset="0"/>
              </a:rPr>
              <a:t>Otpušten sa dijagnozom: </a:t>
            </a:r>
            <a:r>
              <a:rPr lang="sr-Latn-CS" sz="2400" dirty="0" smtClean="0">
                <a:solidFill>
                  <a:srgbClr val="FF0000"/>
                </a:solidFill>
                <a:latin typeface="Maiandra GD" pitchFamily="34" charset="0"/>
              </a:rPr>
              <a:t>Stanje posle neuroborelioze, ali je neophodno dalje praćenje.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" y="381000"/>
            <a:ext cx="42388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3200" b="1" dirty="0" smtClean="0">
                <a:solidFill>
                  <a:srgbClr val="003300"/>
                </a:solidFill>
                <a:latin typeface="Maiandra GD" pitchFamily="34" charset="0"/>
              </a:rPr>
              <a:t>Dopunska ispitivanja...</a:t>
            </a:r>
            <a:endParaRPr lang="en-US" sz="2800" b="1" dirty="0">
              <a:solidFill>
                <a:srgbClr val="003300"/>
              </a:solidFill>
              <a:latin typeface="Maiandra G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448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381000" y="2636837"/>
            <a:ext cx="8382000" cy="3916363"/>
          </a:xfrm>
        </p:spPr>
        <p:txBody>
          <a:bodyPr/>
          <a:lstStyle/>
          <a:p>
            <a:pPr marL="0" indent="0" eaLnBrk="1" hangingPunct="1">
              <a:buFontTx/>
              <a:buChar char="-"/>
            </a:pPr>
            <a:r>
              <a:rPr lang="sr-Latn-CS" sz="2600" b="1" dirty="0" smtClean="0">
                <a:solidFill>
                  <a:srgbClr val="003300"/>
                </a:solidFill>
                <a:latin typeface="Maiandra GD" pitchFamily="34" charset="0"/>
              </a:rPr>
              <a:t> </a:t>
            </a:r>
            <a:r>
              <a:rPr lang="sr-Latn-CS" sz="2600" b="1" dirty="0" smtClean="0">
                <a:latin typeface="Maiandra GD" pitchFamily="34" charset="0"/>
              </a:rPr>
              <a:t>Novembar 2012-maj 2014.g</a:t>
            </a:r>
          </a:p>
          <a:p>
            <a:pPr marL="0" indent="0" eaLnBrk="1" hangingPunct="1">
              <a:buFontTx/>
              <a:buChar char="-"/>
            </a:pPr>
            <a:r>
              <a:rPr lang="sr-Latn-CS" sz="2600" b="1" dirty="0" smtClean="0">
                <a:latin typeface="Maiandra GD" pitchFamily="34" charset="0"/>
              </a:rPr>
              <a:t> </a:t>
            </a:r>
            <a:r>
              <a:rPr lang="sr-Latn-CS" sz="2600" dirty="0" smtClean="0">
                <a:latin typeface="Maiandra GD" pitchFamily="34" charset="0"/>
              </a:rPr>
              <a:t>Perzistiranje prethodno postojećih tegoba, zamorljivost, osećaj težine u nogama...</a:t>
            </a:r>
          </a:p>
          <a:p>
            <a:pPr marL="0" indent="0" eaLnBrk="1" hangingPunct="1">
              <a:buNone/>
            </a:pPr>
            <a:r>
              <a:rPr lang="sr-Latn-CS" sz="2600" dirty="0" smtClean="0">
                <a:latin typeface="Maiandra GD" pitchFamily="34" charset="0"/>
              </a:rPr>
              <a:t>- Postepeno obogaćivanje neurološkog nalaza iz pregleda u pregled sa progresijom neurološkog deficita...</a:t>
            </a:r>
          </a:p>
          <a:p>
            <a:pPr marL="0" indent="0" eaLnBrk="1" hangingPunct="1">
              <a:buNone/>
            </a:pPr>
            <a:r>
              <a:rPr lang="sr-Latn-CS" sz="2600" dirty="0" smtClean="0">
                <a:latin typeface="Maiandra GD" pitchFamily="34" charset="0"/>
              </a:rPr>
              <a:t>- Razvoj spastične tripareze, ataksije leve noge, uz perzistiranje ugašenog vibr. senzibiliteta.</a:t>
            </a:r>
            <a:endParaRPr lang="sr-Latn-CS" sz="2600" dirty="0">
              <a:latin typeface="Maiandra GD" pitchFamily="34" charset="0"/>
            </a:endParaRPr>
          </a:p>
          <a:p>
            <a:pPr marL="0" indent="0" eaLnBrk="1" hangingPunct="1">
              <a:buNone/>
            </a:pPr>
            <a:r>
              <a:rPr lang="sr-Latn-CS" sz="2600" dirty="0" smtClean="0">
                <a:solidFill>
                  <a:srgbClr val="003300"/>
                </a:solidFill>
                <a:latin typeface="Maiandra GD" pitchFamily="34" charset="0"/>
              </a:rPr>
              <a:t>  </a:t>
            </a:r>
          </a:p>
          <a:p>
            <a:pPr eaLnBrk="1" hangingPunct="1">
              <a:buFontTx/>
              <a:buChar char="-"/>
            </a:pPr>
            <a:endParaRPr lang="sr-Latn-CS" sz="2400" dirty="0" smtClean="0">
              <a:solidFill>
                <a:srgbClr val="003300"/>
              </a:solidFill>
              <a:latin typeface="Maiandra GD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381000"/>
            <a:ext cx="53735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3200" b="1" dirty="0" smtClean="0">
                <a:solidFill>
                  <a:srgbClr val="003300"/>
                </a:solidFill>
                <a:latin typeface="Maiandra GD" pitchFamily="34" charset="0"/>
              </a:rPr>
              <a:t>Dalje ambulantno praćenje.</a:t>
            </a:r>
            <a:r>
              <a:rPr lang="sr-Latn-RS" sz="3200" b="1" dirty="0" smtClean="0">
                <a:latin typeface="Maiandra GD" pitchFamily="34" charset="0"/>
              </a:rPr>
              <a:t>..</a:t>
            </a:r>
            <a:endParaRPr lang="en-US" sz="2800" b="1" dirty="0">
              <a:latin typeface="Maiandra G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27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135367"/>
            <a:ext cx="2757202" cy="318923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4799" y="1743670"/>
            <a:ext cx="838200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>
              <a:buNone/>
            </a:pPr>
            <a:r>
              <a:rPr lang="sr-Latn-RS" sz="2000" dirty="0" smtClean="0">
                <a:latin typeface="Maiandra GD" pitchFamily="34" charset="0"/>
              </a:rPr>
              <a:t>Pojedinačne</a:t>
            </a:r>
            <a:r>
              <a:rPr lang="sr-Latn-RS" sz="2000" dirty="0" smtClean="0">
                <a:solidFill>
                  <a:srgbClr val="003300"/>
                </a:solidFill>
                <a:latin typeface="Maiandra GD" pitchFamily="34" charset="0"/>
              </a:rPr>
              <a:t> </a:t>
            </a:r>
            <a:r>
              <a:rPr lang="sr-Latn-RS" sz="2000" dirty="0" smtClean="0">
                <a:solidFill>
                  <a:srgbClr val="FF0000"/>
                </a:solidFill>
                <a:latin typeface="Maiandra GD" pitchFamily="34" charset="0"/>
              </a:rPr>
              <a:t>nove supra </a:t>
            </a:r>
            <a:r>
              <a:rPr lang="sr-Latn-RS" sz="2000" dirty="0" smtClean="0">
                <a:solidFill>
                  <a:srgbClr val="003300"/>
                </a:solidFill>
                <a:latin typeface="Maiandra GD" pitchFamily="34" charset="0"/>
              </a:rPr>
              <a:t>i </a:t>
            </a:r>
            <a:r>
              <a:rPr lang="sr-Latn-RS" sz="2000" dirty="0" smtClean="0">
                <a:solidFill>
                  <a:srgbClr val="FF0000"/>
                </a:solidFill>
                <a:latin typeface="Maiandra GD" pitchFamily="34" charset="0"/>
              </a:rPr>
              <a:t>infratentorijalne </a:t>
            </a:r>
            <a:r>
              <a:rPr lang="sr-Latn-RS" sz="2000" dirty="0" smtClean="0">
                <a:latin typeface="Maiandra GD" pitchFamily="34" charset="0"/>
              </a:rPr>
              <a:t>fokalne promene koje dif. mogu odgovarati vaskularnim lezijama vs. lezijama u sklopu vaskulitisa, ali i demijelizacionim lezijama.</a:t>
            </a:r>
            <a:endParaRPr lang="sr-Latn-CS" sz="2000" dirty="0">
              <a:latin typeface="Maiandra GD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7986998" y="3810000"/>
            <a:ext cx="533400" cy="6858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Content Placeholder 6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48" y="3164984"/>
            <a:ext cx="2607652" cy="3235816"/>
          </a:xfr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018" y="3135366"/>
            <a:ext cx="2527382" cy="3189234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 flipH="1">
            <a:off x="1981200" y="3276600"/>
            <a:ext cx="609600" cy="457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3802608" y="4855888"/>
            <a:ext cx="674995" cy="146871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33400" y="381000"/>
            <a:ext cx="407092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3200" b="1" dirty="0" smtClean="0">
                <a:solidFill>
                  <a:srgbClr val="003300"/>
                </a:solidFill>
                <a:latin typeface="Maiandra GD" pitchFamily="34" charset="0"/>
              </a:rPr>
              <a:t>Kontrolna MR mozga</a:t>
            </a:r>
          </a:p>
          <a:p>
            <a:r>
              <a:rPr lang="en-US" sz="2800" b="1" dirty="0" smtClean="0">
                <a:solidFill>
                  <a:srgbClr val="003300"/>
                </a:solidFill>
                <a:latin typeface="Maiandra GD" pitchFamily="34" charset="0"/>
              </a:rPr>
              <a:t>M</a:t>
            </a:r>
            <a:r>
              <a:rPr lang="sr-Latn-RS" sz="2800" b="1" dirty="0" smtClean="0">
                <a:solidFill>
                  <a:srgbClr val="003300"/>
                </a:solidFill>
                <a:latin typeface="Maiandra GD" pitchFamily="34" charset="0"/>
              </a:rPr>
              <a:t>art 2014.g</a:t>
            </a:r>
            <a:endParaRPr lang="en-US" sz="2800" b="1" dirty="0">
              <a:solidFill>
                <a:srgbClr val="003300"/>
              </a:solidFill>
              <a:latin typeface="Maiandra G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88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381000" y="2133600"/>
            <a:ext cx="8305800" cy="4648200"/>
          </a:xfrm>
        </p:spPr>
        <p:txBody>
          <a:bodyPr/>
          <a:lstStyle/>
          <a:p>
            <a:pPr marL="0" indent="0" eaLnBrk="1" hangingPunct="1">
              <a:buNone/>
            </a:pPr>
            <a:endParaRPr lang="sr-Latn-CS" sz="2400" dirty="0" smtClean="0">
              <a:solidFill>
                <a:srgbClr val="003300"/>
              </a:solidFill>
              <a:latin typeface="Maiandra GD" pitchFamily="34" charset="0"/>
            </a:endParaRPr>
          </a:p>
          <a:p>
            <a:pPr eaLnBrk="1" hangingPunct="1">
              <a:buFontTx/>
              <a:buChar char="-"/>
            </a:pPr>
            <a:r>
              <a:rPr lang="sr-Latn-CS" sz="2400" b="1" dirty="0" smtClean="0">
                <a:latin typeface="Maiandra GD" pitchFamily="34" charset="0"/>
              </a:rPr>
              <a:t>Glavne tegobe </a:t>
            </a:r>
            <a:r>
              <a:rPr lang="sr-Latn-CS" sz="2400" dirty="0" smtClean="0">
                <a:latin typeface="Maiandra GD" pitchFamily="34" charset="0"/>
              </a:rPr>
              <a:t>– osećaj težine u levoj nozi i slabost leve ruke, trnjenje u prstima obe šake.</a:t>
            </a:r>
          </a:p>
          <a:p>
            <a:pPr eaLnBrk="1" hangingPunct="1">
              <a:buFontTx/>
              <a:buChar char="-"/>
            </a:pPr>
            <a:r>
              <a:rPr lang="sr-Latn-CS" sz="2400" dirty="0" smtClean="0">
                <a:latin typeface="Maiandra GD" pitchFamily="34" charset="0"/>
              </a:rPr>
              <a:t>Laboratorijske analize krvi – b.o. </a:t>
            </a:r>
          </a:p>
          <a:p>
            <a:pPr eaLnBrk="1" hangingPunct="1">
              <a:buFontTx/>
              <a:buChar char="-"/>
            </a:pPr>
            <a:r>
              <a:rPr lang="sr-Latn-CS" sz="2400" dirty="0" smtClean="0">
                <a:latin typeface="Maiandra GD" pitchFamily="34" charset="0"/>
              </a:rPr>
              <a:t>ACE u serumu – b.o. U likvoru 2.</a:t>
            </a:r>
          </a:p>
          <a:p>
            <a:pPr eaLnBrk="1" hangingPunct="1">
              <a:buFontTx/>
              <a:buChar char="-"/>
            </a:pPr>
            <a:r>
              <a:rPr lang="sr-Latn-CS" sz="2400" dirty="0" smtClean="0">
                <a:latin typeface="Maiandra GD" pitchFamily="34" charset="0"/>
              </a:rPr>
              <a:t>LP – citobihemijske analize likvora – </a:t>
            </a:r>
            <a:r>
              <a:rPr lang="sr-Latn-CS" sz="2400" b="1" dirty="0" smtClean="0">
                <a:solidFill>
                  <a:srgbClr val="FF0000"/>
                </a:solidFill>
                <a:latin typeface="Maiandra GD" pitchFamily="34" charset="0"/>
              </a:rPr>
              <a:t>hiperproteinorahija 0.58 g/l, </a:t>
            </a:r>
            <a:r>
              <a:rPr lang="sr-Latn-CS" sz="2400" dirty="0" smtClean="0">
                <a:latin typeface="Maiandra GD" pitchFamily="34" charset="0"/>
              </a:rPr>
              <a:t>ostalo b.o. </a:t>
            </a:r>
            <a:r>
              <a:rPr lang="sr-Latn-CS" sz="2400" b="1" dirty="0" smtClean="0">
                <a:solidFill>
                  <a:srgbClr val="FF0000"/>
                </a:solidFill>
                <a:latin typeface="Maiandra GD" pitchFamily="34" charset="0"/>
              </a:rPr>
              <a:t>Oligoklonalne IgG trake u likvoru, normalan nalaz u sermu.</a:t>
            </a:r>
          </a:p>
          <a:p>
            <a:pPr eaLnBrk="1" hangingPunct="1">
              <a:buFontTx/>
              <a:buChar char="-"/>
            </a:pPr>
            <a:r>
              <a:rPr lang="sr-Latn-CS" sz="2400" dirty="0" smtClean="0">
                <a:latin typeface="Maiandra GD" pitchFamily="34" charset="0"/>
              </a:rPr>
              <a:t>ANA/AMA, LKM, ACI, VDRL – nalaz uredan.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" y="381000"/>
            <a:ext cx="552606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3200" b="1" dirty="0" smtClean="0">
                <a:solidFill>
                  <a:srgbClr val="003300"/>
                </a:solidFill>
                <a:latin typeface="Maiandra GD" pitchFamily="34" charset="0"/>
              </a:rPr>
              <a:t>Klinika za neurologiju KCS</a:t>
            </a:r>
          </a:p>
          <a:p>
            <a:r>
              <a:rPr lang="sr-Latn-RS" sz="3200" b="1" dirty="0" smtClean="0">
                <a:solidFill>
                  <a:srgbClr val="003300"/>
                </a:solidFill>
                <a:latin typeface="Maiandra GD" pitchFamily="34" charset="0"/>
              </a:rPr>
              <a:t>Reevaluacija dijagnoze, </a:t>
            </a:r>
            <a:r>
              <a:rPr lang="sr-Latn-RS" sz="2800" b="1" dirty="0" smtClean="0">
                <a:solidFill>
                  <a:srgbClr val="003300"/>
                </a:solidFill>
                <a:latin typeface="Maiandra GD" pitchFamily="34" charset="0"/>
              </a:rPr>
              <a:t>2014.g</a:t>
            </a:r>
            <a:endParaRPr lang="en-US" sz="2800" b="1" dirty="0">
              <a:solidFill>
                <a:srgbClr val="003300"/>
              </a:solidFill>
              <a:latin typeface="Maiandra G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359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1" r="4956" b="6157"/>
          <a:stretch>
            <a:fillRect/>
          </a:stretch>
        </p:blipFill>
        <p:spPr>
          <a:xfrm>
            <a:off x="3352800" y="3124200"/>
            <a:ext cx="4724400" cy="29000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2" r="10583" b="3657"/>
          <a:stretch>
            <a:fillRect/>
          </a:stretch>
        </p:blipFill>
        <p:spPr>
          <a:xfrm>
            <a:off x="533400" y="3124200"/>
            <a:ext cx="2514600" cy="2936532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2209800" y="5334000"/>
            <a:ext cx="7620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990600" y="5257800"/>
            <a:ext cx="228600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1219200" y="5410200"/>
            <a:ext cx="1524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4985065" y="5105400"/>
            <a:ext cx="501335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5867400" y="5105400"/>
            <a:ext cx="5334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457199" y="1591270"/>
            <a:ext cx="853440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>
              <a:buNone/>
            </a:pPr>
            <a:r>
              <a:rPr lang="sr-Latn-RS" sz="2000" dirty="0" smtClean="0">
                <a:latin typeface="Maiandra GD" pitchFamily="34" charset="0"/>
              </a:rPr>
              <a:t>Pojedinačne supra i infratentorijalne fokalne promene koje dif.dg mogu odgovarati demijelinizacionim lezijama, ili lezijama u sklopu vaskulitisa. </a:t>
            </a:r>
          </a:p>
          <a:p>
            <a:pPr marL="0" indent="0" eaLnBrk="1" hangingPunct="1">
              <a:buNone/>
            </a:pPr>
            <a:r>
              <a:rPr lang="sr-Latn-RS" sz="2000" dirty="0" smtClean="0">
                <a:latin typeface="Maiandra GD" pitchFamily="34" charset="0"/>
              </a:rPr>
              <a:t>U komparaciji sa MR nalazom od marta 2014. nalaz ukazuje na pojavu novih lezija (opis neuroradiologa KCS).</a:t>
            </a:r>
            <a:endParaRPr lang="sr-Latn-CS" sz="2000" dirty="0">
              <a:latin typeface="Maiandra GD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381000"/>
            <a:ext cx="25811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3200" b="1" dirty="0" smtClean="0">
                <a:solidFill>
                  <a:srgbClr val="003300"/>
                </a:solidFill>
                <a:latin typeface="Maiandra GD" pitchFamily="34" charset="0"/>
              </a:rPr>
              <a:t>MR mozga</a:t>
            </a:r>
          </a:p>
          <a:p>
            <a:r>
              <a:rPr lang="sr-Latn-RS" sz="2800" b="1" dirty="0" smtClean="0">
                <a:solidFill>
                  <a:srgbClr val="003300"/>
                </a:solidFill>
                <a:latin typeface="Maiandra GD" pitchFamily="34" charset="0"/>
              </a:rPr>
              <a:t>oktobar 2014.g</a:t>
            </a:r>
            <a:endParaRPr lang="en-US" sz="2800" b="1" dirty="0">
              <a:solidFill>
                <a:srgbClr val="003300"/>
              </a:solidFill>
              <a:latin typeface="Maiandra GD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3400" y="6172200"/>
            <a:ext cx="43428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sr-Latn-CS" sz="2400" b="1" dirty="0" smtClean="0">
                <a:latin typeface="Maiandra GD" pitchFamily="34" charset="0"/>
              </a:rPr>
              <a:t>Otpušten pod dijagnozom </a:t>
            </a:r>
            <a:r>
              <a:rPr lang="sr-Latn-CS" sz="2400" b="1" dirty="0" smtClean="0">
                <a:solidFill>
                  <a:srgbClr val="FF0000"/>
                </a:solidFill>
                <a:latin typeface="Maiandra GD" pitchFamily="34" charset="0"/>
              </a:rPr>
              <a:t>MS.</a:t>
            </a:r>
          </a:p>
        </p:txBody>
      </p:sp>
    </p:spTree>
    <p:extLst>
      <p:ext uri="{BB962C8B-B14F-4D97-AF65-F5344CB8AC3E}">
        <p14:creationId xmlns:p14="http://schemas.microsoft.com/office/powerpoint/2010/main" val="83398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1524000"/>
            <a:ext cx="8686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sr-Latn-RS" sz="2400" dirty="0" smtClean="0">
                <a:solidFill>
                  <a:srgbClr val="003300"/>
                </a:solidFill>
                <a:latin typeface="Maiandra GD" pitchFamily="34" charset="0"/>
              </a:rPr>
              <a:t>- </a:t>
            </a:r>
            <a:r>
              <a:rPr lang="sr-Latn-RS" sz="2400" dirty="0" smtClean="0">
                <a:latin typeface="Maiandra GD" pitchFamily="34" charset="0"/>
              </a:rPr>
              <a:t>Nakon primene pulsne kortikosteroidne terapije bolesnik navodi</a:t>
            </a:r>
            <a:r>
              <a:rPr lang="sr-Latn-RS" sz="2400" dirty="0" smtClean="0">
                <a:solidFill>
                  <a:srgbClr val="003300"/>
                </a:solidFill>
                <a:latin typeface="Maiandra GD" pitchFamily="34" charset="0"/>
              </a:rPr>
              <a:t> </a:t>
            </a:r>
            <a:r>
              <a:rPr lang="sr-Latn-RS" sz="2400" dirty="0" smtClean="0">
                <a:solidFill>
                  <a:srgbClr val="FF0000"/>
                </a:solidFill>
                <a:latin typeface="Maiandra GD" pitchFamily="34" charset="0"/>
              </a:rPr>
              <a:t>subjektivno poboljšanje </a:t>
            </a:r>
            <a:r>
              <a:rPr lang="sr-Latn-RS" sz="2400" dirty="0" smtClean="0">
                <a:latin typeface="Maiandra GD" pitchFamily="34" charset="0"/>
              </a:rPr>
              <a:t>snage leve ruke i leve noge.</a:t>
            </a:r>
          </a:p>
          <a:p>
            <a:pPr eaLnBrk="1" hangingPunct="1">
              <a:buFontTx/>
              <a:buChar char="-"/>
            </a:pPr>
            <a:endParaRPr lang="sr-Latn-RS" sz="2400" dirty="0" smtClean="0">
              <a:solidFill>
                <a:srgbClr val="003300"/>
              </a:solidFill>
              <a:latin typeface="Maiandra GD" pitchFamily="34" charset="0"/>
            </a:endParaRPr>
          </a:p>
          <a:p>
            <a:pPr eaLnBrk="1" hangingPunct="1">
              <a:buFontTx/>
              <a:buChar char="-"/>
            </a:pPr>
            <a:r>
              <a:rPr lang="sr-Latn-RS" sz="2400" dirty="0" smtClean="0">
                <a:solidFill>
                  <a:srgbClr val="003300"/>
                </a:solidFill>
                <a:latin typeface="Maiandra GD" pitchFamily="34" charset="0"/>
              </a:rPr>
              <a:t> </a:t>
            </a:r>
            <a:r>
              <a:rPr lang="sr-Latn-RS" sz="2400" dirty="0" smtClean="0">
                <a:latin typeface="Maiandra GD" pitchFamily="34" charset="0"/>
              </a:rPr>
              <a:t>Neurološki nalaz ne pokazuje poboljšanje, pokazuje čak i blagu progresiju slabosti leve noge!</a:t>
            </a:r>
            <a:endParaRPr lang="en-US" sz="2400" dirty="0">
              <a:latin typeface="Maiandra GD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381000"/>
            <a:ext cx="20697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3200" b="1" dirty="0" smtClean="0">
                <a:solidFill>
                  <a:srgbClr val="003300"/>
                </a:solidFill>
                <a:latin typeface="Maiandra GD" pitchFamily="34" charset="0"/>
              </a:rPr>
              <a:t>Dalji tok...</a:t>
            </a:r>
            <a:endParaRPr lang="en-US" sz="2800" b="1" dirty="0">
              <a:solidFill>
                <a:srgbClr val="003300"/>
              </a:solidFill>
              <a:latin typeface="Maiandra GD" pitchFamily="34" charset="0"/>
            </a:endParaRPr>
          </a:p>
        </p:txBody>
      </p:sp>
      <p:pic>
        <p:nvPicPr>
          <p:cNvPr id="7" name="Content Placeholder 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6"/>
          <a:stretch>
            <a:fillRect/>
          </a:stretch>
        </p:blipFill>
        <p:spPr>
          <a:xfrm>
            <a:off x="5838376" y="3649444"/>
            <a:ext cx="3000824" cy="3056156"/>
          </a:xfrm>
        </p:spPr>
      </p:pic>
      <p:sp>
        <p:nvSpPr>
          <p:cNvPr id="8" name="Rectangle 7"/>
          <p:cNvSpPr/>
          <p:nvPr/>
        </p:nvSpPr>
        <p:spPr>
          <a:xfrm>
            <a:off x="211377" y="4438471"/>
            <a:ext cx="542742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sr-Latn-CS" sz="2200" b="1" dirty="0" smtClean="0">
                <a:latin typeface="Maiandra GD" pitchFamily="34" charset="0"/>
              </a:rPr>
              <a:t>MR vratne kičme</a:t>
            </a:r>
            <a:r>
              <a:rPr lang="sr-Latn-CS" sz="2200" dirty="0">
                <a:latin typeface="Maiandra GD" pitchFamily="34" charset="0"/>
              </a:rPr>
              <a:t> </a:t>
            </a:r>
            <a:r>
              <a:rPr lang="sr-Latn-CS" sz="2200" dirty="0" smtClean="0">
                <a:latin typeface="Maiandra GD" pitchFamily="34" charset="0"/>
              </a:rPr>
              <a:t>– fokalna intramedularna lezija C3 segmenta </a:t>
            </a:r>
            <a:r>
              <a:rPr lang="sr-Latn-CS" sz="2200" dirty="0">
                <a:latin typeface="Maiandra GD" pitchFamily="34" charset="0"/>
              </a:rPr>
              <a:t>d</a:t>
            </a:r>
            <a:r>
              <a:rPr lang="sr-Latn-CS" sz="2200" dirty="0" smtClean="0">
                <a:latin typeface="Maiandra GD" pitchFamily="34" charset="0"/>
              </a:rPr>
              <a:t>emijelinizacionog tipa</a:t>
            </a:r>
          </a:p>
        </p:txBody>
      </p:sp>
      <p:sp>
        <p:nvSpPr>
          <p:cNvPr id="6" name="Rectangle 5"/>
          <p:cNvSpPr/>
          <p:nvPr/>
        </p:nvSpPr>
        <p:spPr>
          <a:xfrm>
            <a:off x="643372" y="6096000"/>
            <a:ext cx="4157228" cy="523220"/>
          </a:xfrm>
          <a:prstGeom prst="rect">
            <a:avLst/>
          </a:prstGeom>
          <a:ln w="1270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eaLnBrk="1" hangingPunct="1"/>
            <a:r>
              <a:rPr lang="sr-Latn-CS" sz="2800" b="1" dirty="0" smtClean="0">
                <a:solidFill>
                  <a:srgbClr val="FF0000"/>
                </a:solidFill>
                <a:latin typeface="Maiandra GD" pitchFamily="34" charset="0"/>
              </a:rPr>
              <a:t>Primarno progresivna MS</a:t>
            </a:r>
          </a:p>
        </p:txBody>
      </p:sp>
    </p:spTree>
    <p:extLst>
      <p:ext uri="{BB962C8B-B14F-4D97-AF65-F5344CB8AC3E}">
        <p14:creationId xmlns:p14="http://schemas.microsoft.com/office/powerpoint/2010/main" val="109533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19800" y="6443246"/>
            <a:ext cx="27715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CS" sz="1600" i="1" dirty="0" smtClean="0"/>
              <a:t>Polman et al, Ann. Neurol 2011</a:t>
            </a:r>
            <a:endParaRPr lang="en-US" sz="16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1759803"/>
            <a:ext cx="5181600" cy="83099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400" b="1" dirty="0">
                <a:latin typeface="Maiandra GD" pitchFamily="34" charset="0"/>
              </a:rPr>
              <a:t>Postepena progresija neurološkog nalaza koji je tipičan za MS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2952750"/>
            <a:ext cx="5181600" cy="400050"/>
          </a:xfrm>
          <a:prstGeom prst="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000" b="1" u="sng" dirty="0">
                <a:latin typeface="Maiandra GD" pitchFamily="34" charset="0"/>
              </a:rPr>
              <a:t>1. Godinu dana kontinuirane progresije</a:t>
            </a:r>
          </a:p>
        </p:txBody>
      </p:sp>
      <p:sp>
        <p:nvSpPr>
          <p:cNvPr id="8" name="Plus 7"/>
          <p:cNvSpPr/>
          <p:nvPr/>
        </p:nvSpPr>
        <p:spPr>
          <a:xfrm>
            <a:off x="2209800" y="3657600"/>
            <a:ext cx="427038" cy="381000"/>
          </a:xfrm>
          <a:prstGeom prst="mathPl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r-Latn-CS" sz="900" dirty="0"/>
          </a:p>
        </p:txBody>
      </p:sp>
      <p:sp>
        <p:nvSpPr>
          <p:cNvPr id="9" name="TextBox 12"/>
          <p:cNvSpPr txBox="1">
            <a:spLocks noChangeArrowheads="1"/>
          </p:cNvSpPr>
          <p:nvPr/>
        </p:nvSpPr>
        <p:spPr bwMode="auto">
          <a:xfrm>
            <a:off x="2819400" y="3653135"/>
            <a:ext cx="64793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r-Latn-CS" sz="2400" b="1" dirty="0">
                <a:solidFill>
                  <a:srgbClr val="FF0000"/>
                </a:solidFill>
                <a:latin typeface="Maiandra GD" pitchFamily="34" charset="0"/>
              </a:rPr>
              <a:t>2/3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1000" y="4154269"/>
            <a:ext cx="7696199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CS" dirty="0"/>
              <a:t> </a:t>
            </a:r>
            <a:r>
              <a:rPr lang="sr-Latn-CS" b="1" dirty="0">
                <a:latin typeface="Maiandra GD" pitchFamily="34" charset="0"/>
              </a:rPr>
              <a:t>MR mozga u jednoj od navedenih regija: 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dirty="0">
                <a:latin typeface="Maiandra GD" pitchFamily="34" charset="0"/>
              </a:rPr>
              <a:t>≥ 1 T2 promena: periventrikularno, jukstakortikalno, infratentorijalno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1000" y="4916269"/>
            <a:ext cx="4707571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CS" dirty="0"/>
              <a:t> </a:t>
            </a:r>
            <a:r>
              <a:rPr lang="sr-Latn-CS" b="1" dirty="0">
                <a:latin typeface="Maiandra GD" pitchFamily="34" charset="0"/>
              </a:rPr>
              <a:t>pozitivan nalaz na MR kičmene moždine: 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dirty="0">
                <a:latin typeface="Maiandra GD" pitchFamily="34" charset="0"/>
              </a:rPr>
              <a:t>≥ 2 T2 asimptomatske fokalne promene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1000" y="5678269"/>
            <a:ext cx="7124707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CS" dirty="0"/>
              <a:t> </a:t>
            </a:r>
            <a:r>
              <a:rPr lang="sr-Latn-CS" b="1" dirty="0">
                <a:latin typeface="Maiandra GD" pitchFamily="34" charset="0"/>
              </a:rPr>
              <a:t>pozitivan nalaz u </a:t>
            </a:r>
            <a:r>
              <a:rPr lang="sr-Latn-CS" b="1" dirty="0" err="1">
                <a:latin typeface="Maiandra GD" pitchFamily="34" charset="0"/>
              </a:rPr>
              <a:t>likvoru</a:t>
            </a:r>
            <a:r>
              <a:rPr lang="sr-Latn-CS" b="1" dirty="0">
                <a:latin typeface="Maiandra GD" pitchFamily="34" charset="0"/>
              </a:rPr>
              <a:t>: 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dirty="0">
                <a:latin typeface="Maiandra GD" pitchFamily="34" charset="0"/>
              </a:rPr>
              <a:t>prisustvo </a:t>
            </a:r>
            <a:r>
              <a:rPr lang="sr-Latn-CS" dirty="0" err="1">
                <a:latin typeface="Maiandra GD" pitchFamily="34" charset="0"/>
              </a:rPr>
              <a:t>oligoklonalnih</a:t>
            </a:r>
            <a:r>
              <a:rPr lang="sr-Latn-CS" dirty="0">
                <a:latin typeface="Maiandra GD" pitchFamily="34" charset="0"/>
              </a:rPr>
              <a:t> IgG trake u likvoru ili povišen IgG index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1000" y="294382"/>
            <a:ext cx="505939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3200" b="1" dirty="0" smtClean="0">
                <a:latin typeface="Maiandra GD" pitchFamily="34" charset="0"/>
              </a:rPr>
              <a:t>Dijagnostički kritertijumi za</a:t>
            </a:r>
          </a:p>
          <a:p>
            <a:r>
              <a:rPr lang="sr-Latn-RS" sz="3200" b="1" dirty="0" smtClean="0">
                <a:solidFill>
                  <a:srgbClr val="FF0000"/>
                </a:solidFill>
                <a:latin typeface="Maiandra GD" pitchFamily="34" charset="0"/>
              </a:rPr>
              <a:t>Primarno progresivnu MS</a:t>
            </a:r>
            <a:endParaRPr lang="en-US" sz="2800" b="1" dirty="0">
              <a:solidFill>
                <a:srgbClr val="FF0000"/>
              </a:solidFill>
              <a:latin typeface="Maiandra GD" pitchFamily="34" charset="0"/>
            </a:endParaRPr>
          </a:p>
        </p:txBody>
      </p:sp>
      <p:pic>
        <p:nvPicPr>
          <p:cNvPr id="1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69"/>
          <a:stretch>
            <a:fillRect/>
          </a:stretch>
        </p:blipFill>
        <p:spPr>
          <a:xfrm>
            <a:off x="5638800" y="1066800"/>
            <a:ext cx="3200399" cy="2743200"/>
          </a:xfrm>
        </p:spPr>
      </p:pic>
    </p:spTree>
    <p:extLst>
      <p:ext uri="{BB962C8B-B14F-4D97-AF65-F5344CB8AC3E}">
        <p14:creationId xmlns:p14="http://schemas.microsoft.com/office/powerpoint/2010/main" val="386483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381000"/>
            <a:ext cx="8153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200" b="1" dirty="0" smtClean="0">
                <a:solidFill>
                  <a:srgbClr val="FF0000"/>
                </a:solidFill>
                <a:latin typeface="Maiandra GD" pitchFamily="34" charset="0"/>
              </a:rPr>
              <a:t>Primarno progresivna MS?</a:t>
            </a:r>
          </a:p>
          <a:p>
            <a:endParaRPr lang="sr-Latn-RS" sz="2800" b="1" dirty="0" smtClean="0">
              <a:latin typeface="Maiandra GD" pitchFamily="34" charset="0"/>
            </a:endParaRPr>
          </a:p>
          <a:p>
            <a:r>
              <a:rPr lang="sr-Latn-RS" sz="2400" b="1" dirty="0" smtClean="0">
                <a:latin typeface="Maiandra GD" pitchFamily="34" charset="0"/>
              </a:rPr>
              <a:t>Da li smo isključili druge bolesti koje diferencijalno dijagnostički dolaze u obzir: </a:t>
            </a:r>
            <a:r>
              <a:rPr lang="sr-Latn-RS" sz="2400" b="1" dirty="0" smtClean="0">
                <a:solidFill>
                  <a:srgbClr val="FF0000"/>
                </a:solidFill>
                <a:latin typeface="Maiandra GD" pitchFamily="34" charset="0"/>
              </a:rPr>
              <a:t>Neuroborelioza (LNB)?</a:t>
            </a:r>
            <a:endParaRPr lang="en-US" sz="2400" b="1" dirty="0">
              <a:solidFill>
                <a:srgbClr val="FF0000"/>
              </a:solidFill>
              <a:latin typeface="Maiandra GD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533400" y="2794000"/>
          <a:ext cx="8077200" cy="1930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38600"/>
                <a:gridCol w="4038600"/>
              </a:tblGrid>
              <a:tr h="741680">
                <a:tc>
                  <a:txBody>
                    <a:bodyPr/>
                    <a:lstStyle/>
                    <a:p>
                      <a:r>
                        <a:rPr lang="sr-Latn-RS" b="1" dirty="0" smtClean="0"/>
                        <a:t>Definitivna</a:t>
                      </a:r>
                      <a:r>
                        <a:rPr lang="sr-Latn-RS" b="1" baseline="0" dirty="0" smtClean="0"/>
                        <a:t> LNB</a:t>
                      </a:r>
                      <a:endParaRPr lang="en-US" b="1" dirty="0"/>
                    </a:p>
                    <a:p>
                      <a:r>
                        <a:rPr lang="sr-Latn-RS" dirty="0" smtClean="0"/>
                        <a:t>Sva 3 kriterijuma ispunjena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r-Latn-RS" b="1" dirty="0" smtClean="0"/>
                        <a:t>Moguća LNB</a:t>
                      </a:r>
                      <a:endParaRPr lang="en-US" b="1" dirty="0"/>
                    </a:p>
                    <a:p>
                      <a:r>
                        <a:rPr lang="sr-Latn-RS" dirty="0" smtClean="0"/>
                        <a:t>Dva krirterijuma ispunjena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2520">
                <a:tc gridSpan="2">
                  <a:txBody>
                    <a:bodyPr/>
                    <a:lstStyle/>
                    <a:p>
                      <a:pPr algn="l"/>
                      <a:endParaRPr lang="sr-Latn-RS" dirty="0" smtClean="0"/>
                    </a:p>
                    <a:p>
                      <a:pPr algn="l"/>
                      <a:r>
                        <a:rPr lang="sr-Latn-RS" dirty="0" smtClean="0"/>
                        <a:t>1. Neurološki</a:t>
                      </a:r>
                      <a:r>
                        <a:rPr lang="sr-Latn-RS" baseline="0" dirty="0" smtClean="0"/>
                        <a:t> simptomi koji ukazuju na LNB , ostali uzroci isključeni</a:t>
                      </a:r>
                    </a:p>
                    <a:p>
                      <a:pPr algn="l"/>
                      <a:r>
                        <a:rPr lang="sr-Latn-RS" baseline="0" dirty="0" smtClean="0"/>
                        <a:t>2. </a:t>
                      </a:r>
                      <a:r>
                        <a:rPr lang="sr-Latn-RS" u="none" baseline="0" dirty="0" smtClean="0"/>
                        <a:t>Pleocitoza u likvoru</a:t>
                      </a:r>
                    </a:p>
                    <a:p>
                      <a:pPr algn="l"/>
                      <a:r>
                        <a:rPr lang="sr-Latn-RS" baseline="0" dirty="0" smtClean="0"/>
                        <a:t>3. </a:t>
                      </a:r>
                      <a:r>
                        <a:rPr lang="sr-Latn-RS" u="none" baseline="0" dirty="0" smtClean="0"/>
                        <a:t>Intratekalna sinteza antitela na BB</a:t>
                      </a:r>
                      <a:endParaRPr lang="en-US" u="non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05609" y="5638800"/>
            <a:ext cx="7109791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9533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685800" y="2263775"/>
            <a:ext cx="7772400" cy="1470025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003300"/>
                </a:solidFill>
                <a:latin typeface="Maiandra GD" pitchFamily="34" charset="0"/>
              </a:rPr>
              <a:t>Diferencijalna</a:t>
            </a:r>
            <a:r>
              <a:rPr lang="en-US" dirty="0" smtClean="0">
                <a:solidFill>
                  <a:srgbClr val="003300"/>
                </a:solidFill>
                <a:latin typeface="Maiandra GD" pitchFamily="34" charset="0"/>
              </a:rPr>
              <a:t> </a:t>
            </a:r>
            <a:r>
              <a:rPr lang="en-US" dirty="0" err="1" smtClean="0">
                <a:solidFill>
                  <a:srgbClr val="003300"/>
                </a:solidFill>
                <a:latin typeface="Maiandra GD" pitchFamily="34" charset="0"/>
              </a:rPr>
              <a:t>dijagnoza</a:t>
            </a:r>
            <a:r>
              <a:rPr lang="en-US" dirty="0" smtClean="0">
                <a:solidFill>
                  <a:srgbClr val="003300"/>
                </a:solidFill>
                <a:latin typeface="Maiandra GD" pitchFamily="34" charset="0"/>
              </a:rPr>
              <a:t>: </a:t>
            </a:r>
            <a:r>
              <a:rPr lang="en-US" dirty="0" err="1" smtClean="0">
                <a:solidFill>
                  <a:srgbClr val="003300"/>
                </a:solidFill>
                <a:latin typeface="Maiandra GD" pitchFamily="34" charset="0"/>
              </a:rPr>
              <a:t>Neuroborelioza</a:t>
            </a:r>
            <a:r>
              <a:rPr lang="en-US" dirty="0" smtClean="0">
                <a:solidFill>
                  <a:srgbClr val="003300"/>
                </a:solidFill>
                <a:latin typeface="Maiandra GD" pitchFamily="34" charset="0"/>
              </a:rPr>
              <a:t> vs. PPMS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4495800"/>
            <a:ext cx="8458200" cy="17526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>
              <a:defRPr/>
            </a:pPr>
            <a:r>
              <a:rPr lang="en-US" dirty="0" smtClean="0">
                <a:latin typeface="Maiandra GD" pitchFamily="34" charset="0"/>
              </a:rPr>
              <a:t>D</a:t>
            </a:r>
            <a:r>
              <a:rPr lang="sr-Latn-RS" dirty="0" smtClean="0">
                <a:latin typeface="Maiandra GD" pitchFamily="34" charset="0"/>
              </a:rPr>
              <a:t>r Aleksandar Krsmanović</a:t>
            </a:r>
          </a:p>
          <a:p>
            <a:pPr>
              <a:defRPr/>
            </a:pPr>
            <a:r>
              <a:rPr lang="sr-Latn-RS" sz="2800" dirty="0" smtClean="0">
                <a:solidFill>
                  <a:schemeClr val="bg1">
                    <a:lumMod val="50000"/>
                  </a:schemeClr>
                </a:solidFill>
                <a:latin typeface="Maiandra GD" pitchFamily="34" charset="0"/>
              </a:rPr>
              <a:t>OB Gornji Milanovac</a:t>
            </a:r>
            <a:endParaRPr lang="sr-Latn-RS" sz="2800" dirty="0">
              <a:solidFill>
                <a:schemeClr val="bg1">
                  <a:lumMod val="50000"/>
                </a:schemeClr>
              </a:solidFill>
              <a:latin typeface="Maiandra G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381000"/>
            <a:ext cx="8153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200" b="1" dirty="0" smtClean="0">
                <a:solidFill>
                  <a:srgbClr val="FF0000"/>
                </a:solidFill>
                <a:latin typeface="Maiandra GD" pitchFamily="34" charset="0"/>
              </a:rPr>
              <a:t>Primarno progresivna MS?</a:t>
            </a:r>
          </a:p>
          <a:p>
            <a:endParaRPr lang="sr-Latn-RS" sz="2800" b="1" dirty="0" smtClean="0">
              <a:latin typeface="Maiandra GD" pitchFamily="34" charset="0"/>
            </a:endParaRPr>
          </a:p>
          <a:p>
            <a:r>
              <a:rPr lang="sr-Latn-RS" sz="2400" b="1" dirty="0" smtClean="0">
                <a:latin typeface="Maiandra GD" pitchFamily="34" charset="0"/>
              </a:rPr>
              <a:t>Da li smo isključili druge bolesti koje diferencijalno dijagnostički dolaze u obzir: </a:t>
            </a:r>
            <a:r>
              <a:rPr lang="sr-Latn-RS" sz="2400" b="1" dirty="0" smtClean="0">
                <a:solidFill>
                  <a:srgbClr val="FF0000"/>
                </a:solidFill>
                <a:latin typeface="Maiandra GD" pitchFamily="34" charset="0"/>
              </a:rPr>
              <a:t>Neuroborelioza (LNB)?</a:t>
            </a:r>
            <a:endParaRPr lang="en-US" sz="2400" b="1" dirty="0">
              <a:solidFill>
                <a:srgbClr val="FF0000"/>
              </a:solidFill>
              <a:latin typeface="Maiandra GD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533400" y="2794000"/>
          <a:ext cx="8077200" cy="1930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38600"/>
                <a:gridCol w="4038600"/>
              </a:tblGrid>
              <a:tr h="741680">
                <a:tc>
                  <a:txBody>
                    <a:bodyPr/>
                    <a:lstStyle/>
                    <a:p>
                      <a:r>
                        <a:rPr lang="sr-Latn-RS" b="1" dirty="0" smtClean="0"/>
                        <a:t>Definitivna</a:t>
                      </a:r>
                      <a:r>
                        <a:rPr lang="sr-Latn-RS" b="1" baseline="0" dirty="0" smtClean="0"/>
                        <a:t> LNB</a:t>
                      </a:r>
                      <a:endParaRPr lang="en-US" b="1" dirty="0"/>
                    </a:p>
                    <a:p>
                      <a:r>
                        <a:rPr lang="sr-Latn-RS" dirty="0" smtClean="0"/>
                        <a:t>Sva 3 kriterijuma ispunjena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r-Latn-RS" b="1" dirty="0" smtClean="0"/>
                        <a:t>Moguća LNB</a:t>
                      </a:r>
                      <a:endParaRPr lang="en-US" b="1" dirty="0"/>
                    </a:p>
                    <a:p>
                      <a:r>
                        <a:rPr lang="sr-Latn-RS" dirty="0" smtClean="0"/>
                        <a:t>Dva krirterijuma ispunjena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2520">
                <a:tc gridSpan="2">
                  <a:txBody>
                    <a:bodyPr/>
                    <a:lstStyle/>
                    <a:p>
                      <a:pPr algn="l"/>
                      <a:endParaRPr lang="sr-Latn-RS" dirty="0" smtClean="0"/>
                    </a:p>
                    <a:p>
                      <a:pPr algn="l"/>
                      <a:r>
                        <a:rPr lang="sr-Latn-RS" b="1" dirty="0" smtClean="0">
                          <a:solidFill>
                            <a:schemeClr val="tx1"/>
                          </a:solidFill>
                        </a:rPr>
                        <a:t>1. Neurološki</a:t>
                      </a:r>
                      <a:r>
                        <a:rPr lang="sr-Latn-RS" b="1" baseline="0" dirty="0" smtClean="0">
                          <a:solidFill>
                            <a:schemeClr val="tx1"/>
                          </a:solidFill>
                        </a:rPr>
                        <a:t> simptomi koji ukazuju na LNB, ostali uzroci isključeni ?!</a:t>
                      </a:r>
                    </a:p>
                    <a:p>
                      <a:pPr algn="l"/>
                      <a:r>
                        <a:rPr lang="sr-Latn-RS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2. </a:t>
                      </a:r>
                      <a:r>
                        <a:rPr lang="sr-Latn-RS" u="none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Pleocitoza u likvoru</a:t>
                      </a:r>
                    </a:p>
                    <a:p>
                      <a:pPr algn="l"/>
                      <a:r>
                        <a:rPr lang="sr-Latn-RS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3. </a:t>
                      </a:r>
                      <a:r>
                        <a:rPr lang="sr-Latn-RS" u="none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Intratekalna sinteza antitela na BB</a:t>
                      </a:r>
                      <a:endParaRPr lang="en-US" u="none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05609" y="5638800"/>
            <a:ext cx="7109791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>
          <a:xfrm>
            <a:off x="609600" y="4267200"/>
            <a:ext cx="2133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9600" y="4572000"/>
            <a:ext cx="3352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533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Char char="-"/>
            </a:pPr>
            <a:r>
              <a:rPr lang="en-US" sz="4000" dirty="0" smtClean="0">
                <a:solidFill>
                  <a:srgbClr val="003300"/>
                </a:solidFill>
                <a:latin typeface="Calibri"/>
              </a:rPr>
              <a:t>V.B.</a:t>
            </a:r>
          </a:p>
          <a:p>
            <a:pPr eaLnBrk="1" hangingPunct="1">
              <a:buFontTx/>
              <a:buChar char="-"/>
            </a:pPr>
            <a:r>
              <a:rPr lang="en-US" sz="4000" dirty="0" smtClean="0">
                <a:solidFill>
                  <a:srgbClr val="003300"/>
                </a:solidFill>
                <a:latin typeface="Calibri"/>
              </a:rPr>
              <a:t>45 god.</a:t>
            </a:r>
          </a:p>
          <a:p>
            <a:pPr eaLnBrk="1" hangingPunct="1">
              <a:buFontTx/>
              <a:buChar char="-"/>
            </a:pPr>
            <a:r>
              <a:rPr lang="en-US" sz="4000" dirty="0" smtClean="0">
                <a:solidFill>
                  <a:srgbClr val="003300"/>
                </a:solidFill>
                <a:latin typeface="Calibri"/>
              </a:rPr>
              <a:t>V. </a:t>
            </a:r>
            <a:r>
              <a:rPr lang="en-US" sz="4000" dirty="0" err="1" smtClean="0">
                <a:solidFill>
                  <a:srgbClr val="003300"/>
                </a:solidFill>
                <a:latin typeface="Calibri"/>
              </a:rPr>
              <a:t>Grabovica</a:t>
            </a:r>
            <a:r>
              <a:rPr lang="en-US" sz="4000" dirty="0" smtClean="0">
                <a:solidFill>
                  <a:srgbClr val="003300"/>
                </a:solidFill>
                <a:latin typeface="Calibri"/>
              </a:rPr>
              <a:t>, </a:t>
            </a:r>
            <a:r>
              <a:rPr lang="en-US" sz="4000" dirty="0" err="1" smtClean="0">
                <a:solidFill>
                  <a:srgbClr val="003300"/>
                </a:solidFill>
                <a:latin typeface="Calibri"/>
              </a:rPr>
              <a:t>Brus</a:t>
            </a:r>
            <a:endParaRPr lang="en-US" sz="4000" dirty="0" smtClean="0">
              <a:solidFill>
                <a:srgbClr val="003300"/>
              </a:solidFill>
              <a:latin typeface="Calibri"/>
            </a:endParaRPr>
          </a:p>
          <a:p>
            <a:pPr eaLnBrk="1" hangingPunct="1">
              <a:buFontTx/>
              <a:buChar char="-"/>
            </a:pPr>
            <a:r>
              <a:rPr lang="en-US" sz="4000" dirty="0" err="1" smtClean="0">
                <a:solidFill>
                  <a:srgbClr val="003300"/>
                </a:solidFill>
                <a:latin typeface="Calibri"/>
              </a:rPr>
              <a:t>Zaposleno</a:t>
            </a:r>
            <a:r>
              <a:rPr lang="en-US" sz="4000" dirty="0" smtClean="0">
                <a:solidFill>
                  <a:srgbClr val="003300"/>
                </a:solidFill>
                <a:latin typeface="Calibri"/>
              </a:rPr>
              <a:t> lice</a:t>
            </a:r>
            <a:endParaRPr lang="en-US" sz="4000" dirty="0" smtClean="0">
              <a:solidFill>
                <a:srgbClr val="003300"/>
              </a:solidFill>
              <a:latin typeface="Maiandra GD" pitchFamily="34" charset="0"/>
            </a:endParaRPr>
          </a:p>
          <a:p>
            <a:pPr eaLnBrk="1" hangingPunct="1">
              <a:buNone/>
            </a:pPr>
            <a:endParaRPr lang="en-US" sz="2600" dirty="0" smtClean="0">
              <a:solidFill>
                <a:srgbClr val="003300"/>
              </a:solidFill>
              <a:latin typeface="Maiandra GD" pitchFamily="34" charset="0"/>
            </a:endParaRPr>
          </a:p>
          <a:p>
            <a:pPr eaLnBrk="1" hangingPunct="1">
              <a:buNone/>
            </a:pPr>
            <a:endParaRPr lang="sr-Latn-CS" sz="2600" dirty="0" smtClean="0">
              <a:solidFill>
                <a:srgbClr val="003300"/>
              </a:solidFill>
              <a:latin typeface="Maiandra G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1100423"/>
            <a:ext cx="8229600" cy="5376577"/>
          </a:xfrm>
        </p:spPr>
        <p:txBody>
          <a:bodyPr/>
          <a:lstStyle/>
          <a:p>
            <a:pPr marL="0" indent="0" eaLnBrk="1" hangingPunct="1">
              <a:buNone/>
            </a:pPr>
            <a:endParaRPr lang="en-US" sz="2600" dirty="0" smtClean="0">
              <a:solidFill>
                <a:srgbClr val="003300"/>
              </a:solidFill>
              <a:latin typeface="Maiandra GD" pitchFamily="34" charset="0"/>
            </a:endParaRPr>
          </a:p>
          <a:p>
            <a:pPr eaLnBrk="1" hangingPunct="1">
              <a:buFontTx/>
              <a:buChar char="-"/>
            </a:pPr>
            <a:r>
              <a:rPr lang="en-US" sz="2000" dirty="0" smtClean="0">
                <a:latin typeface="Maiandra GD" pitchFamily="34" charset="0"/>
              </a:rPr>
              <a:t>J</a:t>
            </a:r>
            <a:r>
              <a:rPr lang="sr-Latn-RS" sz="2000" dirty="0" smtClean="0">
                <a:latin typeface="Maiandra GD" pitchFamily="34" charset="0"/>
              </a:rPr>
              <a:t>un 2010.g</a:t>
            </a:r>
          </a:p>
          <a:p>
            <a:pPr eaLnBrk="1" hangingPunct="1">
              <a:buFontTx/>
              <a:buChar char="-"/>
            </a:pPr>
            <a:r>
              <a:rPr lang="sr-Latn-RS" sz="2000" dirty="0" smtClean="0">
                <a:latin typeface="Maiandra GD" pitchFamily="34" charset="0"/>
              </a:rPr>
              <a:t>Naglo nastali bolov</a:t>
            </a:r>
            <a:r>
              <a:rPr lang="en-US" sz="2000" dirty="0" err="1" smtClean="0">
                <a:latin typeface="Maiandra GD" pitchFamily="34" charset="0"/>
              </a:rPr>
              <a:t>i</a:t>
            </a:r>
            <a:r>
              <a:rPr lang="sr-Latn-RS" sz="2000" dirty="0" smtClean="0">
                <a:latin typeface="Maiandra GD" pitchFamily="34" charset="0"/>
              </a:rPr>
              <a:t> i otoci metatarzalnih zglobova oba stopala, skočnih zglobova, a nakon par dana bolovi i otok desnog lakta.</a:t>
            </a:r>
          </a:p>
          <a:p>
            <a:pPr eaLnBrk="1" hangingPunct="1">
              <a:buFontTx/>
              <a:buChar char="-"/>
            </a:pPr>
            <a:r>
              <a:rPr lang="sr-Latn-RS" sz="2000" dirty="0" smtClean="0">
                <a:latin typeface="Maiandra GD" pitchFamily="34" charset="0"/>
              </a:rPr>
              <a:t>Bolovi u preponama i leđima sa širenjem niz noge, praćeni jezom!</a:t>
            </a:r>
          </a:p>
          <a:p>
            <a:pPr eaLnBrk="1" hangingPunct="1">
              <a:buFontTx/>
              <a:buChar char="-"/>
            </a:pPr>
            <a:r>
              <a:rPr lang="en-US" sz="2000" dirty="0" smtClean="0">
                <a:solidFill>
                  <a:srgbClr val="FF0000"/>
                </a:solidFill>
                <a:latin typeface="Maiandra GD" pitchFamily="34" charset="0"/>
              </a:rPr>
              <a:t>A</a:t>
            </a:r>
            <a:r>
              <a:rPr lang="sr-Latn-RS" sz="2000" dirty="0" smtClean="0">
                <a:solidFill>
                  <a:srgbClr val="FF0000"/>
                </a:solidFill>
                <a:latin typeface="Maiandra GD" pitchFamily="34" charset="0"/>
              </a:rPr>
              <a:t>prila 2010.g ujed krpelja! </a:t>
            </a:r>
            <a:r>
              <a:rPr lang="sr-Latn-RS" sz="2000" dirty="0" smtClean="0">
                <a:latin typeface="Maiandra GD" pitchFamily="34" charset="0"/>
              </a:rPr>
              <a:t>Višestruki i ponavljani ujedi krpelja.</a:t>
            </a:r>
          </a:p>
          <a:p>
            <a:pPr eaLnBrk="1" hangingPunct="1">
              <a:buNone/>
            </a:pPr>
            <a:endParaRPr lang="sr-Latn-RS" sz="2000" dirty="0" smtClean="0">
              <a:solidFill>
                <a:srgbClr val="003300"/>
              </a:solidFill>
              <a:latin typeface="Maiandra GD" pitchFamily="34" charset="0"/>
            </a:endParaRPr>
          </a:p>
          <a:p>
            <a:pPr eaLnBrk="1" hangingPunct="1">
              <a:buNone/>
            </a:pPr>
            <a:r>
              <a:rPr lang="sr-Latn-RS" sz="2000" u="sng" dirty="0" smtClean="0">
                <a:latin typeface="Maiandra GD" pitchFamily="34" charset="0"/>
              </a:rPr>
              <a:t>Hospitalizacija u RC</a:t>
            </a:r>
            <a:r>
              <a:rPr lang="sr-Latn-RS" sz="2000" u="sng" dirty="0">
                <a:latin typeface="Maiandra GD" pitchFamily="34" charset="0"/>
              </a:rPr>
              <a:t> </a:t>
            </a:r>
            <a:r>
              <a:rPr lang="sr-Latn-RS" sz="2000" u="sng" dirty="0" smtClean="0">
                <a:latin typeface="Maiandra GD" pitchFamily="34" charset="0"/>
              </a:rPr>
              <a:t>(Neurološko pa infektivno odeljenje)</a:t>
            </a:r>
          </a:p>
          <a:p>
            <a:pPr eaLnBrk="1" hangingPunct="1">
              <a:buFontTx/>
              <a:buChar char="-"/>
            </a:pPr>
            <a:r>
              <a:rPr lang="sr-Latn-RS" sz="2000" b="1" dirty="0" smtClean="0">
                <a:latin typeface="Maiandra GD" pitchFamily="34" charset="0"/>
              </a:rPr>
              <a:t>Neurološki nalaz </a:t>
            </a:r>
            <a:r>
              <a:rPr lang="sr-Latn-RS" sz="2000" dirty="0" smtClean="0">
                <a:latin typeface="Maiandra GD" pitchFamily="34" charset="0"/>
              </a:rPr>
              <a:t>– uredan</a:t>
            </a:r>
          </a:p>
          <a:p>
            <a:pPr eaLnBrk="1" hangingPunct="1">
              <a:buFontTx/>
              <a:buChar char="-"/>
            </a:pPr>
            <a:r>
              <a:rPr lang="sr-Latn-RS" sz="2000" dirty="0" smtClean="0">
                <a:latin typeface="Maiandra GD" pitchFamily="34" charset="0"/>
              </a:rPr>
              <a:t>RTG L-S kičme, biohemijske analize krvi, kks, RF- b.o.</a:t>
            </a:r>
          </a:p>
          <a:p>
            <a:pPr eaLnBrk="1" hangingPunct="1">
              <a:buFontTx/>
              <a:buChar char="-"/>
            </a:pPr>
            <a:r>
              <a:rPr lang="sr-Latn-RS" sz="2000" dirty="0" smtClean="0">
                <a:latin typeface="Maiandra GD" pitchFamily="34" charset="0"/>
              </a:rPr>
              <a:t>EMNG na DE nalaz uredan</a:t>
            </a:r>
          </a:p>
          <a:p>
            <a:pPr eaLnBrk="1" hangingPunct="1">
              <a:buFontTx/>
              <a:buChar char="-"/>
            </a:pPr>
            <a:r>
              <a:rPr lang="sr-Latn-RS" sz="2000" dirty="0" smtClean="0">
                <a:latin typeface="Maiandra GD" pitchFamily="34" charset="0"/>
              </a:rPr>
              <a:t>Analiza seruma na B.B: IgG, IgM, WB:</a:t>
            </a:r>
            <a:r>
              <a:rPr lang="sr-Latn-RS" sz="2000" dirty="0" smtClean="0">
                <a:solidFill>
                  <a:srgbClr val="003300"/>
                </a:solidFill>
                <a:latin typeface="Maiandra GD" pitchFamily="34" charset="0"/>
              </a:rPr>
              <a:t> </a:t>
            </a:r>
            <a:r>
              <a:rPr lang="sr-Latn-RS" sz="2000" dirty="0" smtClean="0">
                <a:solidFill>
                  <a:srgbClr val="FF0000"/>
                </a:solidFill>
                <a:latin typeface="Maiandra GD" pitchFamily="34" charset="0"/>
              </a:rPr>
              <a:t>pozitivni</a:t>
            </a:r>
          </a:p>
          <a:p>
            <a:pPr eaLnBrk="1" hangingPunct="1">
              <a:buFontTx/>
              <a:buChar char="-"/>
            </a:pPr>
            <a:r>
              <a:rPr lang="sr-Latn-RS" sz="2000" dirty="0" smtClean="0">
                <a:latin typeface="Maiandra GD" pitchFamily="34" charset="0"/>
              </a:rPr>
              <a:t>Lečen ceftriaksonom i.v. dve nedelje</a:t>
            </a:r>
            <a:endParaRPr lang="sr-Latn-CS" sz="2000" dirty="0" smtClean="0">
              <a:latin typeface="Maiandra GD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381000"/>
            <a:ext cx="36510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3200" b="1" dirty="0" smtClean="0">
                <a:solidFill>
                  <a:srgbClr val="003300"/>
                </a:solidFill>
                <a:latin typeface="Maiandra GD" pitchFamily="34" charset="0"/>
              </a:rPr>
              <a:t>SADAŠNJA BOLEST</a:t>
            </a:r>
            <a:endParaRPr lang="en-US" sz="3200" b="1" dirty="0">
              <a:solidFill>
                <a:srgbClr val="003300"/>
              </a:solidFill>
              <a:latin typeface="Maiandra G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16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1798637"/>
            <a:ext cx="8610600" cy="48307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sr-Latn-CS" sz="2000" dirty="0" smtClean="0">
                <a:latin typeface="Maiandra GD" pitchFamily="34" charset="0"/>
              </a:rPr>
              <a:t>Pojava novih tegoba: </a:t>
            </a:r>
          </a:p>
          <a:p>
            <a:pPr marL="0" indent="0" eaLnBrk="1" hangingPunct="1">
              <a:buFontTx/>
              <a:buChar char="-"/>
            </a:pPr>
            <a:r>
              <a:rPr lang="sr-Latn-CS" sz="2000" dirty="0" smtClean="0">
                <a:latin typeface="Maiandra GD" pitchFamily="34" charset="0"/>
              </a:rPr>
              <a:t> glavobolja i zaboravnost, </a:t>
            </a:r>
          </a:p>
          <a:p>
            <a:pPr marL="0" indent="0" eaLnBrk="1" hangingPunct="1">
              <a:buFontTx/>
              <a:buChar char="-"/>
            </a:pPr>
            <a:r>
              <a:rPr lang="sr-Latn-CS" sz="2000" dirty="0" smtClean="0">
                <a:latin typeface="Maiandra GD" pitchFamily="34" charset="0"/>
              </a:rPr>
              <a:t> bolovi u zglobovima </a:t>
            </a:r>
          </a:p>
          <a:p>
            <a:pPr marL="0" indent="0" eaLnBrk="1" hangingPunct="1">
              <a:buFontTx/>
              <a:buChar char="-"/>
            </a:pPr>
            <a:r>
              <a:rPr lang="sr-Latn-CS" sz="2000" dirty="0" smtClean="0">
                <a:latin typeface="Maiandra GD" pitchFamily="34" charset="0"/>
              </a:rPr>
              <a:t> izmenjen osećaj za fin dodir u levoj potkolenici i trnjenje duž desne potkolenice</a:t>
            </a:r>
          </a:p>
          <a:p>
            <a:pPr marL="0" indent="0" eaLnBrk="1" hangingPunct="1">
              <a:buNone/>
            </a:pPr>
            <a:endParaRPr lang="sr-Latn-CS" sz="2000" dirty="0" smtClean="0">
              <a:latin typeface="Maiandra GD" pitchFamily="34" charset="0"/>
            </a:endParaRPr>
          </a:p>
          <a:p>
            <a:pPr marL="0" indent="0" eaLnBrk="1" hangingPunct="1">
              <a:buNone/>
            </a:pPr>
            <a:r>
              <a:rPr lang="sr-Latn-CS" sz="2000" dirty="0" smtClean="0">
                <a:latin typeface="Maiandra GD" pitchFamily="34" charset="0"/>
              </a:rPr>
              <a:t>Hospitalizacija na Infektivnoj klinici KCS zbog sumnje na Neuroboreliozu:</a:t>
            </a:r>
            <a:endParaRPr lang="sr-Latn-CS" sz="2000" i="1" dirty="0" smtClean="0">
              <a:latin typeface="Maiandra GD" pitchFamily="34" charset="0"/>
            </a:endParaRPr>
          </a:p>
          <a:p>
            <a:pPr marL="0" indent="0" eaLnBrk="1" hangingPunct="1">
              <a:buNone/>
            </a:pPr>
            <a:r>
              <a:rPr lang="sr-Latn-CS" sz="2000" dirty="0" smtClean="0">
                <a:latin typeface="Maiandra GD" pitchFamily="34" charset="0"/>
              </a:rPr>
              <a:t>- Likvor: citobiohemijski nalaz-uredan. </a:t>
            </a:r>
            <a:endParaRPr lang="sr-Latn-CS" sz="2000" dirty="0">
              <a:latin typeface="Maiandra GD" pitchFamily="34" charset="0"/>
            </a:endParaRPr>
          </a:p>
          <a:p>
            <a:pPr marL="0" indent="0" eaLnBrk="1" hangingPunct="1">
              <a:buNone/>
            </a:pPr>
            <a:r>
              <a:rPr lang="sr-Latn-CS" sz="2000" dirty="0" smtClean="0">
                <a:latin typeface="Maiandra GD" pitchFamily="34" charset="0"/>
              </a:rPr>
              <a:t>- U serumu: </a:t>
            </a:r>
            <a:r>
              <a:rPr lang="sr-Latn-CS" sz="2000" dirty="0" smtClean="0">
                <a:solidFill>
                  <a:srgbClr val="FF0000"/>
                </a:solidFill>
                <a:latin typeface="Maiandra GD" pitchFamily="34" charset="0"/>
              </a:rPr>
              <a:t>IgM na B.B. +, IgG 1/80, </a:t>
            </a:r>
          </a:p>
          <a:p>
            <a:pPr marL="0" indent="0" eaLnBrk="1" hangingPunct="1">
              <a:buNone/>
            </a:pPr>
            <a:r>
              <a:rPr lang="sr-Latn-CS" sz="2000" dirty="0" smtClean="0">
                <a:latin typeface="Maiandra GD" pitchFamily="34" charset="0"/>
              </a:rPr>
              <a:t>- Likvor na B.B: </a:t>
            </a:r>
            <a:r>
              <a:rPr lang="sr-Latn-CS" sz="2000" dirty="0" smtClean="0">
                <a:solidFill>
                  <a:srgbClr val="FF0000"/>
                </a:solidFill>
                <a:latin typeface="Maiandra GD" pitchFamily="34" charset="0"/>
              </a:rPr>
              <a:t>negativan</a:t>
            </a:r>
          </a:p>
          <a:p>
            <a:pPr marL="0" indent="0" eaLnBrk="1" hangingPunct="1">
              <a:buFontTx/>
              <a:buChar char="-"/>
            </a:pPr>
            <a:r>
              <a:rPr lang="sr-Latn-CS" sz="2000" dirty="0" smtClean="0">
                <a:solidFill>
                  <a:srgbClr val="003300"/>
                </a:solidFill>
                <a:latin typeface="Maiandra GD" pitchFamily="34" charset="0"/>
              </a:rPr>
              <a:t> </a:t>
            </a:r>
            <a:r>
              <a:rPr lang="sr-Latn-CS" sz="2000" dirty="0" smtClean="0">
                <a:latin typeface="Maiandra GD" pitchFamily="34" charset="0"/>
              </a:rPr>
              <a:t>Lečen Longacephom 2 gr dnevno i.v. 21 dan</a:t>
            </a:r>
          </a:p>
          <a:p>
            <a:pPr marL="0" indent="0" eaLnBrk="1" hangingPunct="1">
              <a:buFontTx/>
              <a:buChar char="-"/>
            </a:pPr>
            <a:r>
              <a:rPr lang="sr-Latn-CS" sz="2000" dirty="0" smtClean="0">
                <a:latin typeface="Maiandra GD" pitchFamily="34" charset="0"/>
              </a:rPr>
              <a:t> Nije pregledan neurološki </a:t>
            </a:r>
          </a:p>
          <a:p>
            <a:pPr eaLnBrk="1" hangingPunct="1">
              <a:buFontTx/>
              <a:buChar char="-"/>
            </a:pPr>
            <a:endParaRPr lang="sr-Latn-CS" sz="2600" i="1" dirty="0" smtClean="0">
              <a:solidFill>
                <a:srgbClr val="003300"/>
              </a:solidFill>
              <a:latin typeface="Maiandra GD" pitchFamily="34" charset="0"/>
            </a:endParaRPr>
          </a:p>
          <a:p>
            <a:pPr eaLnBrk="1" hangingPunct="1">
              <a:buFontTx/>
              <a:buChar char="-"/>
            </a:pPr>
            <a:endParaRPr lang="sr-Latn-CS" sz="2600" i="1" dirty="0">
              <a:solidFill>
                <a:srgbClr val="003300"/>
              </a:solidFill>
              <a:latin typeface="Maiandra GD" pitchFamily="34" charset="0"/>
            </a:endParaRPr>
          </a:p>
          <a:p>
            <a:pPr eaLnBrk="1" hangingPunct="1">
              <a:buFontTx/>
              <a:buChar char="-"/>
            </a:pPr>
            <a:endParaRPr lang="sr-Latn-CS" sz="2600" i="1" dirty="0" smtClean="0">
              <a:solidFill>
                <a:srgbClr val="003300"/>
              </a:solidFill>
              <a:latin typeface="Maiandra GD" pitchFamily="34" charset="0"/>
            </a:endParaRPr>
          </a:p>
          <a:p>
            <a:pPr eaLnBrk="1" hangingPunct="1">
              <a:buFontTx/>
              <a:buChar char="-"/>
            </a:pPr>
            <a:endParaRPr lang="sr-Latn-CS" sz="2600" i="1" dirty="0">
              <a:solidFill>
                <a:srgbClr val="003300"/>
              </a:solidFill>
              <a:latin typeface="Maiandra GD" pitchFamily="34" charset="0"/>
            </a:endParaRPr>
          </a:p>
          <a:p>
            <a:pPr eaLnBrk="1" hangingPunct="1">
              <a:buFontTx/>
              <a:buChar char="-"/>
            </a:pPr>
            <a:endParaRPr lang="sr-Latn-CS" sz="2600" i="1" dirty="0" smtClean="0">
              <a:solidFill>
                <a:srgbClr val="003300"/>
              </a:solidFill>
              <a:latin typeface="Maiandra GD" pitchFamily="34" charset="0"/>
            </a:endParaRPr>
          </a:p>
          <a:p>
            <a:pPr eaLnBrk="1" hangingPunct="1">
              <a:buFontTx/>
              <a:buChar char="-"/>
            </a:pPr>
            <a:endParaRPr lang="sr-Latn-CS" sz="2600" i="1" dirty="0">
              <a:solidFill>
                <a:srgbClr val="003300"/>
              </a:solidFill>
              <a:latin typeface="Maiandra GD" pitchFamily="34" charset="0"/>
            </a:endParaRPr>
          </a:p>
          <a:p>
            <a:pPr marL="0" indent="0" eaLnBrk="1" hangingPunct="1">
              <a:buNone/>
            </a:pPr>
            <a:endParaRPr lang="sr-Latn-CS" sz="2600" dirty="0" smtClean="0">
              <a:solidFill>
                <a:srgbClr val="003300"/>
              </a:solidFill>
              <a:latin typeface="Maiandra GD" pitchFamily="34" charset="0"/>
            </a:endParaRPr>
          </a:p>
          <a:p>
            <a:pPr eaLnBrk="1" hangingPunct="1">
              <a:buFontTx/>
              <a:buChar char="-"/>
            </a:pPr>
            <a:endParaRPr lang="sr-Latn-CS" sz="2600" dirty="0" smtClean="0">
              <a:solidFill>
                <a:srgbClr val="003300"/>
              </a:solidFill>
              <a:latin typeface="Maiandra GD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381000"/>
            <a:ext cx="365106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3200" b="1" dirty="0" smtClean="0">
                <a:solidFill>
                  <a:srgbClr val="003300"/>
                </a:solidFill>
                <a:latin typeface="Maiandra GD" pitchFamily="34" charset="0"/>
              </a:rPr>
              <a:t>SADAŠNJA BOLEST</a:t>
            </a:r>
          </a:p>
          <a:p>
            <a:r>
              <a:rPr lang="sr-Latn-RS" sz="3200" b="1" dirty="0" smtClean="0">
                <a:solidFill>
                  <a:srgbClr val="003300"/>
                </a:solidFill>
                <a:latin typeface="Maiandra GD" pitchFamily="34" charset="0"/>
              </a:rPr>
              <a:t>januara 2011.g</a:t>
            </a:r>
            <a:endParaRPr lang="en-US" sz="3200" b="1" dirty="0">
              <a:solidFill>
                <a:srgbClr val="003300"/>
              </a:solidFill>
              <a:latin typeface="Maiandra G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86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97" y="3006790"/>
            <a:ext cx="2941394" cy="3317810"/>
          </a:xfrm>
        </p:spPr>
      </p:pic>
      <p:sp>
        <p:nvSpPr>
          <p:cNvPr id="4" name="Rectangle 3"/>
          <p:cNvSpPr/>
          <p:nvPr/>
        </p:nvSpPr>
        <p:spPr>
          <a:xfrm>
            <a:off x="152400" y="1651337"/>
            <a:ext cx="86867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>
              <a:buNone/>
            </a:pPr>
            <a:r>
              <a:rPr lang="sr-Latn-RS" sz="2000" dirty="0" smtClean="0">
                <a:latin typeface="Maiandra GD" pitchFamily="34" charset="0"/>
              </a:rPr>
              <a:t>Retke supratentorijalne hiperintenzne promene u beloj masi nespecifične morfologije i distribucije (dif.dg) vaskulitis u sklopu neuroborelioze ili demijelinizacija (opis neuroradiologa KCS) </a:t>
            </a:r>
            <a:endParaRPr lang="sr-Latn-CS" sz="2000" dirty="0">
              <a:latin typeface="Maiandra GD" pitchFamily="34" charset="0"/>
            </a:endParaRPr>
          </a:p>
        </p:txBody>
      </p:sp>
      <p:pic>
        <p:nvPicPr>
          <p:cNvPr id="10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0400" y="3006790"/>
            <a:ext cx="2744502" cy="3317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971800"/>
            <a:ext cx="2812052" cy="33656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381000"/>
            <a:ext cx="215155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3200" b="1" dirty="0" smtClean="0">
                <a:solidFill>
                  <a:srgbClr val="003300"/>
                </a:solidFill>
                <a:latin typeface="Maiandra GD" pitchFamily="34" charset="0"/>
              </a:rPr>
              <a:t>MR mozga</a:t>
            </a:r>
          </a:p>
          <a:p>
            <a:r>
              <a:rPr lang="sr-Latn-RS" sz="2800" b="1" dirty="0" smtClean="0">
                <a:solidFill>
                  <a:srgbClr val="003300"/>
                </a:solidFill>
                <a:latin typeface="Maiandra GD" pitchFamily="34" charset="0"/>
              </a:rPr>
              <a:t>mart 2011.g</a:t>
            </a:r>
            <a:endParaRPr lang="en-US" sz="2800" b="1" dirty="0">
              <a:solidFill>
                <a:srgbClr val="003300"/>
              </a:solidFill>
              <a:latin typeface="Maiandra G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39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sr-Latn-CS" sz="2600" dirty="0" smtClean="0">
                <a:latin typeface="Maiandra GD" pitchFamily="34" charset="0"/>
              </a:rPr>
              <a:t> </a:t>
            </a:r>
            <a:r>
              <a:rPr lang="sr-Latn-CS" sz="2600" b="1" dirty="0" smtClean="0">
                <a:latin typeface="Maiandra GD" pitchFamily="34" charset="0"/>
              </a:rPr>
              <a:t>II hospitalizacija na Infektivnoj klinici KCS</a:t>
            </a:r>
            <a:endParaRPr lang="sr-Latn-CS" sz="2600" dirty="0" smtClean="0">
              <a:latin typeface="Maiandra GD" pitchFamily="34" charset="0"/>
            </a:endParaRPr>
          </a:p>
          <a:p>
            <a:pPr eaLnBrk="1" hangingPunct="1">
              <a:buFontTx/>
              <a:buChar char="-"/>
            </a:pPr>
            <a:r>
              <a:rPr lang="sr-Latn-CS" sz="2600" dirty="0" smtClean="0">
                <a:latin typeface="Maiandra GD" pitchFamily="34" charset="0"/>
              </a:rPr>
              <a:t>Tegobe perzistiraju: glavobolja i zaboravnost</a:t>
            </a:r>
          </a:p>
          <a:p>
            <a:pPr eaLnBrk="1" hangingPunct="1">
              <a:buFontTx/>
              <a:buChar char="-"/>
            </a:pPr>
            <a:r>
              <a:rPr lang="sr-Latn-CS" sz="2600" dirty="0" smtClean="0">
                <a:latin typeface="Maiandra GD" pitchFamily="34" charset="0"/>
              </a:rPr>
              <a:t>Likvor: </a:t>
            </a:r>
            <a:r>
              <a:rPr lang="sr-Latn-CS" sz="2600" dirty="0" smtClean="0">
                <a:solidFill>
                  <a:srgbClr val="FF0000"/>
                </a:solidFill>
                <a:latin typeface="Maiandra GD" pitchFamily="34" charset="0"/>
              </a:rPr>
              <a:t>hiperproteinorahija 0.63 g/L, </a:t>
            </a:r>
            <a:r>
              <a:rPr lang="sr-Latn-CS" sz="2600" dirty="0" smtClean="0">
                <a:latin typeface="Maiandra GD" pitchFamily="34" charset="0"/>
              </a:rPr>
              <a:t>glikorahija 3.8 mmol/L, bez ćelija.</a:t>
            </a:r>
          </a:p>
          <a:p>
            <a:pPr eaLnBrk="1" hangingPunct="1">
              <a:buFontTx/>
              <a:buChar char="-"/>
            </a:pPr>
            <a:r>
              <a:rPr lang="sr-Latn-CS" sz="2600" dirty="0" smtClean="0">
                <a:latin typeface="Maiandra GD" pitchFamily="34" charset="0"/>
              </a:rPr>
              <a:t>IEF likvora i seruma:</a:t>
            </a:r>
            <a:r>
              <a:rPr lang="sr-Latn-CS" sz="2600" dirty="0" smtClean="0">
                <a:solidFill>
                  <a:srgbClr val="003300"/>
                </a:solidFill>
                <a:latin typeface="Maiandra GD" pitchFamily="34" charset="0"/>
              </a:rPr>
              <a:t> </a:t>
            </a:r>
            <a:r>
              <a:rPr lang="sr-Latn-CS" sz="2600" dirty="0" smtClean="0">
                <a:solidFill>
                  <a:srgbClr val="FF0000"/>
                </a:solidFill>
                <a:latin typeface="Maiandra GD" pitchFamily="34" charset="0"/>
              </a:rPr>
              <a:t>Oligoklonalne trake u likvoru, normalan nalaz u serumu.</a:t>
            </a:r>
          </a:p>
          <a:p>
            <a:pPr eaLnBrk="1" hangingPunct="1">
              <a:buFontTx/>
              <a:buChar char="-"/>
            </a:pPr>
            <a:r>
              <a:rPr lang="sr-Latn-CS" sz="2600" dirty="0" smtClean="0">
                <a:latin typeface="Maiandra GD" pitchFamily="34" charset="0"/>
              </a:rPr>
              <a:t>Serum: </a:t>
            </a:r>
            <a:r>
              <a:rPr lang="sr-Latn-CS" sz="2600" dirty="0" smtClean="0">
                <a:solidFill>
                  <a:srgbClr val="FF0000"/>
                </a:solidFill>
                <a:latin typeface="Maiandra GD" pitchFamily="34" charset="0"/>
              </a:rPr>
              <a:t>IgM na B.B. +. IgG 1/80.</a:t>
            </a:r>
          </a:p>
          <a:p>
            <a:pPr eaLnBrk="1" hangingPunct="1">
              <a:buFontTx/>
              <a:buChar char="-"/>
            </a:pPr>
            <a:r>
              <a:rPr lang="sr-Latn-CS" sz="2600" dirty="0" smtClean="0">
                <a:latin typeface="Maiandra GD" pitchFamily="34" charset="0"/>
              </a:rPr>
              <a:t>HIV, HbsAg, anti-HCV, VDRL, ANA u serumu – neg.</a:t>
            </a:r>
          </a:p>
          <a:p>
            <a:pPr eaLnBrk="1" hangingPunct="1">
              <a:buFontTx/>
              <a:buChar char="-"/>
            </a:pPr>
            <a:r>
              <a:rPr lang="sr-Latn-CS" sz="2600" dirty="0" smtClean="0">
                <a:latin typeface="Maiandra GD" pitchFamily="34" charset="0"/>
              </a:rPr>
              <a:t>Lečen Longacephom tri nedelje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381000"/>
            <a:ext cx="365106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3200" b="1" dirty="0" smtClean="0">
                <a:solidFill>
                  <a:srgbClr val="003300"/>
                </a:solidFill>
                <a:latin typeface="Maiandra GD" pitchFamily="34" charset="0"/>
              </a:rPr>
              <a:t>SADAŠNJA BOLEST</a:t>
            </a:r>
          </a:p>
          <a:p>
            <a:r>
              <a:rPr lang="sr-Latn-RS" sz="3200" b="1" dirty="0" smtClean="0">
                <a:solidFill>
                  <a:srgbClr val="003300"/>
                </a:solidFill>
                <a:latin typeface="Maiandra GD" pitchFamily="34" charset="0"/>
              </a:rPr>
              <a:t>oktobar 2011.g</a:t>
            </a:r>
            <a:endParaRPr lang="en-US" sz="3200" b="1" dirty="0">
              <a:solidFill>
                <a:srgbClr val="003300"/>
              </a:solidFill>
              <a:latin typeface="Maiandra G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97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146143"/>
            <a:ext cx="2819400" cy="3026057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3135574"/>
            <a:ext cx="2807448" cy="30366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135575"/>
            <a:ext cx="2812966" cy="303662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28197" y="1803737"/>
            <a:ext cx="886340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CS" sz="2000" dirty="0" smtClean="0">
                <a:latin typeface="Maiandra GD" pitchFamily="34" charset="0"/>
              </a:rPr>
              <a:t>Fokalne lezije subkortikalno frontoparijetalno levo, uz frontalni i </a:t>
            </a:r>
            <a:r>
              <a:rPr lang="sr-Latn-CS" sz="2000" dirty="0" smtClean="0">
                <a:solidFill>
                  <a:srgbClr val="FF0000"/>
                </a:solidFill>
                <a:latin typeface="Maiandra GD" pitchFamily="34" charset="0"/>
              </a:rPr>
              <a:t>okcipitalni rog desne lateralne komore i u desnom cereberalnom pedunkulu, </a:t>
            </a:r>
            <a:r>
              <a:rPr lang="sr-Latn-CS" sz="2000" dirty="0" smtClean="0">
                <a:latin typeface="Maiandra GD" pitchFamily="34" charset="0"/>
              </a:rPr>
              <a:t>koje mogu odgovarati promenama u sklopu neuroborelioze (opis neuroradiologa KCS).</a:t>
            </a:r>
            <a:endParaRPr lang="sr-Latn-RS" sz="2000" dirty="0" smtClean="0">
              <a:latin typeface="Maiandra GD" pitchFamily="34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3810000" y="5761632"/>
            <a:ext cx="381000" cy="41056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6934200" y="5509716"/>
            <a:ext cx="381000" cy="51008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33400" y="381000"/>
            <a:ext cx="407092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3200" b="1" dirty="0" smtClean="0">
                <a:solidFill>
                  <a:srgbClr val="003300"/>
                </a:solidFill>
                <a:latin typeface="Maiandra GD" pitchFamily="34" charset="0"/>
              </a:rPr>
              <a:t>Kontrolna MR mozga</a:t>
            </a:r>
          </a:p>
          <a:p>
            <a:r>
              <a:rPr lang="sr-Latn-RS" sz="2800" b="1" dirty="0" smtClean="0">
                <a:solidFill>
                  <a:srgbClr val="003300"/>
                </a:solidFill>
                <a:latin typeface="Maiandra GD" pitchFamily="34" charset="0"/>
              </a:rPr>
              <a:t>oktobar 2011.g</a:t>
            </a:r>
            <a:endParaRPr lang="en-US" sz="2800" b="1" dirty="0">
              <a:solidFill>
                <a:srgbClr val="003300"/>
              </a:solidFill>
              <a:latin typeface="Maiandra G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19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sr-Latn-CS" b="1" dirty="0" smtClean="0">
                <a:solidFill>
                  <a:srgbClr val="003300"/>
                </a:solidFill>
                <a:latin typeface="Maiandra GD" pitchFamily="34" charset="0"/>
              </a:rPr>
              <a:t>Dalji tok... </a:t>
            </a:r>
          </a:p>
          <a:p>
            <a:pPr marL="0" indent="0" eaLnBrk="1" hangingPunct="1">
              <a:buNone/>
            </a:pPr>
            <a:r>
              <a:rPr lang="sr-Latn-CS" sz="2600" dirty="0" smtClean="0">
                <a:solidFill>
                  <a:srgbClr val="003300"/>
                </a:solidFill>
                <a:latin typeface="Maiandra GD" pitchFamily="34" charset="0"/>
              </a:rPr>
              <a:t>april 2012. god</a:t>
            </a:r>
            <a:endParaRPr lang="en-US" sz="2600" dirty="0" smtClean="0">
              <a:solidFill>
                <a:srgbClr val="003300"/>
              </a:solidFill>
              <a:latin typeface="Maiandra GD" pitchFamily="34" charset="0"/>
            </a:endParaRPr>
          </a:p>
          <a:p>
            <a:pPr marL="0" indent="0" eaLnBrk="1" hangingPunct="1">
              <a:buNone/>
            </a:pPr>
            <a:endParaRPr lang="en-US" sz="2600" dirty="0">
              <a:solidFill>
                <a:srgbClr val="003300"/>
              </a:solidFill>
              <a:latin typeface="Maiandra GD" pitchFamily="34" charset="0"/>
            </a:endParaRPr>
          </a:p>
          <a:p>
            <a:pPr marL="0" indent="0" eaLnBrk="1" hangingPunct="1">
              <a:buNone/>
            </a:pPr>
            <a:endParaRPr lang="sr-Latn-CS" sz="2600" dirty="0" smtClean="0">
              <a:solidFill>
                <a:srgbClr val="003300"/>
              </a:solidFill>
              <a:latin typeface="Maiandra GD" pitchFamily="34" charset="0"/>
            </a:endParaRPr>
          </a:p>
          <a:p>
            <a:pPr eaLnBrk="1" hangingPunct="1">
              <a:buNone/>
            </a:pPr>
            <a:r>
              <a:rPr lang="sr-Latn-CS" sz="2600" dirty="0" smtClean="0">
                <a:latin typeface="Maiandra GD" pitchFamily="34" charset="0"/>
              </a:rPr>
              <a:t>Hospitalizacija na Infektivnoj klinici zbog kontrolne MR glave</a:t>
            </a:r>
          </a:p>
          <a:p>
            <a:pPr eaLnBrk="1" hangingPunct="1">
              <a:buFontTx/>
              <a:buChar char="-"/>
            </a:pPr>
            <a:r>
              <a:rPr lang="sr-Latn-CS" sz="2600" dirty="0" smtClean="0">
                <a:latin typeface="Maiandra GD" pitchFamily="34" charset="0"/>
              </a:rPr>
              <a:t>Tegobe – trnjenje u oba palca, bolovi u zglobovima, zaboravnost</a:t>
            </a:r>
          </a:p>
          <a:p>
            <a:pPr eaLnBrk="1" hangingPunct="1">
              <a:buFontTx/>
              <a:buChar char="-"/>
            </a:pPr>
            <a:r>
              <a:rPr lang="sr-Latn-CS" sz="2600" dirty="0" smtClean="0">
                <a:latin typeface="Maiandra GD" pitchFamily="34" charset="0"/>
              </a:rPr>
              <a:t>Konsultacija neurologa: nije opisan neurološki nalaz.</a:t>
            </a:r>
          </a:p>
          <a:p>
            <a:pPr eaLnBrk="1" hangingPunct="1">
              <a:buFontTx/>
              <a:buChar char="-"/>
            </a:pPr>
            <a:r>
              <a:rPr lang="sr-Latn-CS" sz="2600" dirty="0" smtClean="0">
                <a:latin typeface="Maiandra GD" pitchFamily="34" charset="0"/>
              </a:rPr>
              <a:t>Savet: uraditi VEP i nakon toga da se javi neurologu u Dispanzeru za demijelinizacione bolesti.</a:t>
            </a:r>
          </a:p>
        </p:txBody>
      </p:sp>
    </p:spTree>
    <p:extLst>
      <p:ext uri="{BB962C8B-B14F-4D97-AF65-F5344CB8AC3E}">
        <p14:creationId xmlns:p14="http://schemas.microsoft.com/office/powerpoint/2010/main" val="145993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4184</TotalTime>
  <Words>991</Words>
  <Application>Microsoft Office PowerPoint</Application>
  <PresentationFormat>On-screen Show (4:3)</PresentationFormat>
  <Paragraphs>149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Diferencijalna dijagnoza: Neuroborelioza vs. PPMS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Viktor</dc:creator>
  <cp:lastModifiedBy>Visnja</cp:lastModifiedBy>
  <cp:revision>152</cp:revision>
  <dcterms:created xsi:type="dcterms:W3CDTF">2013-06-14T10:28:10Z</dcterms:created>
  <dcterms:modified xsi:type="dcterms:W3CDTF">2015-08-04T09:44:36Z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