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7" r:id="rId2"/>
    <p:sldId id="258" r:id="rId3"/>
    <p:sldId id="259" r:id="rId4"/>
    <p:sldId id="260" r:id="rId5"/>
    <p:sldId id="264" r:id="rId6"/>
    <p:sldId id="266" r:id="rId7"/>
    <p:sldId id="261" r:id="rId8"/>
    <p:sldId id="262" r:id="rId9"/>
    <p:sldId id="268" r:id="rId10"/>
    <p:sldId id="269" r:id="rId11"/>
    <p:sldId id="278" r:id="rId12"/>
    <p:sldId id="279" r:id="rId13"/>
    <p:sldId id="280" r:id="rId14"/>
    <p:sldId id="281" r:id="rId15"/>
    <p:sldId id="282" r:id="rId16"/>
    <p:sldId id="285" r:id="rId17"/>
    <p:sldId id="284" r:id="rId18"/>
    <p:sldId id="283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edja" initials="P" lastIdx="4" clrIdx="0"/>
  <p:cmAuthor id="1" name="irena" initials="i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250" autoAdjust="0"/>
    <p:restoredTop sz="94660" autoAdjust="0"/>
  </p:normalViewPr>
  <p:slideViewPr>
    <p:cSldViewPr>
      <p:cViewPr>
        <p:scale>
          <a:sx n="59" d="100"/>
          <a:sy n="59" d="100"/>
        </p:scale>
        <p:origin x="-88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904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2365C5C6-B680-4107-B590-F204B7DEA467}" type="datetimeFigureOut">
              <a:rPr lang="x-none"/>
              <a:pPr>
                <a:defRPr/>
              </a:pPr>
              <a:t>8/4/2015</a:t>
            </a:fld>
            <a:endParaRPr lang="x-non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7FB84074-397E-4584-94D0-A0F7C1ABACDD}" type="slidenum">
              <a:rPr lang="x-none"/>
              <a:pPr>
                <a:defRPr/>
              </a:pPr>
              <a:t>‹#›</a:t>
            </a:fld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7287263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088A6A85-97A7-40E5-9986-929E8112FFEE}" type="datetimeFigureOut">
              <a:rPr lang="x-none"/>
              <a:pPr>
                <a:defRPr/>
              </a:pPr>
              <a:t>8/4/2015</a:t>
            </a:fld>
            <a:endParaRPr lang="x-non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x-none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x-none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F9DA3F52-3A62-472C-BA21-21F52C788819}" type="slidenum">
              <a:rPr lang="x-none"/>
              <a:pPr>
                <a:defRPr/>
              </a:pPr>
              <a:t>‹#›</a:t>
            </a:fld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8055953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C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DA3F52-3A62-472C-BA21-21F52C788819}" type="slidenum">
              <a:rPr lang="x-none" smtClean="0"/>
              <a:pPr>
                <a:defRPr/>
              </a:pPr>
              <a:t>1</a:t>
            </a:fld>
            <a:endParaRPr lang="x-none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C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DA3F52-3A62-472C-BA21-21F52C788819}" type="slidenum">
              <a:rPr lang="x-none" smtClean="0"/>
              <a:pPr>
                <a:defRPr/>
              </a:pPr>
              <a:t>10</a:t>
            </a:fld>
            <a:endParaRPr lang="x-none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C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DA3F52-3A62-472C-BA21-21F52C788819}" type="slidenum">
              <a:rPr lang="x-none" smtClean="0"/>
              <a:pPr>
                <a:defRPr/>
              </a:pPr>
              <a:t>11</a:t>
            </a:fld>
            <a:endParaRPr lang="x-none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C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DA3F52-3A62-472C-BA21-21F52C788819}" type="slidenum">
              <a:rPr lang="x-none" smtClean="0"/>
              <a:pPr>
                <a:defRPr/>
              </a:pPr>
              <a:t>12</a:t>
            </a:fld>
            <a:endParaRPr lang="x-none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C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DA3F52-3A62-472C-BA21-21F52C788819}" type="slidenum">
              <a:rPr lang="x-none" smtClean="0"/>
              <a:pPr>
                <a:defRPr/>
              </a:pPr>
              <a:t>13</a:t>
            </a:fld>
            <a:endParaRPr lang="x-none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C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DA3F52-3A62-472C-BA21-21F52C788819}" type="slidenum">
              <a:rPr lang="x-none" smtClean="0"/>
              <a:pPr>
                <a:defRPr/>
              </a:pPr>
              <a:t>14</a:t>
            </a:fld>
            <a:endParaRPr lang="x-none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C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DA3F52-3A62-472C-BA21-21F52C788819}" type="slidenum">
              <a:rPr lang="x-none" smtClean="0"/>
              <a:pPr>
                <a:defRPr/>
              </a:pPr>
              <a:t>15</a:t>
            </a:fld>
            <a:endParaRPr lang="x-none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C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DA3F52-3A62-472C-BA21-21F52C788819}" type="slidenum">
              <a:rPr lang="x-none" smtClean="0"/>
              <a:pPr>
                <a:defRPr/>
              </a:pPr>
              <a:t>16</a:t>
            </a:fld>
            <a:endParaRPr lang="x-none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C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DA3F52-3A62-472C-BA21-21F52C788819}" type="slidenum">
              <a:rPr lang="x-none" smtClean="0"/>
              <a:pPr>
                <a:defRPr/>
              </a:pPr>
              <a:t>17</a:t>
            </a:fld>
            <a:endParaRPr lang="x-none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C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DA3F52-3A62-472C-BA21-21F52C788819}" type="slidenum">
              <a:rPr lang="x-none" smtClean="0"/>
              <a:pPr>
                <a:defRPr/>
              </a:pPr>
              <a:t>18</a:t>
            </a:fld>
            <a:endParaRPr lang="x-none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C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DA3F52-3A62-472C-BA21-21F52C788819}" type="slidenum">
              <a:rPr lang="x-none" smtClean="0"/>
              <a:pPr>
                <a:defRPr/>
              </a:pPr>
              <a:t>2</a:t>
            </a:fld>
            <a:endParaRPr lang="x-none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C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DA3F52-3A62-472C-BA21-21F52C788819}" type="slidenum">
              <a:rPr lang="x-none" smtClean="0"/>
              <a:pPr>
                <a:defRPr/>
              </a:pPr>
              <a:t>3</a:t>
            </a:fld>
            <a:endParaRPr lang="x-none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C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DA3F52-3A62-472C-BA21-21F52C788819}" type="slidenum">
              <a:rPr lang="x-none" smtClean="0"/>
              <a:pPr>
                <a:defRPr/>
              </a:pPr>
              <a:t>4</a:t>
            </a:fld>
            <a:endParaRPr lang="x-none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C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DA3F52-3A62-472C-BA21-21F52C788819}" type="slidenum">
              <a:rPr lang="x-none" smtClean="0"/>
              <a:pPr>
                <a:defRPr/>
              </a:pPr>
              <a:t>5</a:t>
            </a:fld>
            <a:endParaRPr lang="x-none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C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DA3F52-3A62-472C-BA21-21F52C788819}" type="slidenum">
              <a:rPr lang="x-none" smtClean="0"/>
              <a:pPr>
                <a:defRPr/>
              </a:pPr>
              <a:t>6</a:t>
            </a:fld>
            <a:endParaRPr lang="x-none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C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DA3F52-3A62-472C-BA21-21F52C788819}" type="slidenum">
              <a:rPr lang="x-none" smtClean="0"/>
              <a:pPr>
                <a:defRPr/>
              </a:pPr>
              <a:t>7</a:t>
            </a:fld>
            <a:endParaRPr lang="x-none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C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DA3F52-3A62-472C-BA21-21F52C788819}" type="slidenum">
              <a:rPr lang="x-none" smtClean="0"/>
              <a:pPr>
                <a:defRPr/>
              </a:pPr>
              <a:t>8</a:t>
            </a:fld>
            <a:endParaRPr lang="x-none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C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DA3F52-3A62-472C-BA21-21F52C788819}" type="slidenum">
              <a:rPr lang="x-none" smtClean="0"/>
              <a:pPr>
                <a:defRPr/>
              </a:pPr>
              <a:t>9</a:t>
            </a:fld>
            <a:endParaRPr lang="x-none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EBAF2-92A5-48D6-B136-E9877C54157D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C2FED-69D0-4FDA-B632-125DEB0718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6F888-4209-4999-B7AD-6FA6242FA4DB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3DA1C-2E39-4911-9719-F8370B9C1F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B116D-1197-488E-B959-407AEC716C53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777C4-903E-483D-AA51-1B3575C2CA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81800" cy="1325562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3D677-81E1-4D50-9076-30CFC42E4228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29465-BF51-4517-96CE-0779DFEA99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03BDE-FA6C-4979-BC47-8B7DD17686AC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FDF33-2AA5-4A6A-AF53-2EAB36D2F9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FD4E5-E84D-47BC-A17D-9BDB4D114267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5497F-001E-45AB-BB02-38D2F4CDE5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8E53E-ACD8-4675-AE05-518DB96216F7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927BC-FC27-40F2-A3CB-79DA8960A1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74886-5199-4F95-978E-7056D1F72A3F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587FC-7CC7-445F-8ED6-44AFA77947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8BA9E-A4F2-4411-BC13-0F18608755D8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35C2F6-34F4-4CF2-81CF-226611EA7B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06C20-D95E-4638-8D9C-62B162F992D5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103C8-441F-4A78-A40E-3EEFFB7F7B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BD9F7-C55E-422E-B80C-CB239429FB1C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F6537-163F-4185-A2C4-83F9565B4C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E0DC3DE4-9657-45C1-A020-414030A047C6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60028DA9-5B2F-42BC-870E-9BE19E33C3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/>
          </p:cNvSpPr>
          <p:nvPr/>
        </p:nvSpPr>
        <p:spPr bwMode="auto">
          <a:xfrm>
            <a:off x="0" y="1600200"/>
            <a:ext cx="3962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sr-Latn-C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sr-Latn-C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  <a:cs typeface="+mn-cs"/>
              </a:rPr>
              <a:t>Scintigrafija pljuvačnih žlezda: 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sr-Latn-C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  <a:cs typeface="+mn-cs"/>
              </a:rPr>
              <a:t>	redukovana akumulaciona i ekskreciona sposobnost parotidnih i podviličnih pljuvačnih žlezda.</a:t>
            </a:r>
            <a:r>
              <a:rPr kumimoji="0" lang="sr-Latn-C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  <a:cs typeface="+mn-cs"/>
              </a:rPr>
              <a:t> 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sr-Latn-C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aiandra GD" pitchFamily="34" charset="0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sr-Latn-C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  <a:cs typeface="+mn-cs"/>
              </a:rPr>
              <a:t>PH nalaz biopsije pljuvačnih žlezda: 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sr-Latn-C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  <a:cs typeface="+mn-cs"/>
              </a:rPr>
              <a:t>	više od 1 limfocitnog fokusa /4mm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².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Gradus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 IV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po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 Mason-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Chisho</a:t>
            </a:r>
            <a:r>
              <a:rPr kumimoji="0" lang="sr-Latn-C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l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mu.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sr-Latn-C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  <a:cs typeface="+mn-cs"/>
              </a:rPr>
              <a:t>	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sr-Latn-C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sr-Latn-C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sr-Latn-C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	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lang="sr-Latn-CS" sz="1400" b="1" dirty="0" smtClean="0">
              <a:latin typeface="Arial" charset="0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sr-Latn-CS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sr-Latn-CS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sr-Latn-CS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sr-Latn-CS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sr-Latn-C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endParaRPr kumimoji="0" lang="sr-Latn-C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8" name="Picture 7" descr="http://posterng.netkey.at/esr/viewing/index.php?module=viewimage&amp;task=&amp;maxheight=150&amp;maxwidth=150&amp;mediafile_id=352787&amp;201101261002.gif"/>
          <p:cNvPicPr>
            <a:picLocks noChangeAspect="1" noChangeArrowheads="1"/>
          </p:cNvPicPr>
          <p:nvPr/>
        </p:nvPicPr>
        <p:blipFill>
          <a:blip r:embed="rId4" cstate="print"/>
          <a:srcRect b="55525"/>
          <a:stretch>
            <a:fillRect/>
          </a:stretch>
        </p:blipFill>
        <p:spPr bwMode="auto">
          <a:xfrm>
            <a:off x="4596037" y="1752600"/>
            <a:ext cx="4319363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4953000" y="3276600"/>
            <a:ext cx="2514600" cy="1752600"/>
            <a:chOff x="5334000" y="1828800"/>
            <a:chExt cx="2057400" cy="1303020"/>
          </a:xfrm>
        </p:grpSpPr>
        <p:pic>
          <p:nvPicPr>
            <p:cNvPr id="12" name="Picture 11" descr="http://www.cyberounds.com/assets/06/55/655/sjogren.jpg"/>
            <p:cNvPicPr>
              <a:picLocks noChangeAspect="1" noChangeArrowheads="1"/>
            </p:cNvPicPr>
            <p:nvPr/>
          </p:nvPicPr>
          <p:blipFill>
            <a:blip r:embed="rId5" cstate="print"/>
            <a:srcRect l="12000" t="2402" b="30650"/>
            <a:stretch>
              <a:fillRect/>
            </a:stretch>
          </p:blipFill>
          <p:spPr bwMode="auto">
            <a:xfrm>
              <a:off x="5334000" y="1828800"/>
              <a:ext cx="2057400" cy="13030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3" name="Straight Arrow Connector 12"/>
            <p:cNvCxnSpPr/>
            <p:nvPr/>
          </p:nvCxnSpPr>
          <p:spPr>
            <a:xfrm flipH="1">
              <a:off x="6324430" y="2134307"/>
              <a:ext cx="457710" cy="152042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4"/>
          <p:cNvSpPr txBox="1">
            <a:spLocks noChangeArrowheads="1"/>
          </p:cNvSpPr>
          <p:nvPr/>
        </p:nvSpPr>
        <p:spPr bwMode="auto">
          <a:xfrm>
            <a:off x="762000" y="5562600"/>
            <a:ext cx="7532688" cy="830997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80000"/>
              </a:lnSpc>
              <a:buFont typeface="Arial" charset="0"/>
              <a:buChar char="•"/>
            </a:pPr>
            <a:r>
              <a:rPr lang="sr-Latn-CS" sz="2000" b="1" dirty="0">
                <a:latin typeface="Maiandra GD" pitchFamily="34" charset="0"/>
              </a:rPr>
              <a:t> Imunolog</a:t>
            </a:r>
            <a:r>
              <a:rPr lang="sr-Latn-CS" sz="2000" dirty="0">
                <a:latin typeface="Maiandra GD" pitchFamily="34" charset="0"/>
              </a:rPr>
              <a:t>: </a:t>
            </a:r>
            <a:r>
              <a:rPr lang="sr-Latn-CS" sz="2000" b="1" dirty="0">
                <a:latin typeface="Maiandra GD" pitchFamily="34" charset="0"/>
              </a:rPr>
              <a:t>D</a:t>
            </a:r>
            <a:r>
              <a:rPr lang="sr-Latn-CS" sz="2000" b="1" dirty="0" smtClean="0">
                <a:latin typeface="Maiandra GD" pitchFamily="34" charset="0"/>
              </a:rPr>
              <a:t>g</a:t>
            </a:r>
            <a:r>
              <a:rPr lang="sr-Latn-CS" sz="2000" b="1" dirty="0">
                <a:latin typeface="Maiandra GD" pitchFamily="34" charset="0"/>
              </a:rPr>
              <a:t>. Sjögren sy</a:t>
            </a:r>
            <a:r>
              <a:rPr lang="sr-Latn-CS" sz="2000" dirty="0">
                <a:latin typeface="Maiandra GD" pitchFamily="34" charset="0"/>
              </a:rPr>
              <a:t>. Dodatna terapija pored KS nije neophodna, u daljem toku dolazi u obzir Azatioprin i antimalarici. </a:t>
            </a:r>
          </a:p>
          <a:p>
            <a:pPr algn="l">
              <a:lnSpc>
                <a:spcPct val="80000"/>
              </a:lnSpc>
            </a:pPr>
            <a:endParaRPr lang="sr-Latn-CS" sz="2000" dirty="0" smtClean="0">
              <a:latin typeface="Maiandra GD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715000" cy="1325562"/>
          </a:xfrm>
        </p:spPr>
        <p:txBody>
          <a:bodyPr/>
          <a:lstStyle/>
          <a:p>
            <a:pPr algn="l"/>
            <a:r>
              <a:rPr lang="sr-Latn-CS" sz="3200" b="1" dirty="0" smtClean="0">
                <a:solidFill>
                  <a:srgbClr val="003300"/>
                </a:solidFill>
                <a:latin typeface="Maiandra GD" pitchFamily="34" charset="0"/>
              </a:rPr>
              <a:t>Sprovedene analize i pregledi</a:t>
            </a:r>
            <a:endParaRPr lang="da-DK" sz="3200" b="1" dirty="0" smtClean="0">
              <a:solidFill>
                <a:srgbClr val="003300"/>
              </a:solidFill>
              <a:latin typeface="Maiandra G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5"/>
          <p:cNvSpPr txBox="1">
            <a:spLocks noChangeArrowheads="1"/>
          </p:cNvSpPr>
          <p:nvPr/>
        </p:nvSpPr>
        <p:spPr bwMode="auto">
          <a:xfrm>
            <a:off x="457200" y="2057400"/>
            <a:ext cx="8458200" cy="3933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latin typeface="+mn-lt"/>
              </a:rPr>
              <a:t>→</a:t>
            </a:r>
            <a:r>
              <a:rPr lang="x-none" sz="2400" dirty="0" smtClean="0">
                <a:latin typeface="Maiandra GD" pitchFamily="34" charset="0"/>
              </a:rPr>
              <a:t> </a:t>
            </a:r>
            <a:r>
              <a:rPr lang="de-DE" sz="2400" dirty="0" smtClean="0">
                <a:latin typeface="Maiandra GD" pitchFamily="34" charset="0"/>
              </a:rPr>
              <a:t>Metilprednizolon – </a:t>
            </a:r>
            <a:r>
              <a:rPr lang="sr-Latn-CS" sz="2400" dirty="0" smtClean="0">
                <a:latin typeface="Maiandra GD" pitchFamily="34" charset="0"/>
              </a:rPr>
              <a:t>1g/dan, intravenski, tokom 5 dana,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→ </a:t>
            </a:r>
            <a:r>
              <a:rPr lang="de-DE" sz="2400" dirty="0" err="1" smtClean="0">
                <a:latin typeface="Maiandra GD" pitchFamily="34" charset="0"/>
              </a:rPr>
              <a:t>Metilprednizolon</a:t>
            </a:r>
            <a:r>
              <a:rPr lang="de-DE" sz="2400" dirty="0" smtClean="0">
                <a:latin typeface="Maiandra GD" pitchFamily="34" charset="0"/>
              </a:rPr>
              <a:t> – 2 g/dan, </a:t>
            </a:r>
            <a:r>
              <a:rPr lang="sr-Latn-CS" sz="2400" dirty="0" smtClean="0">
                <a:latin typeface="Maiandra GD" pitchFamily="34" charset="0"/>
              </a:rPr>
              <a:t>intravenski, </a:t>
            </a:r>
            <a:r>
              <a:rPr lang="de-DE" sz="2400" dirty="0" err="1" smtClean="0">
                <a:latin typeface="Maiandra GD" pitchFamily="34" charset="0"/>
              </a:rPr>
              <a:t>tokom</a:t>
            </a:r>
            <a:r>
              <a:rPr lang="de-DE" sz="2400" dirty="0" smtClean="0">
                <a:latin typeface="Maiandra GD" pitchFamily="34" charset="0"/>
              </a:rPr>
              <a:t> </a:t>
            </a:r>
            <a:r>
              <a:rPr lang="sr-Latn-CS" sz="2400" dirty="0" smtClean="0">
                <a:latin typeface="Maiandra GD" pitchFamily="34" charset="0"/>
              </a:rPr>
              <a:t>5</a:t>
            </a:r>
            <a:r>
              <a:rPr lang="de-DE" sz="2400" dirty="0" err="1" smtClean="0">
                <a:latin typeface="Maiandra GD" pitchFamily="34" charset="0"/>
              </a:rPr>
              <a:t>dana</a:t>
            </a:r>
            <a:endParaRPr lang="de-DE" sz="2400" dirty="0" smtClean="0">
              <a:latin typeface="Maiandra GD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sr-Latn-CS" sz="2400" dirty="0" smtClean="0">
              <a:latin typeface="Maiandra GD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de-DE" sz="2400" dirty="0" err="1" smtClean="0">
                <a:latin typeface="Maiandra GD" pitchFamily="34" charset="0"/>
              </a:rPr>
              <a:t>Potom</a:t>
            </a:r>
            <a:r>
              <a:rPr lang="de-DE" sz="2400" dirty="0" smtClean="0">
                <a:latin typeface="Maiandra GD" pitchFamily="34" charset="0"/>
              </a:rPr>
              <a:t> opadaju</a:t>
            </a:r>
            <a:r>
              <a:rPr lang="x-none" sz="2400" dirty="0" smtClean="0">
                <a:latin typeface="Maiandra GD" pitchFamily="34" charset="0"/>
              </a:rPr>
              <a:t>će doze metilprednizolona</a:t>
            </a:r>
            <a:r>
              <a:rPr lang="x-none" sz="2400" smtClean="0">
                <a:latin typeface="Maiandra GD" pitchFamily="34" charset="0"/>
              </a:rPr>
              <a:t>, </a:t>
            </a:r>
            <a:r>
              <a:rPr lang="en-US" sz="2400" dirty="0" smtClean="0">
                <a:latin typeface="Maiandra GD" pitchFamily="34" charset="0"/>
              </a:rPr>
              <a:t>→</a:t>
            </a:r>
            <a:r>
              <a:rPr lang="en-US" sz="2400" dirty="0" smtClean="0">
                <a:solidFill>
                  <a:srgbClr val="003300"/>
                </a:solidFill>
                <a:latin typeface="Maiandra GD" pitchFamily="34" charset="0"/>
              </a:rPr>
              <a:t> </a:t>
            </a:r>
            <a:r>
              <a:rPr lang="x-none" sz="2400" smtClean="0">
                <a:latin typeface="Maiandra GD" pitchFamily="34" charset="0"/>
              </a:rPr>
              <a:t>prednizona</a:t>
            </a:r>
            <a:r>
              <a:rPr lang="sr-Latn-CS" sz="2400" dirty="0" smtClean="0">
                <a:latin typeface="Maiandra GD" pitchFamily="34" charset="0"/>
              </a:rPr>
              <a:t> do doze održavanja od 1mg/kg prednizona</a:t>
            </a:r>
          </a:p>
          <a:p>
            <a:pPr eaLnBrk="1" hangingPunct="1">
              <a:lnSpc>
                <a:spcPct val="80000"/>
              </a:lnSpc>
            </a:pPr>
            <a:endParaRPr lang="sr-Latn-CS" sz="2400" dirty="0" smtClean="0">
              <a:latin typeface="Maiandra GD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sr-Latn-CS" sz="2400" dirty="0" smtClean="0">
                <a:latin typeface="Maiandra GD" pitchFamily="34" charset="0"/>
              </a:rPr>
              <a:t>           </a:t>
            </a:r>
            <a:r>
              <a:rPr lang="sr-Latn-CS" sz="2400" b="1" dirty="0" smtClean="0">
                <a:latin typeface="Maiandra GD" pitchFamily="34" charset="0"/>
              </a:rPr>
              <a:t>  minimalno poboljšanje snage u desnoj nozi</a:t>
            </a:r>
            <a:endParaRPr lang="x-none" sz="2400" b="1" dirty="0" smtClean="0">
              <a:latin typeface="Maiandra GD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sr-Latn-CS" sz="2400" dirty="0" smtClean="0">
              <a:latin typeface="Maiandra GD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latin typeface="+mn-lt"/>
              </a:rPr>
              <a:t>→ </a:t>
            </a:r>
            <a:r>
              <a:rPr lang="x-none" sz="2400" dirty="0" smtClean="0">
                <a:solidFill>
                  <a:srgbClr val="003300"/>
                </a:solidFill>
                <a:latin typeface="Maiandra GD" pitchFamily="34" charset="0"/>
              </a:rPr>
              <a:t>Terapijska izmena plazme </a:t>
            </a:r>
            <a:r>
              <a:rPr lang="x-none" sz="2400" dirty="0" smtClean="0">
                <a:latin typeface="Maiandra GD" pitchFamily="34" charset="0"/>
              </a:rPr>
              <a:t>(pet ciklusa, svakog drugog dana)</a:t>
            </a:r>
            <a:endParaRPr lang="sr-Latn-CS" sz="2400" dirty="0" smtClean="0">
              <a:latin typeface="Maiandra GD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sr-Latn-CS" sz="2400" dirty="0" smtClean="0">
              <a:latin typeface="Maiandra GD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latin typeface="Maiandra GD" pitchFamily="34" charset="0"/>
              </a:rPr>
              <a:t>→</a:t>
            </a:r>
            <a:r>
              <a:rPr lang="en-US" sz="2400" dirty="0" smtClean="0">
                <a:solidFill>
                  <a:srgbClr val="003300"/>
                </a:solidFill>
                <a:latin typeface="Maiandra GD" pitchFamily="34" charset="0"/>
              </a:rPr>
              <a:t> </a:t>
            </a:r>
            <a:r>
              <a:rPr lang="x-none" sz="2400" dirty="0" smtClean="0">
                <a:solidFill>
                  <a:srgbClr val="003300"/>
                </a:solidFill>
                <a:latin typeface="Maiandra GD" pitchFamily="34" charset="0"/>
              </a:rPr>
              <a:t>Azatioprin </a:t>
            </a:r>
            <a:r>
              <a:rPr lang="x-none" sz="2400" smtClean="0">
                <a:latin typeface="Maiandra GD" pitchFamily="34" charset="0"/>
              </a:rPr>
              <a:t>– </a:t>
            </a:r>
            <a:r>
              <a:rPr lang="sr-Latn-CS" sz="2400" dirty="0" smtClean="0">
                <a:latin typeface="Maiandra GD" pitchFamily="34" charset="0"/>
              </a:rPr>
              <a:t>50mg/dan</a:t>
            </a:r>
            <a:r>
              <a:rPr lang="en-US" sz="2400" dirty="0" smtClean="0">
                <a:latin typeface="Maiandra GD" pitchFamily="34" charset="0"/>
              </a:rPr>
              <a:t> →</a:t>
            </a:r>
            <a:r>
              <a:rPr lang="en-US" sz="2400" dirty="0" smtClean="0">
                <a:solidFill>
                  <a:srgbClr val="003300"/>
                </a:solidFill>
                <a:latin typeface="Maiandra GD" pitchFamily="34" charset="0"/>
              </a:rPr>
              <a:t> </a:t>
            </a:r>
            <a:r>
              <a:rPr lang="sr-Latn-CS" sz="2400" dirty="0" smtClean="0">
                <a:solidFill>
                  <a:srgbClr val="003300"/>
                </a:solidFill>
                <a:latin typeface="Maiandra GD" pitchFamily="34" charset="0"/>
              </a:rPr>
              <a:t>100mg/dan</a:t>
            </a:r>
            <a:r>
              <a:rPr lang="en-US" sz="2400" dirty="0" smtClean="0">
                <a:latin typeface="Maiandra GD" pitchFamily="34" charset="0"/>
              </a:rPr>
              <a:t> →</a:t>
            </a:r>
            <a:r>
              <a:rPr lang="en-US" sz="2400" dirty="0" smtClean="0">
                <a:solidFill>
                  <a:srgbClr val="003300"/>
                </a:solidFill>
                <a:latin typeface="Maiandra GD" pitchFamily="34" charset="0"/>
              </a:rPr>
              <a:t> </a:t>
            </a:r>
            <a:r>
              <a:rPr lang="sr-Latn-CS" sz="2400" dirty="0" smtClean="0">
                <a:solidFill>
                  <a:srgbClr val="003300"/>
                </a:solidFill>
                <a:latin typeface="Maiandra GD" pitchFamily="34" charset="0"/>
              </a:rPr>
              <a:t>150mg/dan</a:t>
            </a:r>
          </a:p>
          <a:p>
            <a:pPr eaLnBrk="1" hangingPunct="1">
              <a:lnSpc>
                <a:spcPct val="80000"/>
              </a:lnSpc>
            </a:pPr>
            <a:endParaRPr lang="sr-Latn-CS" sz="2400" dirty="0" smtClean="0">
              <a:solidFill>
                <a:srgbClr val="003300"/>
              </a:solidFill>
              <a:latin typeface="Maiandra GD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latin typeface="Maiandra GD" pitchFamily="34" charset="0"/>
              </a:rPr>
              <a:t>→</a:t>
            </a:r>
            <a:r>
              <a:rPr lang="sr-Latn-CS" sz="2400" dirty="0" smtClean="0">
                <a:latin typeface="Maiandra GD" pitchFamily="34" charset="0"/>
              </a:rPr>
              <a:t>veštačke suze</a:t>
            </a:r>
            <a:endParaRPr lang="en-US" sz="2400" dirty="0">
              <a:latin typeface="Maiandra GD" pitchFamily="34" charset="0"/>
            </a:endParaRPr>
          </a:p>
        </p:txBody>
      </p:sp>
      <p:sp>
        <p:nvSpPr>
          <p:cNvPr id="15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81800" cy="1325562"/>
          </a:xfrm>
        </p:spPr>
        <p:txBody>
          <a:bodyPr/>
          <a:lstStyle/>
          <a:p>
            <a:pPr algn="l"/>
            <a:r>
              <a:rPr lang="de-DE" b="1" dirty="0" smtClean="0">
                <a:solidFill>
                  <a:srgbClr val="003300"/>
                </a:solidFill>
                <a:latin typeface="Maiandra GD" pitchFamily="34" charset="0"/>
              </a:rPr>
              <a:t>T</a:t>
            </a:r>
            <a:r>
              <a:rPr lang="sr-Latn-CS" b="1" dirty="0" smtClean="0">
                <a:solidFill>
                  <a:srgbClr val="003300"/>
                </a:solidFill>
                <a:latin typeface="Maiandra GD" pitchFamily="34" charset="0"/>
              </a:rPr>
              <a:t>e</a:t>
            </a:r>
            <a:r>
              <a:rPr lang="de-DE" b="1" dirty="0" smtClean="0">
                <a:solidFill>
                  <a:srgbClr val="003300"/>
                </a:solidFill>
                <a:latin typeface="Maiandra GD" pitchFamily="34" charset="0"/>
              </a:rPr>
              <a:t>rapija</a:t>
            </a:r>
            <a:r>
              <a:rPr lang="sr-Latn-CS" b="1" dirty="0" smtClean="0">
                <a:solidFill>
                  <a:srgbClr val="003300"/>
                </a:solidFill>
                <a:latin typeface="Maiandra GD" pitchFamily="34" charset="0"/>
              </a:rPr>
              <a:t> </a:t>
            </a:r>
            <a:endParaRPr lang="en-US" dirty="0">
              <a:solidFill>
                <a:srgbClr val="003300"/>
              </a:solidFill>
              <a:latin typeface="Maiandra G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6"/>
          <p:cNvSpPr txBox="1">
            <a:spLocks/>
          </p:cNvSpPr>
          <p:nvPr/>
        </p:nvSpPr>
        <p:spPr>
          <a:xfrm>
            <a:off x="457200" y="274638"/>
            <a:ext cx="6781800" cy="132556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  <a:ea typeface="+mj-ea"/>
                <a:cs typeface="+mj-cs"/>
              </a:rPr>
              <a:t>Kontrolni </a:t>
            </a:r>
            <a:r>
              <a:rPr kumimoji="0" lang="sr-Latn-C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  <a:ea typeface="+mj-ea"/>
                <a:cs typeface="+mj-cs"/>
              </a:rPr>
              <a:t>neurološki nalaz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  <a:ea typeface="+mj-ea"/>
                <a:cs typeface="+mj-cs"/>
              </a:rPr>
              <a:t> (</a:t>
            </a:r>
            <a:r>
              <a:rPr kumimoji="0" lang="x-none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  <a:ea typeface="+mj-ea"/>
                <a:cs typeface="+mj-cs"/>
              </a:rPr>
              <a:t>mart </a:t>
            </a:r>
            <a:r>
              <a:rPr kumimoji="0" lang="x-none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  <a:ea typeface="+mj-ea"/>
                <a:cs typeface="+mj-cs"/>
              </a:rPr>
              <a:t>2015)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aiandra GD" pitchFamily="34" charset="0"/>
              <a:ea typeface="+mj-ea"/>
              <a:cs typeface="+mj-cs"/>
            </a:endParaRPr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381000" y="2362200"/>
            <a:ext cx="84582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lnSpc>
                <a:spcPct val="80000"/>
              </a:lnSpc>
            </a:pPr>
            <a:r>
              <a:rPr lang="x-none" sz="2000" b="1" dirty="0" smtClean="0">
                <a:latin typeface="Maiandra GD" pitchFamily="34" charset="0"/>
              </a:rPr>
              <a:t>Bez relapsa bolesti</a:t>
            </a:r>
          </a:p>
          <a:p>
            <a:pPr algn="just" eaLnBrk="1" hangingPunct="1">
              <a:lnSpc>
                <a:spcPct val="80000"/>
              </a:lnSpc>
            </a:pPr>
            <a:endParaRPr lang="x-none" sz="2000" b="1" dirty="0" smtClean="0">
              <a:latin typeface="Maiandra GD" pitchFamily="34" charset="0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x-none" sz="2000" b="1" smtClean="0">
                <a:latin typeface="Maiandra GD" pitchFamily="34" charset="0"/>
              </a:rPr>
              <a:t>KN – </a:t>
            </a:r>
            <a:r>
              <a:rPr lang="sr-Latn-CS" sz="2000" dirty="0" smtClean="0">
                <a:latin typeface="Maiandra GD" pitchFamily="34" charset="0"/>
              </a:rPr>
              <a:t>pareza n. VII po centralnom tipu desno. </a:t>
            </a:r>
            <a:r>
              <a:rPr lang="sr-Latn-CS" sz="2000" b="1" dirty="0" smtClean="0">
                <a:latin typeface="Maiandra GD" pitchFamily="34" charset="0"/>
              </a:rPr>
              <a:t>Vrat- </a:t>
            </a:r>
            <a:r>
              <a:rPr lang="sr-Latn-CS" sz="2000" dirty="0" smtClean="0">
                <a:latin typeface="Maiandra GD" pitchFamily="34" charset="0"/>
              </a:rPr>
              <a:t>uredan nalaz. </a:t>
            </a:r>
            <a:r>
              <a:rPr lang="en-US" sz="2000" dirty="0" smtClean="0">
                <a:latin typeface="Maiandra GD" pitchFamily="34" charset="0"/>
              </a:rPr>
              <a:t> </a:t>
            </a:r>
            <a:r>
              <a:rPr lang="x-none" sz="2000" b="1" dirty="0" smtClean="0">
                <a:latin typeface="Maiandra GD" pitchFamily="34" charset="0"/>
              </a:rPr>
              <a:t>GE</a:t>
            </a:r>
            <a:r>
              <a:rPr lang="x-none" sz="2000" dirty="0" smtClean="0">
                <a:latin typeface="Maiandra GD" pitchFamily="34" charset="0"/>
              </a:rPr>
              <a:t> – lake distalne hipotrofije, laka do umerena slabost fleksora i ekstenzora prstiju desno, ekstenzora prstiju levo, laka slabost fleksora prstiju levo; laka slabost abduktora u laktu obostrano</a:t>
            </a:r>
            <a:r>
              <a:rPr lang="x-none" sz="2000" smtClean="0">
                <a:latin typeface="Maiandra GD" pitchFamily="34" charset="0"/>
              </a:rPr>
              <a:t>; MR </a:t>
            </a:r>
            <a:r>
              <a:rPr lang="x-none" sz="2000" dirty="0" smtClean="0">
                <a:latin typeface="Maiandra GD" pitchFamily="34" charset="0"/>
              </a:rPr>
              <a:t>pojačani obostrano, </a:t>
            </a:r>
            <a:r>
              <a:rPr lang="x-none" sz="2000" smtClean="0">
                <a:latin typeface="Maiandra GD" pitchFamily="34" charset="0"/>
              </a:rPr>
              <a:t>više desno</a:t>
            </a:r>
            <a:r>
              <a:rPr lang="sr-Latn-CS" sz="2000" dirty="0" smtClean="0">
                <a:latin typeface="Maiandra GD" pitchFamily="34" charset="0"/>
              </a:rPr>
              <a:t>. </a:t>
            </a:r>
            <a:r>
              <a:rPr lang="sr-Latn-CS" sz="2000" b="1" dirty="0" smtClean="0">
                <a:latin typeface="Maiandra GD" pitchFamily="34" charset="0"/>
              </a:rPr>
              <a:t>KTR</a:t>
            </a:r>
            <a:r>
              <a:rPr lang="sr-Latn-CS" sz="2000" dirty="0" smtClean="0">
                <a:latin typeface="Maiandra GD" pitchFamily="34" charset="0"/>
              </a:rPr>
              <a:t> ugašeni. </a:t>
            </a:r>
            <a:r>
              <a:rPr lang="x-none" sz="2000" b="1" smtClean="0">
                <a:latin typeface="Maiandra GD" pitchFamily="34" charset="0"/>
              </a:rPr>
              <a:t>DE </a:t>
            </a:r>
            <a:r>
              <a:rPr lang="x-none" sz="2000" b="1" dirty="0" smtClean="0">
                <a:latin typeface="Maiandra GD" pitchFamily="34" charset="0"/>
              </a:rPr>
              <a:t>– </a:t>
            </a:r>
            <a:r>
              <a:rPr lang="x-none" sz="2000" dirty="0" smtClean="0">
                <a:latin typeface="Maiandra GD" pitchFamily="34" charset="0"/>
              </a:rPr>
              <a:t>lake distalne hipotrofije, laka slabost fleksora u zglobu kuka obostrano, u </a:t>
            </a:r>
            <a:r>
              <a:rPr lang="x-none" sz="2000" smtClean="0">
                <a:latin typeface="Maiandra GD" pitchFamily="34" charset="0"/>
              </a:rPr>
              <a:t>ostalim segment</a:t>
            </a:r>
            <a:r>
              <a:rPr lang="sr-Latn-CS" sz="2000" dirty="0" smtClean="0">
                <a:latin typeface="Maiandra GD" pitchFamily="34" charset="0"/>
              </a:rPr>
              <a:t>i</a:t>
            </a:r>
            <a:r>
              <a:rPr lang="x-none" sz="2000" smtClean="0">
                <a:latin typeface="Maiandra GD" pitchFamily="34" charset="0"/>
              </a:rPr>
              <a:t>ma </a:t>
            </a:r>
            <a:r>
              <a:rPr lang="x-none" sz="2000" dirty="0" smtClean="0">
                <a:latin typeface="Maiandra GD" pitchFamily="34" charset="0"/>
              </a:rPr>
              <a:t>bez slabosti; PR obostrano pojačani, AR ugašeni, plantarni odgovor </a:t>
            </a:r>
            <a:r>
              <a:rPr lang="x-none" sz="2000" smtClean="0">
                <a:latin typeface="Maiandra GD" pitchFamily="34" charset="0"/>
              </a:rPr>
              <a:t>obostrano snižen</a:t>
            </a:r>
            <a:r>
              <a:rPr lang="sr-Latn-CS" sz="2000" dirty="0" smtClean="0">
                <a:latin typeface="Maiandra GD" pitchFamily="34" charset="0"/>
              </a:rPr>
              <a:t>. Vibracijski </a:t>
            </a:r>
            <a:r>
              <a:rPr lang="sr-Latn-CS" sz="2000" b="1" dirty="0" smtClean="0">
                <a:latin typeface="Maiandra GD" pitchFamily="34" charset="0"/>
              </a:rPr>
              <a:t>senzibilitet </a:t>
            </a:r>
            <a:r>
              <a:rPr lang="sr-Latn-CS" sz="2000" dirty="0" smtClean="0">
                <a:latin typeface="Maiandra GD" pitchFamily="34" charset="0"/>
              </a:rPr>
              <a:t>skraćen na svim ekstremitetima, Romberg-ov test lako pozitivan sa zatvorenim očima, hod uredan, sfinktere kontroliše. Ostali neurološki nalaz je uredan. </a:t>
            </a:r>
            <a:r>
              <a:rPr lang="sr-Latn-CS" sz="2000" b="1" dirty="0" smtClean="0">
                <a:solidFill>
                  <a:srgbClr val="003300"/>
                </a:solidFill>
                <a:latin typeface="Maiandra GD" pitchFamily="34" charset="0"/>
              </a:rPr>
              <a:t>EDSS skor 3.5. </a:t>
            </a:r>
            <a:endParaRPr lang="x-none" sz="2000" b="1" dirty="0" smtClean="0">
              <a:solidFill>
                <a:srgbClr val="003300"/>
              </a:solidFill>
              <a:latin typeface="Maiandra GD" pitchFamily="34" charset="0"/>
            </a:endParaRPr>
          </a:p>
        </p:txBody>
      </p:sp>
      <p:cxnSp>
        <p:nvCxnSpPr>
          <p:cNvPr id="7" name="Gerade Verbindung 6"/>
          <p:cNvCxnSpPr/>
          <p:nvPr/>
        </p:nvCxnSpPr>
        <p:spPr>
          <a:xfrm>
            <a:off x="228600" y="6172200"/>
            <a:ext cx="8534400" cy="0"/>
          </a:xfrm>
          <a:prstGeom prst="line">
            <a:avLst/>
          </a:prstGeom>
          <a:ln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/>
          <p:cNvSpPr txBox="1"/>
          <p:nvPr/>
        </p:nvSpPr>
        <p:spPr>
          <a:xfrm>
            <a:off x="381000" y="6248400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CS" sz="1400" dirty="0" smtClean="0">
                <a:latin typeface="Maiandra GD" pitchFamily="34" charset="0"/>
              </a:rPr>
              <a:t>KN=kranijalni nervi, GE=gornji ekstremiteti; MR=mišićni refleksi;KTR=kožni trbušni refleksi; PR= patelarni refleks, AR= Ahilov refleks; EDSS= Expanded Disability Status Scale</a:t>
            </a:r>
            <a:endParaRPr lang="sr-Latn-CS" sz="1400" dirty="0">
              <a:latin typeface="Maiandra G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6"/>
          <p:cNvSpPr txBox="1">
            <a:spLocks/>
          </p:cNvSpPr>
          <p:nvPr/>
        </p:nvSpPr>
        <p:spPr>
          <a:xfrm>
            <a:off x="457200" y="274638"/>
            <a:ext cx="6781800" cy="155416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Maiandra GD" pitchFamily="34" charset="0"/>
                <a:ea typeface="+mj-ea"/>
                <a:cs typeface="+mj-cs"/>
              </a:rPr>
              <a:t>DA/NE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sr-Latn-CS" sz="3200" b="1" dirty="0" smtClean="0">
              <a:latin typeface="Maiandra GD" pitchFamily="34" charset="0"/>
              <a:ea typeface="+mj-ea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Maiandra GD" pitchFamily="34" charset="0"/>
              <a:ea typeface="+mj-ea"/>
              <a:cs typeface="+mj-cs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762000" y="2819400"/>
            <a:ext cx="701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CS" sz="2800" dirty="0" smtClean="0">
                <a:latin typeface="Maiandra GD" pitchFamily="34" charset="0"/>
              </a:rPr>
              <a:t>Prikazana je bolesnica sa neurološkim manifestacijama Sjögren-ovog sindroma.</a:t>
            </a:r>
            <a:endParaRPr lang="sr-Latn-CS" sz="2800" dirty="0">
              <a:latin typeface="Maiandra GD" pitchFamily="34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4480449" y="4344700"/>
            <a:ext cx="4138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hangingPunct="0">
              <a:defRPr/>
            </a:pPr>
            <a:r>
              <a:rPr lang="sr-Latn-CS" sz="4400" b="1" dirty="0" smtClean="0">
                <a:solidFill>
                  <a:srgbClr val="003300"/>
                </a:solidFill>
                <a:latin typeface="Maiandra GD" pitchFamily="34" charset="0"/>
              </a:rPr>
              <a:t>?</a:t>
            </a:r>
            <a:endParaRPr lang="en-US" sz="4400" dirty="0">
              <a:solidFill>
                <a:srgbClr val="003300"/>
              </a:solidFill>
              <a:latin typeface="Maiandra G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6"/>
          <p:cNvSpPr txBox="1">
            <a:spLocks/>
          </p:cNvSpPr>
          <p:nvPr/>
        </p:nvSpPr>
        <p:spPr>
          <a:xfrm>
            <a:off x="457200" y="274638"/>
            <a:ext cx="6781800" cy="155416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Maiandra GD" pitchFamily="34" charset="0"/>
                <a:ea typeface="+mj-ea"/>
                <a:cs typeface="+mj-cs"/>
              </a:rPr>
              <a:t>NE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sr-Latn-CS" sz="3200" b="1" dirty="0" smtClean="0">
              <a:latin typeface="Maiandra GD" pitchFamily="34" charset="0"/>
              <a:ea typeface="+mj-ea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Maiandra GD" pitchFamily="34" charset="0"/>
              <a:ea typeface="+mj-ea"/>
              <a:cs typeface="+mj-cs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228600" y="1600200"/>
            <a:ext cx="8534400" cy="1384995"/>
          </a:xfrm>
          <a:prstGeom prst="rect">
            <a:avLst/>
          </a:prstGeom>
          <a:solidFill>
            <a:srgbClr val="0033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sr-Latn-CS" sz="2800" dirty="0" smtClean="0">
                <a:solidFill>
                  <a:schemeClr val="bg1"/>
                </a:solidFill>
                <a:latin typeface="Maiandra GD" pitchFamily="34" charset="0"/>
              </a:rPr>
              <a:t>Prikazana je bolesnica, stara 51 godinu, sa LETM u sklopu </a:t>
            </a:r>
            <a:r>
              <a:rPr lang="sr-Latn-CS" sz="2800" b="1" dirty="0" smtClean="0">
                <a:solidFill>
                  <a:schemeClr val="bg1"/>
                </a:solidFill>
                <a:latin typeface="Maiandra GD" pitchFamily="34" charset="0"/>
              </a:rPr>
              <a:t>spektra neuromijelitisa optika (NMOSD)</a:t>
            </a:r>
            <a:r>
              <a:rPr lang="sr-Latn-CS" sz="2800" dirty="0" smtClean="0">
                <a:solidFill>
                  <a:schemeClr val="bg1"/>
                </a:solidFill>
                <a:latin typeface="Maiandra GD" pitchFamily="34" charset="0"/>
              </a:rPr>
              <a:t>, koji je udružen sa Sjögren-ovim sindromom (SS).</a:t>
            </a:r>
            <a:endParaRPr lang="sr-Latn-CS" sz="2800" dirty="0">
              <a:solidFill>
                <a:schemeClr val="bg1"/>
              </a:solidFill>
              <a:latin typeface="Maiandra GD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304800" y="3581400"/>
            <a:ext cx="8534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CS" sz="2800" dirty="0" smtClean="0">
                <a:latin typeface="Maiandra GD" pitchFamily="34" charset="0"/>
              </a:rPr>
              <a:t>Mada LETM može biti deo kliničke slike SS,</a:t>
            </a:r>
            <a:r>
              <a:rPr lang="sr-Latn-CS" sz="2800" baseline="30000" dirty="0" smtClean="0"/>
              <a:t>1</a:t>
            </a:r>
            <a:endParaRPr lang="sr-Latn-CS" sz="2800" dirty="0" smtClean="0"/>
          </a:p>
          <a:p>
            <a:pPr algn="just"/>
            <a:r>
              <a:rPr lang="sr-Latn-CS" sz="2800" dirty="0" smtClean="0">
                <a:latin typeface="Maiandra GD" pitchFamily="34" charset="0"/>
              </a:rPr>
              <a:t>pozitivan nalaz antitela na akvaporin-4 govori u prilog NMOSD, koji je udružen sa SS.</a:t>
            </a:r>
            <a:r>
              <a:rPr lang="sr-Latn-CS" sz="2800" baseline="30000" dirty="0" smtClean="0"/>
              <a:t>2</a:t>
            </a:r>
            <a:endParaRPr lang="sr-Latn-CS" sz="2800" dirty="0" smtClean="0"/>
          </a:p>
          <a:p>
            <a:pPr algn="just"/>
            <a:endParaRPr lang="sr-Latn-CS" sz="2800" dirty="0">
              <a:latin typeface="Maiandra GD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228600" y="5791200"/>
            <a:ext cx="891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sr-Latn-CS" sz="1600" baseline="30000" dirty="0" smtClean="0"/>
              <a:t>1</a:t>
            </a:r>
            <a:r>
              <a:rPr lang="sr-Latn-CS" sz="1600" dirty="0" smtClean="0"/>
              <a:t>Trebst et al, Nat Rev Neurol 2011;7:688-98;</a:t>
            </a:r>
            <a:r>
              <a:rPr lang="sr-Latn-CS" sz="1600" dirty="0" smtClean="0">
                <a:latin typeface="Maiandra GD" pitchFamily="34" charset="0"/>
                <a:ea typeface="Calibri" pitchFamily="34" charset="0"/>
                <a:cs typeface="AdvOT35fdff1a"/>
              </a:rPr>
              <a:t> </a:t>
            </a:r>
            <a:r>
              <a:rPr lang="sr-Latn-CS" sz="1600" baseline="30000" dirty="0" smtClean="0"/>
              <a:t>2</a:t>
            </a:r>
            <a:r>
              <a:rPr lang="sr-Latn-CS" sz="1600" dirty="0" smtClean="0">
                <a:latin typeface="Maiandra GD" pitchFamily="34" charset="0"/>
                <a:ea typeface="Calibri" pitchFamily="34" charset="0"/>
                <a:cs typeface="AdvOT35fdff1a"/>
              </a:rPr>
              <a:t>Wingerchuk et al, </a:t>
            </a:r>
            <a:r>
              <a:rPr lang="sr-Latn-CS" sz="1600" dirty="0" smtClean="0">
                <a:latin typeface="Maiandra GD" pitchFamily="34" charset="0"/>
                <a:ea typeface="Calibri" pitchFamily="34" charset="0"/>
                <a:cs typeface="AdvOT17f27887"/>
              </a:rPr>
              <a:t>Neurology</a:t>
            </a:r>
            <a:r>
              <a:rPr lang="sr-Latn-CS" sz="1600" dirty="0" smtClean="0">
                <a:latin typeface="Maiandra GD" pitchFamily="34" charset="0"/>
                <a:ea typeface="Calibri" pitchFamily="34" charset="0"/>
                <a:cs typeface="AdvOT3cce2684.BI"/>
              </a:rPr>
              <a:t> </a:t>
            </a:r>
            <a:r>
              <a:rPr lang="sr-Latn-CS" sz="1600" dirty="0" smtClean="0">
                <a:latin typeface="Maiandra GD" pitchFamily="34" charset="0"/>
                <a:ea typeface="Calibri" pitchFamily="34" charset="0"/>
                <a:cs typeface="AdvOT0fade057"/>
              </a:rPr>
              <a:t>2015;85:177</a:t>
            </a:r>
            <a:r>
              <a:rPr lang="sr-Latn-CS" sz="1600" dirty="0" smtClean="0">
                <a:latin typeface="Calibri"/>
                <a:ea typeface="Calibri" pitchFamily="34" charset="0"/>
                <a:cs typeface="AdvOT0fade057+20"/>
              </a:rPr>
              <a:t>–</a:t>
            </a:r>
            <a:r>
              <a:rPr lang="sr-Latn-CS" sz="1600" dirty="0" smtClean="0">
                <a:latin typeface="Maiandra GD" pitchFamily="34" charset="0"/>
                <a:ea typeface="Calibri" pitchFamily="34" charset="0"/>
                <a:cs typeface="AdvOT0fade057"/>
              </a:rPr>
              <a:t>189.</a:t>
            </a:r>
            <a:endParaRPr lang="sr-Latn-CS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sr-Latn-CS" sz="1600" dirty="0" smtClean="0"/>
              <a:t> </a:t>
            </a:r>
            <a:endParaRPr lang="sr-Latn-C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914400" y="1905000"/>
            <a:ext cx="6986587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49263" algn="just"/>
            <a:r>
              <a:rPr lang="sr-Latn-CS" sz="36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Sjögren-ov sindrom </a:t>
            </a:r>
            <a:r>
              <a:rPr lang="sr-Latn-CS" sz="24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je autoimuni epitelitis koji se karakteriše limfocitarnom infiltracijom egzokrinih žlezda, što rezultuje sindromom suvog oka (keratoconjuctivitis sicca) i kserostomijom. Najmanje 1/3 bolesnika </a:t>
            </a:r>
            <a:r>
              <a:rPr lang="sr-Latn-CS" sz="24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pokazuje </a:t>
            </a:r>
            <a:r>
              <a:rPr lang="sr-Latn-CS" sz="2400" b="1" dirty="0" smtClean="0">
                <a:solidFill>
                  <a:srgbClr val="A5002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ekstraglandularne </a:t>
            </a:r>
            <a:r>
              <a:rPr lang="sr-Latn-CS" sz="2400" b="1" dirty="0">
                <a:solidFill>
                  <a:srgbClr val="A5002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neurološke</a:t>
            </a:r>
            <a:r>
              <a:rPr lang="sr-Latn-CS" sz="24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, reumatološke, pulmonalne ili gastrointestinalne manifestacije. </a:t>
            </a:r>
            <a:endParaRPr lang="sr-Latn-CS" sz="2800" b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" name="Textfeld 3"/>
          <p:cNvSpPr txBox="1">
            <a:spLocks noChangeArrowheads="1"/>
          </p:cNvSpPr>
          <p:nvPr/>
        </p:nvSpPr>
        <p:spPr bwMode="auto">
          <a:xfrm>
            <a:off x="4953000" y="4724400"/>
            <a:ext cx="30813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sr-Latn-CS" sz="1400" b="1" i="1" dirty="0"/>
              <a:t>Vitali et al, Ann Rheum Dis 2002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28"/>
          <p:cNvGraphicFramePr>
            <a:graphicFrameLocks noGrp="1"/>
          </p:cNvGraphicFramePr>
          <p:nvPr>
            <p:ph idx="4294967295"/>
          </p:nvPr>
        </p:nvGraphicFramePr>
        <p:xfrm>
          <a:off x="1276350" y="2343150"/>
          <a:ext cx="6469063" cy="2522538"/>
        </p:xfrm>
        <a:graphic>
          <a:graphicData uri="http://schemas.openxmlformats.org/drawingml/2006/table">
            <a:tbl>
              <a:tblPr/>
              <a:tblGrid>
                <a:gridCol w="3235325"/>
                <a:gridCol w="3233738"/>
              </a:tblGrid>
              <a:tr h="7334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Polineuropatija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50-60%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556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Zahvaćenost CNS-a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2-25% (68%)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34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Miopatija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2.5-14%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AutoShap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6048375" cy="1271588"/>
          </a:xfrm>
        </p:spPr>
        <p:txBody>
          <a:bodyPr anchor="b"/>
          <a:lstStyle/>
          <a:p>
            <a:r>
              <a:rPr lang="sr-Latn-CS" sz="3200" dirty="0" smtClean="0"/>
              <a:t>Neurološke manifestacije u Sjögren-ovom sindromu (SS)</a:t>
            </a:r>
            <a:endParaRPr lang="sr-Latn-CS" sz="1600" dirty="0" smtClean="0"/>
          </a:p>
        </p:txBody>
      </p:sp>
      <p:sp>
        <p:nvSpPr>
          <p:cNvPr id="4" name="Textfeld 3"/>
          <p:cNvSpPr txBox="1">
            <a:spLocks noChangeArrowheads="1"/>
          </p:cNvSpPr>
          <p:nvPr/>
        </p:nvSpPr>
        <p:spPr bwMode="auto">
          <a:xfrm>
            <a:off x="3505200" y="4953000"/>
            <a:ext cx="4198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i-FI" sz="1400" b="1" i="1" dirty="0"/>
              <a:t>Chai</a:t>
            </a:r>
            <a:r>
              <a:rPr lang="sr-Latn-CS" sz="1400" b="1" i="1" dirty="0"/>
              <a:t> et al, </a:t>
            </a:r>
            <a:r>
              <a:rPr lang="en-US" sz="1400" b="1" i="1" dirty="0"/>
              <a:t>Current Opinion in Neurology</a:t>
            </a:r>
            <a:r>
              <a:rPr lang="sr-Latn-CS" sz="1400" b="1" i="1" dirty="0"/>
              <a:t>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28"/>
          <p:cNvGraphicFramePr>
            <a:graphicFrameLocks noGrp="1"/>
          </p:cNvGraphicFramePr>
          <p:nvPr>
            <p:ph idx="4294967295"/>
          </p:nvPr>
        </p:nvGraphicFramePr>
        <p:xfrm>
          <a:off x="1276350" y="2343150"/>
          <a:ext cx="6469063" cy="2522538"/>
        </p:xfrm>
        <a:graphic>
          <a:graphicData uri="http://schemas.openxmlformats.org/drawingml/2006/table">
            <a:tbl>
              <a:tblPr/>
              <a:tblGrid>
                <a:gridCol w="3235325"/>
                <a:gridCol w="3233738"/>
              </a:tblGrid>
              <a:tr h="7334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Polineuropatija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50-60%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556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Zahvaćenost CNS-a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2-25% (68%)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34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Miopatija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2.5-14%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Rounded Rectangle 3"/>
          <p:cNvSpPr>
            <a:spLocks noChangeArrowheads="1"/>
          </p:cNvSpPr>
          <p:nvPr/>
        </p:nvSpPr>
        <p:spPr bwMode="auto">
          <a:xfrm>
            <a:off x="315913" y="1395413"/>
            <a:ext cx="3500437" cy="1714500"/>
          </a:xfrm>
          <a:prstGeom prst="roundRect">
            <a:avLst>
              <a:gd name="adj" fmla="val 16667"/>
            </a:avLst>
          </a:prstGeom>
          <a:solidFill>
            <a:srgbClr val="333333"/>
          </a:solidFill>
          <a:ln w="25400" algn="ctr">
            <a:solidFill>
              <a:srgbClr val="239595"/>
            </a:solidFill>
            <a:round/>
            <a:headEnd/>
            <a:tailEnd/>
          </a:ln>
        </p:spPr>
        <p:txBody>
          <a:bodyPr anchor="ctr"/>
          <a:lstStyle/>
          <a:p>
            <a:pPr>
              <a:buFontTx/>
              <a:buChar char="-"/>
            </a:pPr>
            <a:r>
              <a:rPr lang="sr-Latn-CS" sz="1600" dirty="0" smtClean="0">
                <a:solidFill>
                  <a:srgbClr val="FFFFFF"/>
                </a:solidFill>
              </a:rPr>
              <a:t>subakutna </a:t>
            </a:r>
            <a:r>
              <a:rPr lang="sr-Latn-CS" sz="1600" dirty="0">
                <a:solidFill>
                  <a:srgbClr val="FFFFFF"/>
                </a:solidFill>
              </a:rPr>
              <a:t>senzorna neuronopatija</a:t>
            </a:r>
          </a:p>
          <a:p>
            <a:pPr>
              <a:buFontTx/>
              <a:buChar char="-"/>
            </a:pPr>
            <a:r>
              <a:rPr lang="sr-Latn-CS" sz="1600" dirty="0" smtClean="0">
                <a:solidFill>
                  <a:srgbClr val="FFFFFF"/>
                </a:solidFill>
              </a:rPr>
              <a:t>polineuropatija </a:t>
            </a:r>
            <a:r>
              <a:rPr lang="sr-Latn-CS" sz="1600" dirty="0">
                <a:solidFill>
                  <a:srgbClr val="FFFFFF"/>
                </a:solidFill>
              </a:rPr>
              <a:t>tankih vlakana</a:t>
            </a:r>
          </a:p>
          <a:p>
            <a:pPr>
              <a:buFontTx/>
              <a:buChar char="-"/>
            </a:pPr>
            <a:r>
              <a:rPr lang="sr-Latn-CS" sz="1600" dirty="0" smtClean="0">
                <a:solidFill>
                  <a:srgbClr val="FFFFFF"/>
                </a:solidFill>
              </a:rPr>
              <a:t>autonomna </a:t>
            </a:r>
            <a:r>
              <a:rPr lang="sr-Latn-CS" sz="1600" dirty="0">
                <a:solidFill>
                  <a:srgbClr val="FFFFFF"/>
                </a:solidFill>
              </a:rPr>
              <a:t>neuropatija</a:t>
            </a:r>
          </a:p>
          <a:p>
            <a:pPr>
              <a:buFontTx/>
              <a:buChar char="-"/>
            </a:pPr>
            <a:r>
              <a:rPr lang="sr-Latn-CS" sz="1600" dirty="0" smtClean="0">
                <a:solidFill>
                  <a:srgbClr val="FFFFFF"/>
                </a:solidFill>
              </a:rPr>
              <a:t>senzorna </a:t>
            </a:r>
            <a:r>
              <a:rPr lang="sr-Latn-CS" sz="1600" dirty="0">
                <a:solidFill>
                  <a:srgbClr val="FFFFFF"/>
                </a:solidFill>
              </a:rPr>
              <a:t>neuronopatija</a:t>
            </a:r>
          </a:p>
          <a:p>
            <a:pPr>
              <a:buFontTx/>
              <a:buChar char="-"/>
            </a:pPr>
            <a:r>
              <a:rPr lang="sr-Latn-CS" sz="1600" dirty="0" smtClean="0">
                <a:solidFill>
                  <a:srgbClr val="FFFFFF"/>
                </a:solidFill>
              </a:rPr>
              <a:t>mononeuritis </a:t>
            </a:r>
            <a:r>
              <a:rPr lang="sr-Latn-CS" sz="1600" dirty="0">
                <a:solidFill>
                  <a:srgbClr val="FFFFFF"/>
                </a:solidFill>
              </a:rPr>
              <a:t>multiplex</a:t>
            </a:r>
          </a:p>
          <a:p>
            <a:pPr>
              <a:buFontTx/>
              <a:buChar char="-"/>
            </a:pPr>
            <a:r>
              <a:rPr lang="sr-Latn-CS" sz="1600" dirty="0" smtClean="0">
                <a:solidFill>
                  <a:srgbClr val="FFFFFF"/>
                </a:solidFill>
              </a:rPr>
              <a:t>senzorimotorna </a:t>
            </a:r>
            <a:r>
              <a:rPr lang="sr-Latn-CS" sz="1600" dirty="0">
                <a:solidFill>
                  <a:srgbClr val="FFFFFF"/>
                </a:solidFill>
              </a:rPr>
              <a:t>polineuropatija</a:t>
            </a:r>
          </a:p>
          <a:p>
            <a:pPr>
              <a:buFontTx/>
              <a:buChar char="-"/>
            </a:pPr>
            <a:r>
              <a:rPr lang="sr-Latn-CS" sz="1600" dirty="0" smtClean="0">
                <a:solidFill>
                  <a:srgbClr val="FFFFFF"/>
                </a:solidFill>
              </a:rPr>
              <a:t>poliradikulopatija</a:t>
            </a:r>
            <a:endParaRPr lang="en-GB" sz="16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28"/>
          <p:cNvGraphicFramePr>
            <a:graphicFrameLocks noGrp="1"/>
          </p:cNvGraphicFramePr>
          <p:nvPr>
            <p:ph idx="4294967295"/>
          </p:nvPr>
        </p:nvGraphicFramePr>
        <p:xfrm>
          <a:off x="1201738" y="2354262"/>
          <a:ext cx="6469062" cy="2522538"/>
        </p:xfrm>
        <a:graphic>
          <a:graphicData uri="http://schemas.openxmlformats.org/drawingml/2006/table">
            <a:tbl>
              <a:tblPr/>
              <a:tblGrid>
                <a:gridCol w="3235325"/>
                <a:gridCol w="3233737"/>
              </a:tblGrid>
              <a:tr h="7334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Polineuropatija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50-60%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556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Zahvaćenost CNS-a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2-25% (68%)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34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Miopatija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2.5-14%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Rounded Rectangle 3"/>
          <p:cNvSpPr>
            <a:spLocks noChangeArrowheads="1"/>
          </p:cNvSpPr>
          <p:nvPr/>
        </p:nvSpPr>
        <p:spPr bwMode="auto">
          <a:xfrm>
            <a:off x="803275" y="2122487"/>
            <a:ext cx="3500438" cy="1714500"/>
          </a:xfrm>
          <a:prstGeom prst="roundRect">
            <a:avLst>
              <a:gd name="adj" fmla="val 16667"/>
            </a:avLst>
          </a:prstGeom>
          <a:solidFill>
            <a:srgbClr val="333333"/>
          </a:solidFill>
          <a:ln w="25400" algn="ctr">
            <a:solidFill>
              <a:srgbClr val="239595"/>
            </a:solidFill>
            <a:round/>
            <a:headEnd/>
            <a:tailEnd/>
          </a:ln>
        </p:spPr>
        <p:txBody>
          <a:bodyPr anchor="ctr"/>
          <a:lstStyle/>
          <a:p>
            <a:r>
              <a:rPr lang="sr-Latn-CS" sz="1600" dirty="0">
                <a:solidFill>
                  <a:srgbClr val="FFFFFF"/>
                </a:solidFill>
              </a:rPr>
              <a:t>-multifokalni neurološki deficit</a:t>
            </a:r>
          </a:p>
          <a:p>
            <a:r>
              <a:rPr lang="sr-Latn-CS" sz="1600" dirty="0">
                <a:solidFill>
                  <a:srgbClr val="FFFFFF"/>
                </a:solidFill>
              </a:rPr>
              <a:t>-kranijalne neuropatije</a:t>
            </a:r>
          </a:p>
          <a:p>
            <a:r>
              <a:rPr lang="sr-Latn-CS" sz="1600" dirty="0">
                <a:solidFill>
                  <a:srgbClr val="FFFFFF"/>
                </a:solidFill>
              </a:rPr>
              <a:t>-</a:t>
            </a:r>
            <a:r>
              <a:rPr lang="sr-Latn-CS" sz="1600" dirty="0" smtClean="0">
                <a:solidFill>
                  <a:srgbClr val="FFFFFF"/>
                </a:solidFill>
              </a:rPr>
              <a:t>mijelopatije  (moguć i LETM)                          - encefalopatije</a:t>
            </a:r>
            <a:endParaRPr lang="sr-Latn-CS" sz="1600" dirty="0">
              <a:solidFill>
                <a:srgbClr val="FFFFFF"/>
              </a:solidFill>
            </a:endParaRPr>
          </a:p>
          <a:p>
            <a:r>
              <a:rPr lang="sr-Latn-CS" sz="1600" dirty="0" smtClean="0">
                <a:solidFill>
                  <a:srgbClr val="FFFFFF"/>
                </a:solidFill>
              </a:rPr>
              <a:t>- aseptički </a:t>
            </a:r>
            <a:r>
              <a:rPr lang="sr-Latn-CS" sz="1600" dirty="0">
                <a:solidFill>
                  <a:srgbClr val="FFFFFF"/>
                </a:solidFill>
              </a:rPr>
              <a:t>meningitis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838200" y="2286000"/>
            <a:ext cx="7772400" cy="1470025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r>
              <a:rPr lang="sr-Latn-CS" b="1" dirty="0" smtClean="0">
                <a:solidFill>
                  <a:srgbClr val="003300"/>
                </a:solidFill>
                <a:latin typeface="Maiandra GD" pitchFamily="34" charset="0"/>
              </a:rPr>
              <a:t>Neuro-Sjögren ili?</a:t>
            </a:r>
            <a:endParaRPr lang="en-US" b="1" dirty="0" smtClean="0">
              <a:solidFill>
                <a:srgbClr val="003300"/>
              </a:solidFill>
              <a:latin typeface="Maiandra GD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17526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>
              <a:defRPr/>
            </a:pPr>
            <a:r>
              <a:rPr lang="en-US" dirty="0" err="1" smtClean="0">
                <a:latin typeface="Maiandra GD" pitchFamily="34" charset="0"/>
              </a:rPr>
              <a:t>Prika</a:t>
            </a:r>
            <a:r>
              <a:rPr lang="x-none" smtClean="0">
                <a:latin typeface="Maiandra GD" pitchFamily="34" charset="0"/>
              </a:rPr>
              <a:t>z slučaja</a:t>
            </a:r>
            <a:endParaRPr lang="sr-Latn-CS" dirty="0" smtClean="0">
              <a:latin typeface="Maiandra GD" pitchFamily="34" charset="0"/>
            </a:endParaRPr>
          </a:p>
          <a:p>
            <a:pPr>
              <a:defRPr/>
            </a:pPr>
            <a:endParaRPr lang="sr-Latn-CS" dirty="0" smtClean="0">
              <a:latin typeface="Maiandra GD" pitchFamily="34" charset="0"/>
            </a:endParaRPr>
          </a:p>
          <a:p>
            <a:pPr>
              <a:defRPr/>
            </a:pPr>
            <a:r>
              <a:rPr lang="sr-Latn-C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aiandra GD" pitchFamily="34" charset="0"/>
              </a:rPr>
              <a:t>Predrag Stanarčević</a:t>
            </a:r>
          </a:p>
          <a:p>
            <a:pPr>
              <a:defRPr/>
            </a:pPr>
            <a:r>
              <a:rPr lang="sr-Latn-CS" sz="2800" dirty="0" smtClean="0">
                <a:latin typeface="Maiandra GD" pitchFamily="34" charset="0"/>
              </a:rPr>
              <a:t>Klinika za neurologiju KCS, Beograd</a:t>
            </a:r>
            <a:endParaRPr lang="x-none" sz="2800" dirty="0">
              <a:latin typeface="Maiandra G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477962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x-none" b="1" smtClean="0">
                <a:solidFill>
                  <a:srgbClr val="003300"/>
                </a:solidFill>
                <a:latin typeface="Maiandra GD" pitchFamily="34" charset="0"/>
              </a:rPr>
              <a:t>Generalije</a:t>
            </a:r>
            <a:r>
              <a:rPr lang="sr-Latn-CS" b="1" dirty="0" smtClean="0">
                <a:solidFill>
                  <a:srgbClr val="003300"/>
                </a:solidFill>
                <a:latin typeface="Maiandra GD" pitchFamily="34" charset="0"/>
              </a:rPr>
              <a:t> i anamneza</a:t>
            </a:r>
            <a:endParaRPr lang="en-US" b="1" dirty="0">
              <a:solidFill>
                <a:srgbClr val="003300"/>
              </a:solidFill>
              <a:latin typeface="Maiandra GD" pitchFamily="34" charset="0"/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None/>
            </a:pPr>
            <a:endParaRPr lang="en-US" sz="2600" dirty="0" smtClean="0">
              <a:solidFill>
                <a:srgbClr val="003300"/>
              </a:solidFill>
              <a:latin typeface="Calibri"/>
            </a:endParaRPr>
          </a:p>
          <a:p>
            <a:pPr eaLnBrk="1" hangingPunct="1">
              <a:buNone/>
            </a:pPr>
            <a:r>
              <a:rPr lang="en-US" sz="2600" dirty="0" smtClean="0">
                <a:solidFill>
                  <a:srgbClr val="003300"/>
                </a:solidFill>
                <a:latin typeface="Calibri"/>
              </a:rPr>
              <a:t>→</a:t>
            </a:r>
            <a:r>
              <a:rPr lang="x-none" sz="2600" smtClean="0">
                <a:solidFill>
                  <a:srgbClr val="003300"/>
                </a:solidFill>
                <a:latin typeface="Calibri"/>
              </a:rPr>
              <a:t> </a:t>
            </a:r>
            <a:r>
              <a:rPr lang="x-none" sz="2600" smtClean="0">
                <a:solidFill>
                  <a:srgbClr val="003300"/>
                </a:solidFill>
                <a:latin typeface="Segoe UI Symbol"/>
                <a:ea typeface="Segoe UI Symbol"/>
              </a:rPr>
              <a:t>♀</a:t>
            </a:r>
            <a:r>
              <a:rPr lang="x-none" sz="2600" dirty="0" smtClean="0">
                <a:solidFill>
                  <a:srgbClr val="003300"/>
                </a:solidFill>
                <a:latin typeface="Segoe UI Symbol"/>
                <a:ea typeface="Segoe UI Symbol"/>
              </a:rPr>
              <a:t>, </a:t>
            </a:r>
            <a:r>
              <a:rPr lang="x-none" sz="2600" smtClean="0">
                <a:solidFill>
                  <a:srgbClr val="003300"/>
                </a:solidFill>
                <a:latin typeface="Maiandra GD" pitchFamily="34" charset="0"/>
                <a:ea typeface="Segoe UI Symbol"/>
              </a:rPr>
              <a:t>51 god, ekonomista</a:t>
            </a:r>
            <a:r>
              <a:rPr lang="sr-Latn-CS" sz="2600" dirty="0" smtClean="0">
                <a:solidFill>
                  <a:srgbClr val="003300"/>
                </a:solidFill>
                <a:latin typeface="Maiandra GD" pitchFamily="34" charset="0"/>
                <a:ea typeface="Segoe UI Symbol"/>
              </a:rPr>
              <a:t>,majka dvoje dece</a:t>
            </a:r>
            <a:endParaRPr lang="x-none" sz="2600" dirty="0" smtClean="0">
              <a:solidFill>
                <a:srgbClr val="003300"/>
              </a:solidFill>
              <a:latin typeface="Maiandra GD" pitchFamily="34" charset="0"/>
              <a:ea typeface="Segoe UI Symbol"/>
            </a:endParaRPr>
          </a:p>
          <a:p>
            <a:pPr eaLnBrk="1" hangingPunct="1">
              <a:buNone/>
            </a:pPr>
            <a:r>
              <a:rPr lang="en-US" sz="2600" dirty="0" smtClean="0">
                <a:solidFill>
                  <a:srgbClr val="003300"/>
                </a:solidFill>
                <a:latin typeface="Calibri"/>
              </a:rPr>
              <a:t>→</a:t>
            </a:r>
            <a:r>
              <a:rPr lang="x-none" sz="2600" dirty="0" smtClean="0">
                <a:solidFill>
                  <a:srgbClr val="003300"/>
                </a:solidFill>
                <a:latin typeface="Calibri"/>
              </a:rPr>
              <a:t> </a:t>
            </a:r>
            <a:r>
              <a:rPr lang="x-none" sz="2600" b="1" dirty="0" smtClean="0">
                <a:solidFill>
                  <a:srgbClr val="003300"/>
                </a:solidFill>
                <a:latin typeface="Maiandra GD" pitchFamily="34" charset="0"/>
              </a:rPr>
              <a:t>Lična anamneza </a:t>
            </a:r>
            <a:r>
              <a:rPr lang="x-none" sz="2600" b="1" smtClean="0">
                <a:solidFill>
                  <a:srgbClr val="003300"/>
                </a:solidFill>
                <a:latin typeface="Maiandra GD" pitchFamily="34" charset="0"/>
              </a:rPr>
              <a:t>– </a:t>
            </a:r>
            <a:endParaRPr lang="sr-Latn-CS" sz="2600" b="1" dirty="0" smtClean="0">
              <a:solidFill>
                <a:srgbClr val="003300"/>
              </a:solidFill>
              <a:latin typeface="Maiandra GD" pitchFamily="34" charset="0"/>
            </a:endParaRPr>
          </a:p>
          <a:p>
            <a:pPr eaLnBrk="1" hangingPunct="1">
              <a:buNone/>
            </a:pPr>
            <a:r>
              <a:rPr lang="sr-Latn-CS" sz="2600" b="1" dirty="0" smtClean="0">
                <a:solidFill>
                  <a:srgbClr val="003300"/>
                </a:solidFill>
                <a:latin typeface="Maiandra GD" pitchFamily="34" charset="0"/>
              </a:rPr>
              <a:t>   </a:t>
            </a:r>
            <a:r>
              <a:rPr lang="x-none" sz="2600" smtClean="0">
                <a:solidFill>
                  <a:srgbClr val="003300"/>
                </a:solidFill>
                <a:latin typeface="Maiandra GD" pitchFamily="34" charset="0"/>
              </a:rPr>
              <a:t>Hashimoto </a:t>
            </a:r>
            <a:r>
              <a:rPr lang="sr-Latn-CS" sz="2600" dirty="0" smtClean="0">
                <a:solidFill>
                  <a:srgbClr val="003300"/>
                </a:solidFill>
                <a:latin typeface="Maiandra GD" pitchFamily="34" charset="0"/>
              </a:rPr>
              <a:t> th</a:t>
            </a:r>
            <a:r>
              <a:rPr lang="x-none" sz="2600" smtClean="0">
                <a:solidFill>
                  <a:srgbClr val="003300"/>
                </a:solidFill>
                <a:latin typeface="Maiandra GD" pitchFamily="34" charset="0"/>
              </a:rPr>
              <a:t>yreoiditis,hipotireoza</a:t>
            </a:r>
            <a:endParaRPr lang="x-none" sz="2600" dirty="0" smtClean="0">
              <a:solidFill>
                <a:srgbClr val="003300"/>
              </a:solidFill>
              <a:latin typeface="Maiandra GD" pitchFamily="34" charset="0"/>
            </a:endParaRPr>
          </a:p>
          <a:p>
            <a:pPr eaLnBrk="1" hangingPunct="1">
              <a:buNone/>
            </a:pPr>
            <a:r>
              <a:rPr lang="x-none" sz="2600" dirty="0" smtClean="0">
                <a:solidFill>
                  <a:srgbClr val="003300"/>
                </a:solidFill>
                <a:latin typeface="Maiandra GD" pitchFamily="34" charset="0"/>
                <a:ea typeface="Segoe UI Symbol"/>
              </a:rPr>
              <a:t>	(Euthyrox 25 mcg 1x1)</a:t>
            </a:r>
          </a:p>
          <a:p>
            <a:pPr eaLnBrk="1" hangingPunct="1">
              <a:buNone/>
            </a:pPr>
            <a:endParaRPr lang="x-none" sz="2600" dirty="0" smtClean="0">
              <a:solidFill>
                <a:srgbClr val="003300"/>
              </a:solidFill>
              <a:latin typeface="Maiandra GD" pitchFamily="34" charset="0"/>
              <a:ea typeface="Segoe UI Symbol"/>
            </a:endParaRPr>
          </a:p>
          <a:p>
            <a:pPr eaLnBrk="1" hangingPunct="1">
              <a:buNone/>
            </a:pPr>
            <a:r>
              <a:rPr lang="en-US" sz="2600" dirty="0" smtClean="0">
                <a:solidFill>
                  <a:srgbClr val="003300"/>
                </a:solidFill>
                <a:latin typeface="Calibri"/>
              </a:rPr>
              <a:t>→</a:t>
            </a:r>
            <a:r>
              <a:rPr lang="x-none" sz="2600" dirty="0" smtClean="0">
                <a:solidFill>
                  <a:srgbClr val="003300"/>
                </a:solidFill>
                <a:latin typeface="Calibri"/>
              </a:rPr>
              <a:t> </a:t>
            </a:r>
            <a:r>
              <a:rPr lang="x-none" sz="2600" b="1" dirty="0" smtClean="0">
                <a:solidFill>
                  <a:srgbClr val="003300"/>
                </a:solidFill>
                <a:latin typeface="Maiandra GD" pitchFamily="34" charset="0"/>
              </a:rPr>
              <a:t>Porodična anamneza – </a:t>
            </a:r>
            <a:r>
              <a:rPr lang="x-none" sz="2600" dirty="0" smtClean="0">
                <a:solidFill>
                  <a:srgbClr val="003300"/>
                </a:solidFill>
                <a:latin typeface="Maiandra GD" pitchFamily="34" charset="0"/>
              </a:rPr>
              <a:t>negira bolesti od značaja za hereditet</a:t>
            </a:r>
            <a:endParaRPr lang="x-none" sz="2600" dirty="0" smtClean="0">
              <a:solidFill>
                <a:srgbClr val="003300"/>
              </a:solidFill>
              <a:latin typeface="Maiandra GD" pitchFamily="34" charset="0"/>
              <a:ea typeface="Segoe UI Symbol"/>
            </a:endParaRPr>
          </a:p>
          <a:p>
            <a:pPr eaLnBrk="1" hangingPunct="1">
              <a:buNone/>
            </a:pPr>
            <a:endParaRPr lang="sr-Latn-CS" sz="2600" dirty="0" smtClean="0">
              <a:solidFill>
                <a:srgbClr val="003300"/>
              </a:solidFill>
              <a:latin typeface="Maiandra G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477962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sr-Latn-CS" b="1" dirty="0" smtClean="0">
                <a:solidFill>
                  <a:srgbClr val="003300"/>
                </a:solidFill>
                <a:latin typeface="Maiandra GD" pitchFamily="34" charset="0"/>
              </a:rPr>
              <a:t>Tok bolesti</a:t>
            </a:r>
            <a:endParaRPr lang="en-US" b="1" dirty="0">
              <a:solidFill>
                <a:srgbClr val="003300"/>
              </a:solidFill>
              <a:latin typeface="Maiandra GD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0" y="1981200"/>
            <a:ext cx="8763000" cy="4572000"/>
            <a:chOff x="16042" y="1981200"/>
            <a:chExt cx="6918158" cy="3200400"/>
          </a:xfrm>
        </p:grpSpPr>
        <p:sp>
          <p:nvSpPr>
            <p:cNvPr id="5" name="AutoShape 70"/>
            <p:cNvSpPr>
              <a:spLocks noChangeArrowheads="1"/>
            </p:cNvSpPr>
            <p:nvPr/>
          </p:nvSpPr>
          <p:spPr bwMode="auto">
            <a:xfrm>
              <a:off x="76200" y="1981200"/>
              <a:ext cx="6858000" cy="3200400"/>
            </a:xfrm>
            <a:prstGeom prst="rightArrow">
              <a:avLst>
                <a:gd name="adj1" fmla="val 52583"/>
                <a:gd name="adj2" fmla="val 16964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  <a:ln w="19050" algn="ctr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6" name="Text Box 15"/>
            <p:cNvSpPr txBox="1">
              <a:spLocks noChangeArrowheads="1"/>
            </p:cNvSpPr>
            <p:nvPr/>
          </p:nvSpPr>
          <p:spPr bwMode="auto">
            <a:xfrm>
              <a:off x="196516" y="4061460"/>
              <a:ext cx="1201011" cy="258533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defTabSz="800100"/>
              <a:r>
                <a:rPr lang="en-US" sz="1400" b="1" dirty="0">
                  <a:solidFill>
                    <a:srgbClr val="4D4D4D"/>
                  </a:solidFill>
                  <a:latin typeface="Maiandra GD" pitchFamily="34" charset="0"/>
                </a:rPr>
                <a:t>18. </a:t>
              </a:r>
              <a:r>
                <a:rPr lang="sr-Latn-CS" sz="1400" b="1" dirty="0">
                  <a:solidFill>
                    <a:srgbClr val="4D4D4D"/>
                  </a:solidFill>
                  <a:latin typeface="Maiandra GD" pitchFamily="34" charset="0"/>
                </a:rPr>
                <a:t>m</a:t>
              </a:r>
              <a:r>
                <a:rPr lang="en-US" sz="1400" b="1" dirty="0" err="1">
                  <a:solidFill>
                    <a:srgbClr val="4D4D4D"/>
                  </a:solidFill>
                  <a:latin typeface="Maiandra GD" pitchFamily="34" charset="0"/>
                </a:rPr>
                <a:t>aj</a:t>
              </a:r>
              <a:r>
                <a:rPr lang="en-US" sz="1400" b="1" dirty="0">
                  <a:solidFill>
                    <a:srgbClr val="4D4D4D"/>
                  </a:solidFill>
                  <a:latin typeface="Maiandra GD" pitchFamily="34" charset="0"/>
                </a:rPr>
                <a:t> 2013.</a:t>
              </a:r>
            </a:p>
          </p:txBody>
        </p:sp>
        <p:sp>
          <p:nvSpPr>
            <p:cNvPr id="7" name="Text Box 41"/>
            <p:cNvSpPr txBox="1">
              <a:spLocks noChangeArrowheads="1"/>
            </p:cNvSpPr>
            <p:nvPr/>
          </p:nvSpPr>
          <p:spPr bwMode="auto">
            <a:xfrm>
              <a:off x="1700463" y="3200400"/>
              <a:ext cx="2120900" cy="495520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defTabSz="800100">
                <a:spcBef>
                  <a:spcPct val="50000"/>
                </a:spcBef>
              </a:pPr>
              <a:r>
                <a:rPr lang="en-US" sz="1600" b="1" dirty="0" err="1">
                  <a:solidFill>
                    <a:schemeClr val="tx2"/>
                  </a:solidFill>
                  <a:latin typeface="Maiandra GD" pitchFamily="34" charset="0"/>
                </a:rPr>
                <a:t>Trnjenje</a:t>
              </a:r>
              <a:r>
                <a:rPr lang="en-US" sz="1600" b="1" dirty="0">
                  <a:solidFill>
                    <a:schemeClr val="tx2"/>
                  </a:solidFill>
                  <a:latin typeface="Maiandra GD" pitchFamily="34" charset="0"/>
                </a:rPr>
                <a:t> </a:t>
              </a:r>
              <a:endParaRPr lang="sr-Latn-CS" sz="1600" b="1" dirty="0" smtClean="0">
                <a:solidFill>
                  <a:schemeClr val="tx2"/>
                </a:solidFill>
                <a:latin typeface="Maiandra GD" pitchFamily="34" charset="0"/>
              </a:endParaRPr>
            </a:p>
            <a:p>
              <a:pPr algn="l" defTabSz="800100">
                <a:spcBef>
                  <a:spcPct val="50000"/>
                </a:spcBef>
              </a:pPr>
              <a:r>
                <a:rPr lang="en-US" sz="1600" b="1" dirty="0" err="1" smtClean="0">
                  <a:solidFill>
                    <a:schemeClr val="tx2"/>
                  </a:solidFill>
                  <a:latin typeface="Maiandra GD" pitchFamily="34" charset="0"/>
                </a:rPr>
                <a:t>desne</a:t>
              </a:r>
              <a:r>
                <a:rPr lang="en-US" sz="1600" b="1" dirty="0" smtClean="0">
                  <a:solidFill>
                    <a:schemeClr val="tx2"/>
                  </a:solidFill>
                  <a:latin typeface="Maiandra GD" pitchFamily="34" charset="0"/>
                </a:rPr>
                <a:t> </a:t>
              </a:r>
              <a:r>
                <a:rPr lang="en-US" sz="1600" b="1" dirty="0" err="1">
                  <a:solidFill>
                    <a:schemeClr val="tx2"/>
                  </a:solidFill>
                  <a:latin typeface="Maiandra GD" pitchFamily="34" charset="0"/>
                </a:rPr>
                <a:t>ruke</a:t>
              </a:r>
              <a:endParaRPr lang="en-US" sz="1600" b="1" dirty="0">
                <a:solidFill>
                  <a:schemeClr val="tx2"/>
                </a:solidFill>
                <a:latin typeface="Maiandra GD" pitchFamily="34" charset="0"/>
              </a:endParaRPr>
            </a:p>
          </p:txBody>
        </p:sp>
        <p:sp>
          <p:nvSpPr>
            <p:cNvPr id="8" name="Text Box 42"/>
            <p:cNvSpPr txBox="1">
              <a:spLocks noChangeArrowheads="1"/>
            </p:cNvSpPr>
            <p:nvPr/>
          </p:nvSpPr>
          <p:spPr bwMode="auto">
            <a:xfrm>
              <a:off x="2783305" y="3200400"/>
              <a:ext cx="2197100" cy="491211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defTabSz="800100">
                <a:spcBef>
                  <a:spcPct val="50000"/>
                </a:spcBef>
              </a:pPr>
              <a:r>
                <a:rPr lang="en-US" sz="1600" b="1" dirty="0" err="1">
                  <a:solidFill>
                    <a:schemeClr val="tx2"/>
                  </a:solidFill>
                  <a:latin typeface="Maiandra GD" pitchFamily="34" charset="0"/>
                </a:rPr>
                <a:t>Slabost</a:t>
              </a:r>
              <a:r>
                <a:rPr lang="en-US" sz="1600" b="1" dirty="0">
                  <a:solidFill>
                    <a:schemeClr val="tx2"/>
                  </a:solidFill>
                  <a:latin typeface="Maiandra GD" pitchFamily="34" charset="0"/>
                </a:rPr>
                <a:t> </a:t>
              </a:r>
              <a:r>
                <a:rPr lang="en-US" sz="1600" b="1" dirty="0" err="1" smtClean="0">
                  <a:solidFill>
                    <a:schemeClr val="tx2"/>
                  </a:solidFill>
                  <a:latin typeface="Maiandra GD" pitchFamily="34" charset="0"/>
                </a:rPr>
                <a:t>desne</a:t>
              </a:r>
              <a:endParaRPr lang="sr-Latn-CS" sz="1600" b="1" dirty="0" smtClean="0">
                <a:solidFill>
                  <a:schemeClr val="tx2"/>
                </a:solidFill>
                <a:latin typeface="Maiandra GD" pitchFamily="34" charset="0"/>
              </a:endParaRPr>
            </a:p>
            <a:p>
              <a:pPr algn="l" defTabSz="800100">
                <a:spcBef>
                  <a:spcPct val="50000"/>
                </a:spcBef>
              </a:pPr>
              <a:r>
                <a:rPr lang="en-US" sz="1600" b="1" dirty="0" smtClean="0">
                  <a:solidFill>
                    <a:schemeClr val="tx2"/>
                  </a:solidFill>
                  <a:latin typeface="Maiandra GD" pitchFamily="34" charset="0"/>
                </a:rPr>
                <a:t> </a:t>
              </a:r>
              <a:r>
                <a:rPr lang="en-US" sz="1600" b="1" dirty="0" err="1">
                  <a:solidFill>
                    <a:schemeClr val="tx2"/>
                  </a:solidFill>
                  <a:latin typeface="Maiandra GD" pitchFamily="34" charset="0"/>
                </a:rPr>
                <a:t>ruke</a:t>
              </a:r>
              <a:r>
                <a:rPr lang="en-US" sz="1600" b="1" dirty="0">
                  <a:solidFill>
                    <a:schemeClr val="tx2"/>
                  </a:solidFill>
                  <a:latin typeface="Maiandra GD" pitchFamily="34" charset="0"/>
                </a:rPr>
                <a:t> </a:t>
              </a:r>
              <a:r>
                <a:rPr lang="en-US" sz="1600" b="1" dirty="0" err="1">
                  <a:solidFill>
                    <a:schemeClr val="tx2"/>
                  </a:solidFill>
                  <a:latin typeface="Maiandra GD" pitchFamily="34" charset="0"/>
                </a:rPr>
                <a:t>i</a:t>
              </a:r>
              <a:r>
                <a:rPr lang="en-US" sz="1600" b="1" dirty="0">
                  <a:solidFill>
                    <a:schemeClr val="tx2"/>
                  </a:solidFill>
                  <a:latin typeface="Maiandra GD" pitchFamily="34" charset="0"/>
                </a:rPr>
                <a:t> </a:t>
              </a:r>
              <a:r>
                <a:rPr lang="en-US" sz="1600" b="1" dirty="0" err="1">
                  <a:solidFill>
                    <a:schemeClr val="tx2"/>
                  </a:solidFill>
                  <a:latin typeface="Maiandra GD" pitchFamily="34" charset="0"/>
                </a:rPr>
                <a:t>noge</a:t>
              </a:r>
              <a:endParaRPr lang="en-US" sz="1600" b="1" dirty="0">
                <a:solidFill>
                  <a:schemeClr val="tx2"/>
                </a:solidFill>
                <a:latin typeface="Maiandra GD" pitchFamily="34" charset="0"/>
              </a:endParaRPr>
            </a:p>
          </p:txBody>
        </p:sp>
        <p:sp>
          <p:nvSpPr>
            <p:cNvPr id="9" name="Line 43"/>
            <p:cNvSpPr>
              <a:spLocks noChangeShapeType="1"/>
            </p:cNvSpPr>
            <p:nvPr/>
          </p:nvSpPr>
          <p:spPr bwMode="auto">
            <a:xfrm>
              <a:off x="1692442" y="2895600"/>
              <a:ext cx="0" cy="137160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0" name="Text Box 44"/>
            <p:cNvSpPr txBox="1">
              <a:spLocks noChangeArrowheads="1"/>
            </p:cNvSpPr>
            <p:nvPr/>
          </p:nvSpPr>
          <p:spPr bwMode="auto">
            <a:xfrm>
              <a:off x="1700463" y="4069627"/>
              <a:ext cx="1201011" cy="258533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defTabSz="800100"/>
              <a:r>
                <a:rPr lang="en-US" sz="1400" b="1" dirty="0">
                  <a:solidFill>
                    <a:srgbClr val="4D4D4D"/>
                  </a:solidFill>
                  <a:latin typeface="Maiandra GD" pitchFamily="34" charset="0"/>
                </a:rPr>
                <a:t>21. </a:t>
              </a:r>
              <a:r>
                <a:rPr lang="sr-Latn-CS" sz="1400" b="1" dirty="0">
                  <a:solidFill>
                    <a:srgbClr val="4D4D4D"/>
                  </a:solidFill>
                  <a:latin typeface="Maiandra GD" pitchFamily="34" charset="0"/>
                </a:rPr>
                <a:t>m</a:t>
              </a:r>
              <a:r>
                <a:rPr lang="en-US" sz="1400" b="1" dirty="0" err="1">
                  <a:solidFill>
                    <a:srgbClr val="4D4D4D"/>
                  </a:solidFill>
                  <a:latin typeface="Maiandra GD" pitchFamily="34" charset="0"/>
                </a:rPr>
                <a:t>aj</a:t>
              </a:r>
              <a:r>
                <a:rPr lang="en-US" sz="1400" b="1" dirty="0">
                  <a:solidFill>
                    <a:srgbClr val="4D4D4D"/>
                  </a:solidFill>
                  <a:latin typeface="Maiandra GD" pitchFamily="34" charset="0"/>
                </a:rPr>
                <a:t> 2013.</a:t>
              </a:r>
            </a:p>
          </p:txBody>
        </p:sp>
        <p:sp>
          <p:nvSpPr>
            <p:cNvPr id="11" name="Text Box 45"/>
            <p:cNvSpPr txBox="1">
              <a:spLocks noChangeArrowheads="1"/>
            </p:cNvSpPr>
            <p:nvPr/>
          </p:nvSpPr>
          <p:spPr bwMode="auto">
            <a:xfrm>
              <a:off x="2783305" y="4069627"/>
              <a:ext cx="1230486" cy="258533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defTabSz="800100"/>
              <a:r>
                <a:rPr lang="en-US" sz="1400" b="1" dirty="0">
                  <a:solidFill>
                    <a:srgbClr val="4D4D4D"/>
                  </a:solidFill>
                  <a:latin typeface="Maiandra GD" pitchFamily="34" charset="0"/>
                </a:rPr>
                <a:t>22. </a:t>
              </a:r>
              <a:r>
                <a:rPr lang="sr-Latn-CS" sz="1400" b="1" dirty="0">
                  <a:solidFill>
                    <a:srgbClr val="4D4D4D"/>
                  </a:solidFill>
                  <a:latin typeface="Maiandra GD" pitchFamily="34" charset="0"/>
                </a:rPr>
                <a:t>m</a:t>
              </a:r>
              <a:r>
                <a:rPr lang="en-US" sz="1400" b="1" dirty="0" err="1">
                  <a:solidFill>
                    <a:srgbClr val="4D4D4D"/>
                  </a:solidFill>
                  <a:latin typeface="Maiandra GD" pitchFamily="34" charset="0"/>
                </a:rPr>
                <a:t>aj</a:t>
              </a:r>
              <a:r>
                <a:rPr lang="en-US" sz="1400" b="1" dirty="0">
                  <a:solidFill>
                    <a:srgbClr val="4D4D4D"/>
                  </a:solidFill>
                  <a:latin typeface="Maiandra GD" pitchFamily="34" charset="0"/>
                </a:rPr>
                <a:t> 2013.</a:t>
              </a:r>
            </a:p>
          </p:txBody>
        </p:sp>
        <p:sp>
          <p:nvSpPr>
            <p:cNvPr id="12" name="Text Box 14"/>
            <p:cNvSpPr txBox="1">
              <a:spLocks noChangeArrowheads="1"/>
            </p:cNvSpPr>
            <p:nvPr/>
          </p:nvSpPr>
          <p:spPr bwMode="auto">
            <a:xfrm>
              <a:off x="16042" y="3200400"/>
              <a:ext cx="1600200" cy="284385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defTabSz="800100">
                <a:spcBef>
                  <a:spcPct val="50000"/>
                </a:spcBef>
              </a:pPr>
              <a:r>
                <a:rPr lang="en-US" sz="1600" b="1" dirty="0" err="1">
                  <a:solidFill>
                    <a:schemeClr val="tx2"/>
                  </a:solidFill>
                  <a:latin typeface="Maiandra GD" pitchFamily="34" charset="0"/>
                </a:rPr>
                <a:t>Bolovi</a:t>
              </a:r>
              <a:r>
                <a:rPr lang="en-US" sz="1600" b="1" dirty="0">
                  <a:solidFill>
                    <a:schemeClr val="tx2"/>
                  </a:solidFill>
                  <a:latin typeface="Maiandra GD" pitchFamily="34" charset="0"/>
                </a:rPr>
                <a:t> u </a:t>
              </a:r>
              <a:r>
                <a:rPr lang="en-US" sz="1600" b="1" dirty="0" err="1">
                  <a:solidFill>
                    <a:schemeClr val="tx2"/>
                  </a:solidFill>
                  <a:latin typeface="Maiandra GD" pitchFamily="34" charset="0"/>
                </a:rPr>
                <a:t>vratu</a:t>
              </a:r>
              <a:endParaRPr lang="en-US" sz="1600" b="1" dirty="0">
                <a:solidFill>
                  <a:schemeClr val="tx2"/>
                </a:solidFill>
                <a:latin typeface="Maiandra GD" pitchFamily="34" charset="0"/>
              </a:endParaRPr>
            </a:p>
          </p:txBody>
        </p:sp>
        <p:sp>
          <p:nvSpPr>
            <p:cNvPr id="13" name="Line 71"/>
            <p:cNvSpPr>
              <a:spLocks noChangeShapeType="1"/>
            </p:cNvSpPr>
            <p:nvPr/>
          </p:nvSpPr>
          <p:spPr bwMode="auto">
            <a:xfrm>
              <a:off x="2723147" y="2887980"/>
              <a:ext cx="0" cy="137160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6" name="Line 71"/>
          <p:cNvSpPr>
            <a:spLocks noChangeShapeType="1"/>
          </p:cNvSpPr>
          <p:nvPr/>
        </p:nvSpPr>
        <p:spPr bwMode="auto">
          <a:xfrm>
            <a:off x="5029200" y="3276600"/>
            <a:ext cx="0" cy="1959429"/>
          </a:xfrm>
          <a:prstGeom prst="line">
            <a:avLst/>
          </a:prstGeom>
          <a:noFill/>
          <a:ln w="28575">
            <a:solidFill>
              <a:srgbClr val="80808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7" name="TextBox 5"/>
          <p:cNvSpPr txBox="1">
            <a:spLocks noChangeArrowheads="1"/>
          </p:cNvSpPr>
          <p:nvPr/>
        </p:nvSpPr>
        <p:spPr bwMode="auto">
          <a:xfrm>
            <a:off x="5105400" y="3733800"/>
            <a:ext cx="3048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sr-Latn-CS" sz="1600" b="1" dirty="0">
                <a:solidFill>
                  <a:srgbClr val="002060"/>
                </a:solidFill>
                <a:latin typeface="Maiandra GD" pitchFamily="34" charset="0"/>
              </a:rPr>
              <a:t>Teška slabosti desne </a:t>
            </a:r>
            <a:r>
              <a:rPr lang="sr-Latn-CS" sz="1600" b="1" dirty="0" smtClean="0">
                <a:solidFill>
                  <a:srgbClr val="002060"/>
                </a:solidFill>
                <a:latin typeface="Maiandra GD" pitchFamily="34" charset="0"/>
              </a:rPr>
              <a:t>ruke i noge, snižen osećaj dodira u desnoj polovini </a:t>
            </a:r>
            <a:r>
              <a:rPr lang="sr-Latn-CS" sz="1600" b="1" dirty="0">
                <a:solidFill>
                  <a:srgbClr val="002060"/>
                </a:solidFill>
                <a:latin typeface="Maiandra GD" pitchFamily="34" charset="0"/>
              </a:rPr>
              <a:t>tela, </a:t>
            </a:r>
            <a:r>
              <a:rPr lang="sr-Latn-CS" sz="1600" b="1" dirty="0" smtClean="0">
                <a:solidFill>
                  <a:srgbClr val="002060"/>
                </a:solidFill>
                <a:latin typeface="Maiandra GD" pitchFamily="34" charset="0"/>
              </a:rPr>
              <a:t>nemogućnost mokrenja. </a:t>
            </a:r>
            <a:endParaRPr lang="en-US" sz="1600" dirty="0">
              <a:solidFill>
                <a:srgbClr val="002060"/>
              </a:solidFill>
              <a:latin typeface="Maiandra GD" pitchFamily="34" charset="0"/>
            </a:endParaRPr>
          </a:p>
        </p:txBody>
      </p:sp>
      <p:sp>
        <p:nvSpPr>
          <p:cNvPr id="18" name="Text Box 45"/>
          <p:cNvSpPr txBox="1">
            <a:spLocks noChangeArrowheads="1"/>
          </p:cNvSpPr>
          <p:nvPr/>
        </p:nvSpPr>
        <p:spPr bwMode="auto">
          <a:xfrm>
            <a:off x="5562600" y="4876800"/>
            <a:ext cx="1370888" cy="30777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defTabSz="800100"/>
            <a:r>
              <a:rPr lang="en-US" sz="1400" b="1" dirty="0" smtClean="0">
                <a:solidFill>
                  <a:srgbClr val="4D4D4D"/>
                </a:solidFill>
                <a:latin typeface="Maiandra GD" pitchFamily="34" charset="0"/>
              </a:rPr>
              <a:t>2</a:t>
            </a:r>
            <a:r>
              <a:rPr lang="sr-Latn-CS" sz="1400" b="1" dirty="0" smtClean="0">
                <a:solidFill>
                  <a:srgbClr val="4D4D4D"/>
                </a:solidFill>
                <a:latin typeface="Maiandra GD" pitchFamily="34" charset="0"/>
              </a:rPr>
              <a:t>8</a:t>
            </a:r>
            <a:r>
              <a:rPr lang="en-US" sz="1400" b="1" dirty="0" smtClean="0">
                <a:solidFill>
                  <a:srgbClr val="4D4D4D"/>
                </a:solidFill>
                <a:latin typeface="Maiandra GD" pitchFamily="34" charset="0"/>
              </a:rPr>
              <a:t>. </a:t>
            </a:r>
            <a:r>
              <a:rPr lang="sr-Latn-CS" sz="1400" b="1" dirty="0">
                <a:solidFill>
                  <a:srgbClr val="4D4D4D"/>
                </a:solidFill>
                <a:latin typeface="Maiandra GD" pitchFamily="34" charset="0"/>
              </a:rPr>
              <a:t>m</a:t>
            </a:r>
            <a:r>
              <a:rPr lang="en-US" sz="1400" b="1" dirty="0" err="1">
                <a:solidFill>
                  <a:srgbClr val="4D4D4D"/>
                </a:solidFill>
                <a:latin typeface="Maiandra GD" pitchFamily="34" charset="0"/>
              </a:rPr>
              <a:t>aj</a:t>
            </a:r>
            <a:r>
              <a:rPr lang="en-US" sz="1400" b="1" dirty="0">
                <a:solidFill>
                  <a:srgbClr val="4D4D4D"/>
                </a:solidFill>
                <a:latin typeface="Maiandra GD" pitchFamily="34" charset="0"/>
              </a:rPr>
              <a:t> 2013.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304800"/>
            <a:ext cx="192578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4400" dirty="0" smtClean="0">
                <a:latin typeface="Maiandra GD" pitchFamily="34" charset="0"/>
              </a:rPr>
              <a:t>Prevod</a:t>
            </a:r>
            <a:endParaRPr lang="en-US" sz="4400" dirty="0">
              <a:latin typeface="Maiandra GD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5486400" cy="1477962"/>
          </a:xfrm>
          <a:solidFill>
            <a:schemeClr val="bg1"/>
          </a:solidFill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x-none" b="1" dirty="0" smtClean="0">
                <a:solidFill>
                  <a:srgbClr val="003300"/>
                </a:solidFill>
                <a:latin typeface="Maiandra GD" pitchFamily="34" charset="0"/>
              </a:rPr>
              <a:t>Klinika za </a:t>
            </a:r>
            <a:r>
              <a:rPr lang="x-none" b="1" smtClean="0">
                <a:solidFill>
                  <a:srgbClr val="003300"/>
                </a:solidFill>
                <a:latin typeface="Maiandra GD" pitchFamily="34" charset="0"/>
              </a:rPr>
              <a:t>neurologiju KCS</a:t>
            </a:r>
            <a:r>
              <a:rPr lang="sr-Latn-CS" b="1" dirty="0" smtClean="0">
                <a:solidFill>
                  <a:srgbClr val="003300"/>
                </a:solidFill>
                <a:latin typeface="Maiandra GD" pitchFamily="34" charset="0"/>
              </a:rPr>
              <a:t> </a:t>
            </a:r>
            <a:endParaRPr lang="en-US" b="1" dirty="0">
              <a:solidFill>
                <a:srgbClr val="003300"/>
              </a:solidFill>
              <a:latin typeface="Maiandra GD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04800" y="1981200"/>
            <a:ext cx="8610600" cy="364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x-none" sz="2100" dirty="0" smtClean="0">
                <a:latin typeface="Calibri"/>
              </a:rPr>
              <a:t>	</a:t>
            </a:r>
            <a:r>
              <a:rPr lang="x-none" sz="2100" smtClean="0">
                <a:latin typeface="Calibri"/>
              </a:rPr>
              <a:t>	</a:t>
            </a:r>
            <a:endParaRPr lang="x-none" sz="2100" b="1" dirty="0" smtClean="0">
              <a:latin typeface="Maiandra GD" pitchFamily="34" charset="0"/>
            </a:endParaRPr>
          </a:p>
          <a:p>
            <a:pPr algn="just"/>
            <a:r>
              <a:rPr lang="sr-Latn-CS" sz="2100" b="1" dirty="0" smtClean="0">
                <a:latin typeface="Maiandra GD" pitchFamily="34" charset="0"/>
              </a:rPr>
              <a:t>Somatski nalaz: uredan</a:t>
            </a:r>
          </a:p>
          <a:p>
            <a:pPr algn="just"/>
            <a:r>
              <a:rPr lang="sr-Latn-CS" sz="2100" b="1" dirty="0" smtClean="0">
                <a:latin typeface="Maiandra GD" pitchFamily="34" charset="0"/>
              </a:rPr>
              <a:t>Neurološki nalaz: </a:t>
            </a:r>
            <a:r>
              <a:rPr lang="en-GB" sz="2100" b="1" dirty="0" smtClean="0">
                <a:solidFill>
                  <a:schemeClr val="accent3">
                    <a:lumMod val="50000"/>
                  </a:schemeClr>
                </a:solidFill>
                <a:latin typeface="Maiandra GD" pitchFamily="34" charset="0"/>
              </a:rPr>
              <a:t>KN</a:t>
            </a:r>
            <a:r>
              <a:rPr lang="sr-Latn-CS" sz="2100" dirty="0" smtClean="0">
                <a:latin typeface="Maiandra GD" pitchFamily="34" charset="0"/>
              </a:rPr>
              <a:t>: pareza n. VII po centralnom tipu desno. </a:t>
            </a:r>
            <a:r>
              <a:rPr lang="sr-Latn-CS" sz="2100" b="1" dirty="0" smtClean="0">
                <a:solidFill>
                  <a:schemeClr val="accent3">
                    <a:lumMod val="50000"/>
                  </a:schemeClr>
                </a:solidFill>
                <a:latin typeface="Maiandra GD" pitchFamily="34" charset="0"/>
              </a:rPr>
              <a:t>Vrat-</a:t>
            </a:r>
            <a:r>
              <a:rPr lang="sr-Latn-CS" sz="2100" dirty="0" smtClean="0">
                <a:latin typeface="Maiandra GD" pitchFamily="34" charset="0"/>
              </a:rPr>
              <a:t> nalaz uredan. </a:t>
            </a:r>
            <a:r>
              <a:rPr lang="en-GB" sz="2100" b="1" dirty="0" smtClean="0">
                <a:solidFill>
                  <a:schemeClr val="accent3">
                    <a:lumMod val="50000"/>
                  </a:schemeClr>
                </a:solidFill>
                <a:latin typeface="Maiandra GD" pitchFamily="34" charset="0"/>
              </a:rPr>
              <a:t>GE</a:t>
            </a:r>
            <a:r>
              <a:rPr lang="sr-Latn-CS" sz="2100" dirty="0" smtClean="0">
                <a:latin typeface="Maiandra GD" pitchFamily="34" charset="0"/>
              </a:rPr>
              <a:t>-</a:t>
            </a:r>
            <a:r>
              <a:rPr lang="x-none" sz="2100" smtClean="0">
                <a:latin typeface="Maiandra GD" pitchFamily="34" charset="0"/>
              </a:rPr>
              <a:t> </a:t>
            </a:r>
            <a:r>
              <a:rPr lang="en-GB" sz="2100" dirty="0" err="1" smtClean="0">
                <a:latin typeface="Maiandra GD" pitchFamily="34" charset="0"/>
              </a:rPr>
              <a:t>desno</a:t>
            </a:r>
            <a:r>
              <a:rPr lang="en-GB" sz="2100" dirty="0" smtClean="0">
                <a:latin typeface="Maiandra GD" pitchFamily="34" charset="0"/>
              </a:rPr>
              <a:t> </a:t>
            </a:r>
            <a:r>
              <a:rPr lang="en-GB" sz="2100" dirty="0" err="1">
                <a:latin typeface="Maiandra GD" pitchFamily="34" charset="0"/>
              </a:rPr>
              <a:t>te</a:t>
            </a:r>
            <a:r>
              <a:rPr lang="en-US" sz="2100" dirty="0">
                <a:latin typeface="Maiandra GD" pitchFamily="34" charset="0"/>
              </a:rPr>
              <a:t>š</a:t>
            </a:r>
            <a:r>
              <a:rPr lang="en-GB" sz="2100" dirty="0" smtClean="0">
                <a:latin typeface="Maiandra GD" pitchFamily="34" charset="0"/>
              </a:rPr>
              <a:t>ka</a:t>
            </a:r>
            <a:r>
              <a:rPr lang="sr-Latn-CS" sz="2100" dirty="0" smtClean="0">
                <a:latin typeface="Maiandra GD" pitchFamily="34" charset="0"/>
              </a:rPr>
              <a:t>, a </a:t>
            </a:r>
            <a:r>
              <a:rPr lang="en-GB" sz="2100" dirty="0" err="1" smtClean="0">
                <a:latin typeface="Maiandra GD" pitchFamily="34" charset="0"/>
              </a:rPr>
              <a:t>levo</a:t>
            </a:r>
            <a:r>
              <a:rPr lang="en-GB" sz="2100" dirty="0" smtClean="0">
                <a:latin typeface="Maiandra GD" pitchFamily="34" charset="0"/>
              </a:rPr>
              <a:t> </a:t>
            </a:r>
            <a:r>
              <a:rPr lang="en-GB" sz="2100" dirty="0" err="1" smtClean="0">
                <a:latin typeface="Maiandra GD" pitchFamily="34" charset="0"/>
              </a:rPr>
              <a:t>laka</a:t>
            </a:r>
            <a:r>
              <a:rPr lang="en-GB" sz="2100" dirty="0" smtClean="0">
                <a:latin typeface="Maiandra GD" pitchFamily="34" charset="0"/>
              </a:rPr>
              <a:t>  </a:t>
            </a:r>
            <a:r>
              <a:rPr lang="en-GB" sz="2100" dirty="0" err="1">
                <a:latin typeface="Maiandra GD" pitchFamily="34" charset="0"/>
              </a:rPr>
              <a:t>globalna</a:t>
            </a:r>
            <a:r>
              <a:rPr lang="en-GB" sz="2100" dirty="0">
                <a:latin typeface="Maiandra GD" pitchFamily="34" charset="0"/>
              </a:rPr>
              <a:t> </a:t>
            </a:r>
            <a:r>
              <a:rPr lang="en-GB" sz="2100" dirty="0" err="1">
                <a:latin typeface="Maiandra GD" pitchFamily="34" charset="0"/>
              </a:rPr>
              <a:t>slabost</a:t>
            </a:r>
            <a:r>
              <a:rPr lang="en-GB" sz="2100" dirty="0">
                <a:latin typeface="Maiandra GD" pitchFamily="34" charset="0"/>
              </a:rPr>
              <a:t>, </a:t>
            </a:r>
            <a:r>
              <a:rPr lang="sr-Latn-CS" sz="2100" dirty="0" smtClean="0">
                <a:latin typeface="Maiandra GD" pitchFamily="34" charset="0"/>
              </a:rPr>
              <a:t>MR </a:t>
            </a:r>
            <a:r>
              <a:rPr lang="en-GB" sz="2100" dirty="0" err="1" smtClean="0">
                <a:latin typeface="Maiandra GD" pitchFamily="34" charset="0"/>
              </a:rPr>
              <a:t>pojačani</a:t>
            </a:r>
            <a:r>
              <a:rPr lang="en-GB" sz="2100" dirty="0" smtClean="0">
                <a:latin typeface="Maiandra GD" pitchFamily="34" charset="0"/>
              </a:rPr>
              <a:t> </a:t>
            </a:r>
            <a:r>
              <a:rPr lang="en-GB" sz="2100" dirty="0" err="1">
                <a:latin typeface="Maiandra GD" pitchFamily="34" charset="0"/>
              </a:rPr>
              <a:t>obostrano</a:t>
            </a:r>
            <a:r>
              <a:rPr lang="en-GB" sz="2100" dirty="0">
                <a:latin typeface="Maiandra GD" pitchFamily="34" charset="0"/>
              </a:rPr>
              <a:t>, vi</a:t>
            </a:r>
            <a:r>
              <a:rPr lang="en-US" sz="2100" dirty="0">
                <a:latin typeface="Maiandra GD" pitchFamily="34" charset="0"/>
              </a:rPr>
              <a:t>š</a:t>
            </a:r>
            <a:r>
              <a:rPr lang="en-GB" sz="2100" dirty="0">
                <a:latin typeface="Maiandra GD" pitchFamily="34" charset="0"/>
              </a:rPr>
              <a:t>e </a:t>
            </a:r>
            <a:r>
              <a:rPr lang="en-GB" sz="2100" dirty="0" err="1" smtClean="0">
                <a:latin typeface="Maiandra GD" pitchFamily="34" charset="0"/>
              </a:rPr>
              <a:t>desno</a:t>
            </a:r>
            <a:r>
              <a:rPr lang="sr-Latn-CS" sz="2100" dirty="0" smtClean="0">
                <a:latin typeface="Maiandra GD" pitchFamily="34" charset="0"/>
              </a:rPr>
              <a:t>. </a:t>
            </a:r>
            <a:r>
              <a:rPr lang="sr-Latn-CS" sz="2100" b="1" dirty="0" smtClean="0">
                <a:solidFill>
                  <a:schemeClr val="accent3">
                    <a:lumMod val="50000"/>
                  </a:schemeClr>
                </a:solidFill>
                <a:latin typeface="Maiandra GD" pitchFamily="34" charset="0"/>
              </a:rPr>
              <a:t>KTR </a:t>
            </a:r>
            <a:r>
              <a:rPr lang="sr-Latn-CS" sz="2100" dirty="0" smtClean="0">
                <a:latin typeface="Maiandra GD" pitchFamily="34" charset="0"/>
              </a:rPr>
              <a:t>ugašeni. </a:t>
            </a:r>
            <a:r>
              <a:rPr lang="en-GB" sz="2100" b="1" dirty="0" smtClean="0">
                <a:solidFill>
                  <a:schemeClr val="accent3">
                    <a:lumMod val="50000"/>
                  </a:schemeClr>
                </a:solidFill>
                <a:latin typeface="Maiandra GD" pitchFamily="34" charset="0"/>
              </a:rPr>
              <a:t>DE</a:t>
            </a:r>
            <a:r>
              <a:rPr lang="en-GB" sz="2100" dirty="0" smtClean="0">
                <a:latin typeface="Maiandra GD" pitchFamily="34" charset="0"/>
              </a:rPr>
              <a:t> </a:t>
            </a:r>
            <a:r>
              <a:rPr lang="x-none" sz="2100" smtClean="0">
                <a:latin typeface="Maiandra GD" pitchFamily="34" charset="0"/>
              </a:rPr>
              <a:t>– </a:t>
            </a:r>
            <a:r>
              <a:rPr lang="sr-Latn-CS" sz="2100" dirty="0" smtClean="0">
                <a:latin typeface="Maiandra GD" pitchFamily="34" charset="0"/>
              </a:rPr>
              <a:t>teška globalna slabost obostrano, moguća je aktivna </a:t>
            </a:r>
            <a:r>
              <a:rPr lang="en-GB" sz="2100" dirty="0" err="1" smtClean="0">
                <a:latin typeface="Maiandra GD" pitchFamily="34" charset="0"/>
              </a:rPr>
              <a:t>elevacija</a:t>
            </a:r>
            <a:r>
              <a:rPr lang="en-GB" sz="2100" dirty="0" smtClean="0">
                <a:latin typeface="Maiandra GD" pitchFamily="34" charset="0"/>
              </a:rPr>
              <a:t> </a:t>
            </a:r>
            <a:r>
              <a:rPr lang="en-GB" sz="2100" dirty="0" err="1">
                <a:latin typeface="Maiandra GD" pitchFamily="34" charset="0"/>
              </a:rPr>
              <a:t>desne</a:t>
            </a:r>
            <a:r>
              <a:rPr lang="en-GB" sz="2100" dirty="0">
                <a:latin typeface="Maiandra GD" pitchFamily="34" charset="0"/>
              </a:rPr>
              <a:t> </a:t>
            </a:r>
            <a:r>
              <a:rPr lang="en-GB" sz="2100" dirty="0" err="1">
                <a:latin typeface="Maiandra GD" pitchFamily="34" charset="0"/>
              </a:rPr>
              <a:t>noge</a:t>
            </a:r>
            <a:r>
              <a:rPr lang="en-GB" sz="2100" dirty="0">
                <a:latin typeface="Maiandra GD" pitchFamily="34" charset="0"/>
              </a:rPr>
              <a:t> u </a:t>
            </a:r>
            <a:r>
              <a:rPr lang="en-GB" sz="2100" dirty="0" err="1">
                <a:latin typeface="Maiandra GD" pitchFamily="34" charset="0"/>
              </a:rPr>
              <a:t>ekstendiranom</a:t>
            </a:r>
            <a:r>
              <a:rPr lang="en-GB" sz="2100" dirty="0">
                <a:latin typeface="Maiandra GD" pitchFamily="34" charset="0"/>
              </a:rPr>
              <a:t> </a:t>
            </a:r>
            <a:r>
              <a:rPr lang="en-GB" sz="2100" dirty="0" smtClean="0">
                <a:latin typeface="Maiandra GD" pitchFamily="34" charset="0"/>
              </a:rPr>
              <a:t>polo</a:t>
            </a:r>
            <a:r>
              <a:rPr lang="x-none" sz="2100" dirty="0" smtClean="0">
                <a:latin typeface="Maiandra GD" pitchFamily="34" charset="0"/>
              </a:rPr>
              <a:t>ž</a:t>
            </a:r>
            <a:r>
              <a:rPr lang="en-GB" sz="2100" dirty="0" err="1" smtClean="0">
                <a:latin typeface="Maiandra GD" pitchFamily="34" charset="0"/>
              </a:rPr>
              <a:t>aju</a:t>
            </a:r>
            <a:r>
              <a:rPr lang="en-GB" sz="2100" dirty="0" smtClean="0">
                <a:latin typeface="Maiandra GD" pitchFamily="34" charset="0"/>
              </a:rPr>
              <a:t> </a:t>
            </a:r>
            <a:r>
              <a:rPr lang="en-GB" sz="2100" dirty="0" err="1">
                <a:latin typeface="Maiandra GD" pitchFamily="34" charset="0"/>
              </a:rPr>
              <a:t>za</a:t>
            </a:r>
            <a:r>
              <a:rPr lang="en-GB" sz="2100" dirty="0">
                <a:latin typeface="Maiandra GD" pitchFamily="34" charset="0"/>
              </a:rPr>
              <a:t> 15°, </a:t>
            </a:r>
            <a:r>
              <a:rPr lang="en-GB" sz="2100" dirty="0" err="1">
                <a:latin typeface="Maiandra GD" pitchFamily="34" charset="0"/>
              </a:rPr>
              <a:t>leve</a:t>
            </a:r>
            <a:r>
              <a:rPr lang="en-GB" sz="2100" dirty="0">
                <a:latin typeface="Maiandra GD" pitchFamily="34" charset="0"/>
              </a:rPr>
              <a:t> </a:t>
            </a:r>
            <a:r>
              <a:rPr lang="en-GB" sz="2100" dirty="0" err="1">
                <a:latin typeface="Maiandra GD" pitchFamily="34" charset="0"/>
              </a:rPr>
              <a:t>za</a:t>
            </a:r>
            <a:r>
              <a:rPr lang="en-GB" sz="2100" dirty="0">
                <a:latin typeface="Maiandra GD" pitchFamily="34" charset="0"/>
              </a:rPr>
              <a:t> 50°, </a:t>
            </a:r>
            <a:r>
              <a:rPr lang="sr-Latn-CS" sz="2100" dirty="0" smtClean="0">
                <a:latin typeface="Maiandra GD" pitchFamily="34" charset="0"/>
              </a:rPr>
              <a:t>MR </a:t>
            </a:r>
            <a:r>
              <a:rPr lang="en-GB" sz="2100" dirty="0" err="1" smtClean="0">
                <a:latin typeface="Maiandra GD" pitchFamily="34" charset="0"/>
              </a:rPr>
              <a:t>pojačani</a:t>
            </a:r>
            <a:r>
              <a:rPr lang="en-GB" sz="2100" dirty="0" smtClean="0">
                <a:latin typeface="Maiandra GD" pitchFamily="34" charset="0"/>
              </a:rPr>
              <a:t> </a:t>
            </a:r>
            <a:r>
              <a:rPr lang="en-GB" sz="2100" dirty="0" err="1">
                <a:latin typeface="Maiandra GD" pitchFamily="34" charset="0"/>
              </a:rPr>
              <a:t>obostrano</a:t>
            </a:r>
            <a:r>
              <a:rPr lang="en-GB" sz="2100" dirty="0">
                <a:latin typeface="Maiandra GD" pitchFamily="34" charset="0"/>
              </a:rPr>
              <a:t>, tonus </a:t>
            </a:r>
            <a:r>
              <a:rPr lang="en-GB" sz="2100" dirty="0" err="1">
                <a:latin typeface="Maiandra GD" pitchFamily="34" charset="0"/>
              </a:rPr>
              <a:t>uredan</a:t>
            </a:r>
            <a:r>
              <a:rPr lang="en-GB" sz="2100" dirty="0">
                <a:latin typeface="Maiandra GD" pitchFamily="34" charset="0"/>
              </a:rPr>
              <a:t>, </a:t>
            </a:r>
            <a:r>
              <a:rPr lang="en-GB" sz="2100" dirty="0" smtClean="0">
                <a:latin typeface="Maiandra GD" pitchFamily="34" charset="0"/>
              </a:rPr>
              <a:t>pl</a:t>
            </a:r>
            <a:r>
              <a:rPr lang="sr-Latn-CS" sz="2100" dirty="0" smtClean="0">
                <a:latin typeface="Maiandra GD" pitchFamily="34" charset="0"/>
              </a:rPr>
              <a:t>antarni</a:t>
            </a:r>
            <a:r>
              <a:rPr lang="en-GB" sz="2100" dirty="0" smtClean="0">
                <a:latin typeface="Maiandra GD" pitchFamily="34" charset="0"/>
              </a:rPr>
              <a:t> </a:t>
            </a:r>
            <a:r>
              <a:rPr lang="en-GB" sz="2100" dirty="0" err="1" smtClean="0">
                <a:latin typeface="Maiandra GD" pitchFamily="34" charset="0"/>
              </a:rPr>
              <a:t>odg</a:t>
            </a:r>
            <a:r>
              <a:rPr lang="sr-Latn-CS" sz="2100" dirty="0" smtClean="0">
                <a:latin typeface="Maiandra GD" pitchFamily="34" charset="0"/>
              </a:rPr>
              <a:t>ovor</a:t>
            </a:r>
            <a:r>
              <a:rPr lang="en-GB" sz="2100" dirty="0" smtClean="0">
                <a:latin typeface="Maiandra GD" pitchFamily="34" charset="0"/>
              </a:rPr>
              <a:t> </a:t>
            </a:r>
            <a:r>
              <a:rPr lang="en-GB" sz="2100" dirty="0" err="1" smtClean="0">
                <a:latin typeface="Maiandra GD" pitchFamily="34" charset="0"/>
              </a:rPr>
              <a:t>sni</a:t>
            </a:r>
            <a:r>
              <a:rPr lang="x-none" sz="2100" dirty="0" smtClean="0">
                <a:latin typeface="Maiandra GD" pitchFamily="34" charset="0"/>
              </a:rPr>
              <a:t>ž</a:t>
            </a:r>
            <a:r>
              <a:rPr lang="en-GB" sz="2100" dirty="0" smtClean="0">
                <a:latin typeface="Maiandra GD" pitchFamily="34" charset="0"/>
              </a:rPr>
              <a:t>en </a:t>
            </a:r>
            <a:r>
              <a:rPr lang="en-GB" sz="2100" dirty="0" err="1" smtClean="0">
                <a:latin typeface="Maiandra GD" pitchFamily="34" charset="0"/>
              </a:rPr>
              <a:t>obostrano</a:t>
            </a:r>
            <a:r>
              <a:rPr lang="x-none" sz="2100" dirty="0" smtClean="0">
                <a:latin typeface="Maiandra GD" pitchFamily="34" charset="0"/>
              </a:rPr>
              <a:t>; h</a:t>
            </a:r>
            <a:r>
              <a:rPr lang="en-GB" sz="2100" dirty="0" err="1" smtClean="0">
                <a:latin typeface="Maiandra GD" pitchFamily="34" charset="0"/>
              </a:rPr>
              <a:t>ipestezija</a:t>
            </a:r>
            <a:r>
              <a:rPr lang="en-GB" sz="2100" dirty="0" smtClean="0">
                <a:latin typeface="Maiandra GD" pitchFamily="34" charset="0"/>
              </a:rPr>
              <a:t> </a:t>
            </a:r>
            <a:r>
              <a:rPr lang="en-GB" sz="2100" dirty="0" err="1">
                <a:latin typeface="Maiandra GD" pitchFamily="34" charset="0"/>
              </a:rPr>
              <a:t>za</a:t>
            </a:r>
            <a:r>
              <a:rPr lang="en-GB" sz="2100" dirty="0">
                <a:latin typeface="Maiandra GD" pitchFamily="34" charset="0"/>
              </a:rPr>
              <a:t> </a:t>
            </a:r>
            <a:r>
              <a:rPr lang="en-GB" sz="2100" dirty="0" err="1">
                <a:latin typeface="Maiandra GD" pitchFamily="34" charset="0"/>
              </a:rPr>
              <a:t>površni</a:t>
            </a:r>
            <a:r>
              <a:rPr lang="en-GB" sz="2100" dirty="0">
                <a:latin typeface="Maiandra GD" pitchFamily="34" charset="0"/>
              </a:rPr>
              <a:t> </a:t>
            </a:r>
            <a:r>
              <a:rPr lang="en-GB" sz="2100" dirty="0" err="1">
                <a:latin typeface="Maiandra GD" pitchFamily="34" charset="0"/>
              </a:rPr>
              <a:t>dodir</a:t>
            </a:r>
            <a:r>
              <a:rPr lang="en-GB" sz="2100" dirty="0">
                <a:latin typeface="Maiandra GD" pitchFamily="34" charset="0"/>
              </a:rPr>
              <a:t> </a:t>
            </a:r>
            <a:r>
              <a:rPr lang="en-GB" sz="2100" dirty="0" err="1">
                <a:latin typeface="Maiandra GD" pitchFamily="34" charset="0"/>
              </a:rPr>
              <a:t>od</a:t>
            </a:r>
            <a:r>
              <a:rPr lang="en-GB" sz="2100" dirty="0">
                <a:latin typeface="Maiandra GD" pitchFamily="34" charset="0"/>
              </a:rPr>
              <a:t> C2 </a:t>
            </a:r>
            <a:r>
              <a:rPr lang="en-GB" sz="2100" dirty="0" err="1">
                <a:latin typeface="Maiandra GD" pitchFamily="34" charset="0"/>
              </a:rPr>
              <a:t>desno</a:t>
            </a:r>
            <a:r>
              <a:rPr lang="en-GB" sz="2100" dirty="0">
                <a:latin typeface="Maiandra GD" pitchFamily="34" charset="0"/>
              </a:rPr>
              <a:t> put </a:t>
            </a:r>
            <a:r>
              <a:rPr lang="en-GB" sz="2100" dirty="0" err="1">
                <a:latin typeface="Maiandra GD" pitchFamily="34" charset="0"/>
              </a:rPr>
              <a:t>distalno</a:t>
            </a:r>
            <a:r>
              <a:rPr lang="en-GB" sz="2100" dirty="0">
                <a:latin typeface="Maiandra GD" pitchFamily="34" charset="0"/>
              </a:rPr>
              <a:t>, </a:t>
            </a:r>
            <a:r>
              <a:rPr lang="sr-Latn-CS" sz="2100" dirty="0" smtClean="0">
                <a:latin typeface="Maiandra GD" pitchFamily="34" charset="0"/>
              </a:rPr>
              <a:t>vibracijski senzibilitet </a:t>
            </a:r>
            <a:r>
              <a:rPr lang="en-GB" sz="2100" dirty="0" err="1" smtClean="0">
                <a:latin typeface="Maiandra GD" pitchFamily="34" charset="0"/>
              </a:rPr>
              <a:t>uga</a:t>
            </a:r>
            <a:r>
              <a:rPr lang="sr-Latn-CS" sz="2100" dirty="0" smtClean="0">
                <a:latin typeface="Maiandra GD" pitchFamily="34" charset="0"/>
              </a:rPr>
              <a:t>š</a:t>
            </a:r>
            <a:r>
              <a:rPr lang="en-GB" sz="2100" dirty="0" smtClean="0">
                <a:latin typeface="Maiandra GD" pitchFamily="34" charset="0"/>
              </a:rPr>
              <a:t>en </a:t>
            </a:r>
            <a:r>
              <a:rPr lang="en-GB" sz="2100" dirty="0">
                <a:latin typeface="Maiandra GD" pitchFamily="34" charset="0"/>
              </a:rPr>
              <a:t>do </a:t>
            </a:r>
            <a:r>
              <a:rPr lang="en-GB" sz="2100" dirty="0" err="1">
                <a:latin typeface="Maiandra GD" pitchFamily="34" charset="0"/>
              </a:rPr>
              <a:t>klavikula</a:t>
            </a:r>
            <a:r>
              <a:rPr lang="en-GB" sz="2100" dirty="0">
                <a:latin typeface="Maiandra GD" pitchFamily="34" charset="0"/>
              </a:rPr>
              <a:t> </a:t>
            </a:r>
            <a:r>
              <a:rPr lang="en-GB" sz="2100" dirty="0" err="1" smtClean="0">
                <a:latin typeface="Maiandra GD" pitchFamily="34" charset="0"/>
              </a:rPr>
              <a:t>obostrano</a:t>
            </a:r>
            <a:r>
              <a:rPr lang="sr-Latn-CS" sz="2100" dirty="0" smtClean="0">
                <a:latin typeface="Maiandra GD" pitchFamily="34" charset="0"/>
              </a:rPr>
              <a:t>,</a:t>
            </a:r>
            <a:r>
              <a:rPr lang="en-GB" sz="2100" dirty="0" smtClean="0">
                <a:latin typeface="Maiandra GD" pitchFamily="34" charset="0"/>
              </a:rPr>
              <a:t> </a:t>
            </a:r>
            <a:r>
              <a:rPr lang="en-GB" sz="2100" dirty="0" err="1" smtClean="0">
                <a:latin typeface="Maiandra GD" pitchFamily="34" charset="0"/>
              </a:rPr>
              <a:t>staj</a:t>
            </a:r>
            <a:r>
              <a:rPr lang="sr-Latn-CS" sz="2100" dirty="0" smtClean="0">
                <a:latin typeface="Maiandra GD" pitchFamily="34" charset="0"/>
              </a:rPr>
              <a:t>a</a:t>
            </a:r>
            <a:r>
              <a:rPr lang="en-GB" sz="2100" dirty="0" err="1" smtClean="0">
                <a:latin typeface="Maiandra GD" pitchFamily="34" charset="0"/>
              </a:rPr>
              <a:t>nje</a:t>
            </a:r>
            <a:r>
              <a:rPr lang="en-GB" sz="2100" dirty="0" smtClean="0">
                <a:latin typeface="Maiandra GD" pitchFamily="34" charset="0"/>
              </a:rPr>
              <a:t> </a:t>
            </a:r>
            <a:r>
              <a:rPr lang="en-GB" sz="2100" dirty="0" err="1">
                <a:latin typeface="Maiandra GD" pitchFamily="34" charset="0"/>
              </a:rPr>
              <a:t>i</a:t>
            </a:r>
            <a:r>
              <a:rPr lang="en-GB" sz="2100" dirty="0">
                <a:latin typeface="Maiandra GD" pitchFamily="34" charset="0"/>
              </a:rPr>
              <a:t> </a:t>
            </a:r>
            <a:r>
              <a:rPr lang="en-GB" sz="2100" dirty="0" err="1">
                <a:latin typeface="Maiandra GD" pitchFamily="34" charset="0"/>
              </a:rPr>
              <a:t>hod</a:t>
            </a:r>
            <a:r>
              <a:rPr lang="en-GB" sz="2100" dirty="0">
                <a:latin typeface="Maiandra GD" pitchFamily="34" charset="0"/>
              </a:rPr>
              <a:t> </a:t>
            </a:r>
            <a:r>
              <a:rPr lang="en-GB" sz="2100" dirty="0" err="1">
                <a:latin typeface="Maiandra GD" pitchFamily="34" charset="0"/>
              </a:rPr>
              <a:t>nisu</a:t>
            </a:r>
            <a:r>
              <a:rPr lang="en-GB" sz="2100" dirty="0">
                <a:latin typeface="Maiandra GD" pitchFamily="34" charset="0"/>
              </a:rPr>
              <a:t> </a:t>
            </a:r>
            <a:r>
              <a:rPr lang="en-GB" sz="2100" dirty="0" err="1" smtClean="0">
                <a:latin typeface="Maiandra GD" pitchFamily="34" charset="0"/>
              </a:rPr>
              <a:t>mogući</a:t>
            </a:r>
            <a:r>
              <a:rPr lang="en-GB" sz="2100" dirty="0">
                <a:latin typeface="Maiandra GD" pitchFamily="34" charset="0"/>
              </a:rPr>
              <a:t>, </a:t>
            </a:r>
            <a:r>
              <a:rPr lang="sr-Latn-CS" sz="2100" dirty="0" smtClean="0">
                <a:latin typeface="Maiandra GD" pitchFamily="34" charset="0"/>
              </a:rPr>
              <a:t>retencija urina, </a:t>
            </a:r>
            <a:r>
              <a:rPr lang="en-GB" sz="2100" dirty="0" err="1" smtClean="0">
                <a:latin typeface="Maiandra GD" pitchFamily="34" charset="0"/>
              </a:rPr>
              <a:t>ostali</a:t>
            </a:r>
            <a:r>
              <a:rPr lang="en-GB" sz="2100" dirty="0" smtClean="0">
                <a:latin typeface="Maiandra GD" pitchFamily="34" charset="0"/>
              </a:rPr>
              <a:t> </a:t>
            </a:r>
            <a:r>
              <a:rPr lang="en-GB" sz="2100" dirty="0" err="1">
                <a:latin typeface="Maiandra GD" pitchFamily="34" charset="0"/>
              </a:rPr>
              <a:t>neurološki</a:t>
            </a:r>
            <a:r>
              <a:rPr lang="en-GB" sz="2100" dirty="0">
                <a:latin typeface="Maiandra GD" pitchFamily="34" charset="0"/>
              </a:rPr>
              <a:t> </a:t>
            </a:r>
            <a:r>
              <a:rPr lang="en-GB" sz="2100" dirty="0" err="1">
                <a:latin typeface="Maiandra GD" pitchFamily="34" charset="0"/>
              </a:rPr>
              <a:t>nalaz</a:t>
            </a:r>
            <a:r>
              <a:rPr lang="en-GB" sz="2100" dirty="0">
                <a:latin typeface="Maiandra GD" pitchFamily="34" charset="0"/>
              </a:rPr>
              <a:t> </a:t>
            </a:r>
            <a:r>
              <a:rPr lang="sr-Latn-CS" sz="2100" dirty="0" smtClean="0">
                <a:latin typeface="Maiandra GD" pitchFamily="34" charset="0"/>
              </a:rPr>
              <a:t>je </a:t>
            </a:r>
            <a:r>
              <a:rPr lang="en-GB" sz="2100" dirty="0" smtClean="0">
                <a:latin typeface="Maiandra GD" pitchFamily="34" charset="0"/>
              </a:rPr>
              <a:t>bio </a:t>
            </a:r>
            <a:r>
              <a:rPr lang="en-GB" sz="2100" dirty="0" err="1" smtClean="0">
                <a:latin typeface="Maiandra GD" pitchFamily="34" charset="0"/>
              </a:rPr>
              <a:t>uredan</a:t>
            </a:r>
            <a:r>
              <a:rPr lang="sr-Latn-CS" sz="2100" dirty="0" smtClean="0">
                <a:latin typeface="Maiandra GD" pitchFamily="34" charset="0"/>
              </a:rPr>
              <a:t>. </a:t>
            </a:r>
            <a:r>
              <a:rPr lang="sr-Latn-CS" sz="2100" b="1" dirty="0" smtClean="0">
                <a:solidFill>
                  <a:srgbClr val="003300"/>
                </a:solidFill>
                <a:latin typeface="Maiandra GD" pitchFamily="34" charset="0"/>
              </a:rPr>
              <a:t>EDSS skor 8,5.</a:t>
            </a:r>
            <a:endParaRPr lang="en-US" sz="2100" b="1" dirty="0">
              <a:solidFill>
                <a:srgbClr val="003300"/>
              </a:solidFill>
              <a:latin typeface="Maiandra GD" pitchFamily="34" charset="0"/>
            </a:endParaRPr>
          </a:p>
        </p:txBody>
      </p:sp>
      <p:cxnSp>
        <p:nvCxnSpPr>
          <p:cNvPr id="7" name="Gerade Verbindung 6"/>
          <p:cNvCxnSpPr/>
          <p:nvPr/>
        </p:nvCxnSpPr>
        <p:spPr>
          <a:xfrm>
            <a:off x="228600" y="6172200"/>
            <a:ext cx="8534400" cy="0"/>
          </a:xfrm>
          <a:prstGeom prst="line">
            <a:avLst/>
          </a:prstGeom>
          <a:ln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/>
          <p:cNvSpPr txBox="1"/>
          <p:nvPr/>
        </p:nvSpPr>
        <p:spPr>
          <a:xfrm>
            <a:off x="381000" y="6248400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CS" sz="1400" dirty="0" smtClean="0">
                <a:latin typeface="Maiandra GD" pitchFamily="34" charset="0"/>
              </a:rPr>
              <a:t>KN=kranijalni nervi, GE=gornji ekstremiteti; MR=mišićni refleksi; KTR=kožni trbušni refleksi; DE=donji ekstremiteti; EDSS= Expanded Disability Status Scale</a:t>
            </a:r>
            <a:endParaRPr lang="sr-Latn-CS" sz="1400" dirty="0">
              <a:latin typeface="Maiandra G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191000"/>
          </a:xfrm>
        </p:spPr>
        <p:txBody>
          <a:bodyPr/>
          <a:lstStyle/>
          <a:p>
            <a:pPr>
              <a:buFont typeface="Wingdings" pitchFamily="2" charset="2"/>
              <a:buChar char="Ø"/>
              <a:defRPr/>
            </a:pPr>
            <a:r>
              <a:rPr lang="sr-Latn-CS" sz="2100" dirty="0" smtClean="0">
                <a:latin typeface="Maiandra GD" pitchFamily="34" charset="0"/>
              </a:rPr>
              <a:t>Rutinski nalazi krvne slike, biohemijskih analiza u krvi i urinu, SE: uredni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sr-Latn-CS" sz="2100" dirty="0" smtClean="0">
                <a:latin typeface="Maiandra GD" pitchFamily="34" charset="0"/>
              </a:rPr>
              <a:t>ACE u krvi: uredan nalaz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100" dirty="0" smtClean="0">
                <a:latin typeface="Maiandra GD" pitchFamily="34" charset="0"/>
              </a:rPr>
              <a:t>24h </a:t>
            </a:r>
            <a:r>
              <a:rPr lang="en-US" sz="2100" dirty="0" err="1" smtClean="0">
                <a:latin typeface="Maiandra GD" pitchFamily="34" charset="0"/>
              </a:rPr>
              <a:t>urin</a:t>
            </a:r>
            <a:r>
              <a:rPr lang="x-none" sz="2100" smtClean="0">
                <a:latin typeface="Maiandra GD" pitchFamily="34" charset="0"/>
              </a:rPr>
              <a:t>:</a:t>
            </a:r>
            <a:r>
              <a:rPr lang="sr-Latn-CS" sz="2100" dirty="0" smtClean="0">
                <a:latin typeface="Maiandra GD" pitchFamily="34" charset="0"/>
              </a:rPr>
              <a:t> proteinurija, klirens kreatinina, kalciurija:</a:t>
            </a:r>
            <a:r>
              <a:rPr lang="x-none" sz="2100" smtClean="0">
                <a:latin typeface="Maiandra GD" pitchFamily="34" charset="0"/>
              </a:rPr>
              <a:t> </a:t>
            </a:r>
            <a:r>
              <a:rPr lang="sr-Latn-CS" sz="2100" dirty="0" smtClean="0">
                <a:latin typeface="Maiandra GD" pitchFamily="34" charset="0"/>
              </a:rPr>
              <a:t>uredni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sr-Latn-CS" sz="2000" b="1" dirty="0" smtClean="0">
                <a:latin typeface="Maiandra GD" pitchFamily="34" charset="0"/>
              </a:rPr>
              <a:t>ANA +1:160, </a:t>
            </a:r>
            <a:r>
              <a:rPr lang="en-US" sz="2000" b="1" dirty="0" smtClean="0">
                <a:latin typeface="Maiandra GD" pitchFamily="34" charset="0"/>
              </a:rPr>
              <a:t>ENA Screen 140</a:t>
            </a:r>
            <a:r>
              <a:rPr lang="sr-Latn-CS" sz="2000" b="1" dirty="0" smtClean="0">
                <a:latin typeface="Maiandra GD" pitchFamily="34" charset="0"/>
              </a:rPr>
              <a:t> U/mL </a:t>
            </a:r>
            <a:r>
              <a:rPr lang="sr-Latn-CS" sz="2000" dirty="0" smtClean="0">
                <a:latin typeface="Maiandra GD" pitchFamily="34" charset="0"/>
              </a:rPr>
              <a:t>(ref. &lt;20 U/mL)</a:t>
            </a:r>
            <a:r>
              <a:rPr lang="en-US" sz="2000" dirty="0" smtClean="0">
                <a:latin typeface="Maiandra GD" pitchFamily="34" charset="0"/>
              </a:rPr>
              <a:t>, </a:t>
            </a:r>
            <a:r>
              <a:rPr lang="sr-Latn-CS" sz="2000" b="1" dirty="0" smtClean="0">
                <a:latin typeface="Maiandra GD" pitchFamily="34" charset="0"/>
              </a:rPr>
              <a:t>anti-</a:t>
            </a:r>
            <a:r>
              <a:rPr lang="en-US" sz="2000" b="1" dirty="0" smtClean="0">
                <a:latin typeface="Maiandra GD" pitchFamily="34" charset="0"/>
              </a:rPr>
              <a:t>SSA</a:t>
            </a:r>
            <a:r>
              <a:rPr lang="sr-Latn-CS" sz="2000" b="1" dirty="0" smtClean="0">
                <a:latin typeface="Maiandra GD" pitchFamily="34" charset="0"/>
              </a:rPr>
              <a:t> antitela</a:t>
            </a:r>
            <a:r>
              <a:rPr lang="en-US" sz="2000" b="1" dirty="0" smtClean="0">
                <a:latin typeface="Maiandra GD" pitchFamily="34" charset="0"/>
              </a:rPr>
              <a:t> 197.4</a:t>
            </a:r>
            <a:r>
              <a:rPr lang="sr-Latn-CS" sz="2000" b="1" dirty="0" smtClean="0">
                <a:latin typeface="Maiandra GD" pitchFamily="34" charset="0"/>
              </a:rPr>
              <a:t> </a:t>
            </a:r>
            <a:r>
              <a:rPr lang="en-US" sz="2000" b="1" dirty="0" smtClean="0">
                <a:latin typeface="Maiandra GD" pitchFamily="34" charset="0"/>
              </a:rPr>
              <a:t>140</a:t>
            </a:r>
            <a:r>
              <a:rPr lang="sr-Latn-CS" sz="2000" b="1" dirty="0" smtClean="0">
                <a:latin typeface="Maiandra GD" pitchFamily="34" charset="0"/>
              </a:rPr>
              <a:t> U/mL </a:t>
            </a:r>
            <a:r>
              <a:rPr lang="sr-Latn-CS" sz="2000" dirty="0" smtClean="0">
                <a:latin typeface="Maiandra GD" pitchFamily="34" charset="0"/>
              </a:rPr>
              <a:t>(ref. &lt;20 U/mL</a:t>
            </a:r>
            <a:r>
              <a:rPr lang="sr-Latn-CS" sz="2000" b="1" dirty="0" smtClean="0">
                <a:latin typeface="Maiandra GD" pitchFamily="34" charset="0"/>
              </a:rPr>
              <a:t>)</a:t>
            </a:r>
            <a:r>
              <a:rPr lang="en-US" sz="2000" b="1" dirty="0" smtClean="0">
                <a:latin typeface="Maiandra GD" pitchFamily="34" charset="0"/>
              </a:rPr>
              <a:t>, </a:t>
            </a:r>
            <a:r>
              <a:rPr lang="sr-Latn-CS" sz="2000" b="1" dirty="0" smtClean="0">
                <a:latin typeface="Maiandra GD" pitchFamily="34" charset="0"/>
              </a:rPr>
              <a:t>anti-</a:t>
            </a:r>
            <a:r>
              <a:rPr lang="en-US" sz="2000" b="1" dirty="0" smtClean="0">
                <a:latin typeface="Maiandra GD" pitchFamily="34" charset="0"/>
              </a:rPr>
              <a:t>SSB</a:t>
            </a:r>
            <a:r>
              <a:rPr lang="sr-Latn-CS" sz="2000" b="1" dirty="0" smtClean="0">
                <a:latin typeface="Maiandra GD" pitchFamily="34" charset="0"/>
              </a:rPr>
              <a:t> antitela</a:t>
            </a:r>
            <a:r>
              <a:rPr lang="en-US" sz="2000" b="1" dirty="0" smtClean="0">
                <a:latin typeface="Maiandra GD" pitchFamily="34" charset="0"/>
              </a:rPr>
              <a:t> 96.8</a:t>
            </a:r>
            <a:r>
              <a:rPr lang="sr-Latn-CS" sz="2000" b="1" dirty="0" smtClean="0">
                <a:latin typeface="Maiandra GD" pitchFamily="34" charset="0"/>
              </a:rPr>
              <a:t> U/mL </a:t>
            </a:r>
            <a:r>
              <a:rPr lang="sr-Latn-CS" sz="2000" dirty="0" smtClean="0">
                <a:latin typeface="Maiandra GD" pitchFamily="34" charset="0"/>
              </a:rPr>
              <a:t>(ref. &lt;20 U/mL).</a:t>
            </a:r>
            <a:r>
              <a:rPr lang="x-none" sz="2000" smtClean="0">
                <a:latin typeface="Maiandra GD" pitchFamily="34" charset="0"/>
              </a:rPr>
              <a:t> ANCA, </a:t>
            </a:r>
            <a:r>
              <a:rPr lang="sr-Latn-CS" sz="2000" dirty="0" smtClean="0">
                <a:latin typeface="Maiandra GD" pitchFamily="34" charset="0"/>
              </a:rPr>
              <a:t>LA, ACLA, VDRL: </a:t>
            </a:r>
            <a:r>
              <a:rPr lang="x-none" sz="2000" smtClean="0">
                <a:latin typeface="Maiandra GD" pitchFamily="34" charset="0"/>
              </a:rPr>
              <a:t>negativ</a:t>
            </a:r>
            <a:r>
              <a:rPr lang="sr-Latn-CS" sz="2000" dirty="0" smtClean="0">
                <a:latin typeface="Maiandra GD" pitchFamily="34" charset="0"/>
              </a:rPr>
              <a:t>an ili uredan nalaz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sr-Latn-CS" sz="2000" b="1" dirty="0" smtClean="0">
                <a:latin typeface="Maiandra GD" pitchFamily="34" charset="0"/>
              </a:rPr>
              <a:t> </a:t>
            </a:r>
            <a:r>
              <a:rPr lang="x-none" sz="2100" smtClean="0">
                <a:latin typeface="Maiandra GD" pitchFamily="34" charset="0"/>
              </a:rPr>
              <a:t>Virusološke analize: </a:t>
            </a:r>
            <a:r>
              <a:rPr lang="sr-Latn-CS" sz="2100" dirty="0" smtClean="0">
                <a:latin typeface="Maiandra GD" pitchFamily="34" charset="0"/>
              </a:rPr>
              <a:t>anti-</a:t>
            </a:r>
            <a:r>
              <a:rPr lang="x-none" sz="2100" smtClean="0">
                <a:latin typeface="Maiandra GD" pitchFamily="34" charset="0"/>
              </a:rPr>
              <a:t>HIV At, HBsAg, anti</a:t>
            </a:r>
            <a:r>
              <a:rPr lang="sr-Latn-CS" sz="2100" dirty="0" smtClean="0">
                <a:latin typeface="Maiandra GD" pitchFamily="34" charset="0"/>
              </a:rPr>
              <a:t>-</a:t>
            </a:r>
            <a:r>
              <a:rPr lang="x-none" sz="2100" smtClean="0">
                <a:latin typeface="Maiandra GD" pitchFamily="34" charset="0"/>
              </a:rPr>
              <a:t>HCV At negativne.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100" dirty="0" smtClean="0">
                <a:latin typeface="Maiandra GD" pitchFamily="34" charset="0"/>
              </a:rPr>
              <a:t>A</a:t>
            </a:r>
            <a:r>
              <a:rPr lang="sr-Latn-CS" sz="2100" dirty="0" smtClean="0">
                <a:latin typeface="Maiandra GD" pitchFamily="34" charset="0"/>
              </a:rPr>
              <a:t>ntitela</a:t>
            </a:r>
            <a:r>
              <a:rPr lang="en-US" sz="2100" dirty="0" smtClean="0">
                <a:latin typeface="Maiandra GD" pitchFamily="34" charset="0"/>
              </a:rPr>
              <a:t> </a:t>
            </a:r>
            <a:r>
              <a:rPr lang="en-US" sz="2100" dirty="0" err="1" smtClean="0">
                <a:latin typeface="Maiandra GD" pitchFamily="34" charset="0"/>
              </a:rPr>
              <a:t>na</a:t>
            </a:r>
            <a:r>
              <a:rPr lang="en-US" sz="2100" dirty="0" smtClean="0">
                <a:latin typeface="Maiandra GD" pitchFamily="34" charset="0"/>
              </a:rPr>
              <a:t> B. </a:t>
            </a:r>
            <a:r>
              <a:rPr lang="sr-Latn-CS" sz="2100" dirty="0" err="1" smtClean="0">
                <a:latin typeface="Maiandra GD" pitchFamily="34" charset="0"/>
              </a:rPr>
              <a:t>B</a:t>
            </a:r>
            <a:r>
              <a:rPr lang="en-US" sz="2100" dirty="0" err="1" smtClean="0">
                <a:latin typeface="Maiandra GD" pitchFamily="34" charset="0"/>
              </a:rPr>
              <a:t>urgdorferi</a:t>
            </a:r>
            <a:r>
              <a:rPr lang="en-US" sz="2100" dirty="0" smtClean="0">
                <a:latin typeface="Maiandra GD" pitchFamily="34" charset="0"/>
              </a:rPr>
              <a:t> </a:t>
            </a:r>
            <a:r>
              <a:rPr lang="en-US" sz="2100" dirty="0" err="1" smtClean="0">
                <a:latin typeface="Maiandra GD" pitchFamily="34" charset="0"/>
              </a:rPr>
              <a:t>klase</a:t>
            </a:r>
            <a:r>
              <a:rPr lang="en-US" sz="2100" dirty="0" smtClean="0">
                <a:latin typeface="Maiandra GD" pitchFamily="34" charset="0"/>
              </a:rPr>
              <a:t> </a:t>
            </a:r>
            <a:r>
              <a:rPr lang="en-US" sz="2100" dirty="0" err="1" smtClean="0">
                <a:latin typeface="Maiandra GD" pitchFamily="34" charset="0"/>
              </a:rPr>
              <a:t>IgG</a:t>
            </a:r>
            <a:r>
              <a:rPr lang="en-US" sz="2100" dirty="0" smtClean="0">
                <a:latin typeface="Maiandra GD" pitchFamily="34" charset="0"/>
              </a:rPr>
              <a:t> </a:t>
            </a:r>
            <a:r>
              <a:rPr lang="en-US" sz="2100" dirty="0" err="1" smtClean="0">
                <a:latin typeface="Maiandra GD" pitchFamily="34" charset="0"/>
              </a:rPr>
              <a:t>i</a:t>
            </a:r>
            <a:r>
              <a:rPr lang="en-US" sz="2100" dirty="0" smtClean="0">
                <a:latin typeface="Maiandra GD" pitchFamily="34" charset="0"/>
              </a:rPr>
              <a:t> </a:t>
            </a:r>
            <a:r>
              <a:rPr lang="en-US" sz="2100" dirty="0" err="1" smtClean="0">
                <a:latin typeface="Maiandra GD" pitchFamily="34" charset="0"/>
              </a:rPr>
              <a:t>IgM</a:t>
            </a:r>
            <a:r>
              <a:rPr lang="en-US" sz="2100" dirty="0" smtClean="0">
                <a:latin typeface="Maiandra GD" pitchFamily="34" charset="0"/>
              </a:rPr>
              <a:t> u </a:t>
            </a:r>
            <a:r>
              <a:rPr lang="en-US" sz="2100" dirty="0" err="1" smtClean="0">
                <a:latin typeface="Maiandra GD" pitchFamily="34" charset="0"/>
              </a:rPr>
              <a:t>serumu</a:t>
            </a:r>
            <a:r>
              <a:rPr lang="en-US" sz="2100" dirty="0" smtClean="0">
                <a:latin typeface="Maiandra GD" pitchFamily="34" charset="0"/>
              </a:rPr>
              <a:t> </a:t>
            </a:r>
            <a:r>
              <a:rPr lang="en-US" sz="2100" dirty="0" err="1" smtClean="0">
                <a:latin typeface="Maiandra GD" pitchFamily="34" charset="0"/>
              </a:rPr>
              <a:t>i</a:t>
            </a:r>
            <a:r>
              <a:rPr lang="en-US" sz="2100" dirty="0" smtClean="0">
                <a:latin typeface="Maiandra GD" pitchFamily="34" charset="0"/>
              </a:rPr>
              <a:t> </a:t>
            </a:r>
            <a:r>
              <a:rPr lang="en-US" sz="2100" dirty="0" err="1" smtClean="0">
                <a:latin typeface="Maiandra GD" pitchFamily="34" charset="0"/>
              </a:rPr>
              <a:t>likvoru</a:t>
            </a:r>
            <a:r>
              <a:rPr lang="en-US" sz="2100" dirty="0" smtClean="0">
                <a:latin typeface="Maiandra GD" pitchFamily="34" charset="0"/>
              </a:rPr>
              <a:t> </a:t>
            </a:r>
            <a:r>
              <a:rPr lang="en-US" sz="2100" dirty="0" err="1" smtClean="0">
                <a:latin typeface="Maiandra GD" pitchFamily="34" charset="0"/>
              </a:rPr>
              <a:t>negativna</a:t>
            </a:r>
            <a:r>
              <a:rPr lang="en-US" sz="2100" dirty="0" smtClean="0">
                <a:latin typeface="Maiandra GD" pitchFamily="34" charset="0"/>
              </a:rPr>
              <a:t>. </a:t>
            </a:r>
            <a:endParaRPr lang="sr-Latn-CS" sz="2100" dirty="0" smtClean="0">
              <a:latin typeface="Maiandra GD" pitchFamily="34" charset="0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sr-Latn-CS" sz="2100" dirty="0" smtClean="0">
                <a:latin typeface="Maiandra GD" pitchFamily="34" charset="0"/>
              </a:rPr>
              <a:t>Tireoidni status uredan. </a:t>
            </a:r>
          </a:p>
          <a:p>
            <a:pPr marL="0" indent="0" eaLnBrk="1" hangingPunct="1">
              <a:buNone/>
            </a:pPr>
            <a:endParaRPr lang="sr-Latn-CS" sz="2100" dirty="0" smtClean="0">
              <a:latin typeface="Maiandra GD" pitchFamily="34" charset="0"/>
            </a:endParaRPr>
          </a:p>
          <a:p>
            <a:pPr marL="0" indent="0" eaLnBrk="1" hangingPunct="1">
              <a:buNone/>
            </a:pPr>
            <a:endParaRPr lang="x-none" sz="2100" dirty="0">
              <a:latin typeface="Maiandra GD" pitchFamily="34" charset="0"/>
            </a:endParaRPr>
          </a:p>
          <a:p>
            <a:pPr eaLnBrk="1" hangingPunct="1">
              <a:buNone/>
            </a:pPr>
            <a:endParaRPr lang="sr-Latn-CS" sz="2100" dirty="0" smtClean="0">
              <a:solidFill>
                <a:srgbClr val="003300"/>
              </a:solidFill>
              <a:latin typeface="Maiandra GD" pitchFamily="34" charset="0"/>
            </a:endParaRPr>
          </a:p>
          <a:p>
            <a:pPr eaLnBrk="1" hangingPunct="1">
              <a:buFont typeface="Wingdings" pitchFamily="2" charset="2"/>
              <a:buChar char="Ø"/>
            </a:pPr>
            <a:endParaRPr lang="vi-VN" sz="2100" dirty="0">
              <a:solidFill>
                <a:srgbClr val="003300"/>
              </a:solidFill>
              <a:latin typeface="Calibri"/>
            </a:endParaRPr>
          </a:p>
          <a:p>
            <a:pPr eaLnBrk="1" hangingPunct="1">
              <a:buNone/>
            </a:pPr>
            <a:endParaRPr lang="sr-Latn-CS" sz="2100" dirty="0" smtClean="0">
              <a:solidFill>
                <a:srgbClr val="003300"/>
              </a:solidFill>
              <a:latin typeface="Maiandra GD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304800" y="228600"/>
            <a:ext cx="5715000" cy="132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Maiandra GD" pitchFamily="34" charset="0"/>
                <a:ea typeface="+mj-ea"/>
                <a:cs typeface="+mj-cs"/>
              </a:rPr>
              <a:t>Sprovedene analize i pregledi</a:t>
            </a:r>
            <a:endParaRPr kumimoji="0" lang="da-DK" sz="3200" b="1" i="0" u="none" strike="noStrike" kern="1200" cap="none" spc="0" normalizeH="0" baseline="0" noProof="0" dirty="0" smtClean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Maiandra GD" pitchFamily="34" charset="0"/>
              <a:ea typeface="+mj-ea"/>
              <a:cs typeface="+mj-cs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304800" y="5867400"/>
            <a:ext cx="8534400" cy="0"/>
          </a:xfrm>
          <a:prstGeom prst="line">
            <a:avLst/>
          </a:prstGeom>
          <a:ln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5"/>
          <p:cNvSpPr txBox="1">
            <a:spLocks noChangeArrowheads="1"/>
          </p:cNvSpPr>
          <p:nvPr/>
        </p:nvSpPr>
        <p:spPr bwMode="auto">
          <a:xfrm>
            <a:off x="304800" y="5943600"/>
            <a:ext cx="8534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sr-Latn-CS" sz="1400" dirty="0" smtClean="0">
                <a:latin typeface="Maiandra GD" pitchFamily="34" charset="0"/>
              </a:rPr>
              <a:t>SE=sedimentacija krvi; ACE=angiotenzin-konvertujući </a:t>
            </a:r>
            <a:r>
              <a:rPr lang="sr-Latn-CS" sz="1400" dirty="0">
                <a:latin typeface="Maiandra GD" pitchFamily="34" charset="0"/>
              </a:rPr>
              <a:t>enzim; </a:t>
            </a:r>
            <a:r>
              <a:rPr lang="sr-Latn-CS" sz="1400" dirty="0" smtClean="0">
                <a:latin typeface="Maiandra GD" pitchFamily="34" charset="0"/>
              </a:rPr>
              <a:t>HIV=virus humane imunodeficijencije; HBsAg=Hepatitis Bs antigen, HCV= hepatitis C virus; ANA=antinuklearna </a:t>
            </a:r>
            <a:r>
              <a:rPr lang="sr-Latn-CS" sz="1400" dirty="0">
                <a:latin typeface="Maiandra GD" pitchFamily="34" charset="0"/>
              </a:rPr>
              <a:t>antitela, </a:t>
            </a:r>
            <a:r>
              <a:rPr lang="sr-Latn-CS" sz="1400" dirty="0" smtClean="0">
                <a:latin typeface="Maiandra GD" pitchFamily="34" charset="0"/>
              </a:rPr>
              <a:t>ANCA=antineutrofilna citoplazmatska antitela; LA=lupusni </a:t>
            </a:r>
            <a:r>
              <a:rPr lang="sr-Latn-CS" sz="1400" dirty="0">
                <a:latin typeface="Maiandra GD" pitchFamily="34" charset="0"/>
              </a:rPr>
              <a:t>antikoagulans; ACLA=antikardiolipinska antitela, VDRL=Veneral Disease Research </a:t>
            </a:r>
            <a:r>
              <a:rPr lang="sr-Latn-CS" sz="1400" dirty="0" smtClean="0">
                <a:latin typeface="Maiandra GD" pitchFamily="34" charset="0"/>
              </a:rPr>
              <a:t>Laboratory.</a:t>
            </a:r>
            <a:endParaRPr lang="sr-Latn-CS" sz="1400" dirty="0">
              <a:latin typeface="Maiandra G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33400" y="2209800"/>
            <a:ext cx="8229600" cy="3429000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x-none" sz="2400" b="1" smtClean="0">
                <a:solidFill>
                  <a:srgbClr val="003300"/>
                </a:solidFill>
                <a:latin typeface="Maiandra GD" pitchFamily="34" charset="0"/>
              </a:rPr>
              <a:t>A</a:t>
            </a:r>
            <a:r>
              <a:rPr lang="en-US" sz="2400" b="1" dirty="0" err="1" smtClean="0">
                <a:solidFill>
                  <a:srgbClr val="003300"/>
                </a:solidFill>
                <a:latin typeface="Maiandra GD" pitchFamily="34" charset="0"/>
              </a:rPr>
              <a:t>ntitela</a:t>
            </a:r>
            <a:r>
              <a:rPr lang="en-US" sz="2400" b="1" dirty="0" smtClean="0">
                <a:solidFill>
                  <a:srgbClr val="003300"/>
                </a:solidFill>
                <a:latin typeface="Maiandra GD" pitchFamily="34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Maiandra GD" pitchFamily="34" charset="0"/>
              </a:rPr>
              <a:t>na</a:t>
            </a:r>
            <a:r>
              <a:rPr lang="en-US" sz="2400" b="1" dirty="0" smtClean="0">
                <a:solidFill>
                  <a:srgbClr val="003300"/>
                </a:solidFill>
                <a:latin typeface="Maiandra GD" pitchFamily="34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Maiandra GD" pitchFamily="34" charset="0"/>
              </a:rPr>
              <a:t>akvaporin</a:t>
            </a:r>
            <a:r>
              <a:rPr lang="en-US" sz="2400" b="1" dirty="0" smtClean="0">
                <a:solidFill>
                  <a:srgbClr val="003300"/>
                </a:solidFill>
                <a:latin typeface="Maiandra GD" pitchFamily="34" charset="0"/>
              </a:rPr>
              <a:t> 4 u </a:t>
            </a:r>
            <a:r>
              <a:rPr lang="en-US" sz="2400" b="1" dirty="0" err="1" smtClean="0">
                <a:solidFill>
                  <a:srgbClr val="003300"/>
                </a:solidFill>
                <a:latin typeface="Maiandra GD" pitchFamily="34" charset="0"/>
              </a:rPr>
              <a:t>krvi</a:t>
            </a:r>
            <a:r>
              <a:rPr lang="sr-Latn-CS" sz="2400" b="1" dirty="0" smtClean="0">
                <a:solidFill>
                  <a:srgbClr val="003300"/>
                </a:solidFill>
                <a:latin typeface="Maiandra GD" pitchFamily="34" charset="0"/>
              </a:rPr>
              <a:t>:</a:t>
            </a:r>
            <a:r>
              <a:rPr lang="en-US" sz="2400" b="1" dirty="0" smtClean="0">
                <a:solidFill>
                  <a:srgbClr val="003300"/>
                </a:solidFill>
                <a:latin typeface="Maiandra GD" pitchFamily="34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Maiandra GD" pitchFamily="34" charset="0"/>
              </a:rPr>
              <a:t>pozitivna</a:t>
            </a:r>
            <a:r>
              <a:rPr lang="en-US" sz="2400" b="1" dirty="0" smtClean="0">
                <a:solidFill>
                  <a:srgbClr val="003300"/>
                </a:solidFill>
                <a:latin typeface="Maiandra GD" pitchFamily="34" charset="0"/>
              </a:rPr>
              <a:t> (IF). </a:t>
            </a:r>
            <a:endParaRPr lang="x-none" sz="2400" b="1" smtClean="0">
              <a:solidFill>
                <a:srgbClr val="003300"/>
              </a:solidFill>
              <a:latin typeface="Maiandra GD" pitchFamily="34" charset="0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x-none" sz="2200" smtClean="0">
                <a:latin typeface="Maiandra GD" pitchFamily="34" charset="0"/>
              </a:rPr>
              <a:t>Citob</a:t>
            </a:r>
            <a:r>
              <a:rPr lang="en-US" sz="2200" dirty="0" smtClean="0">
                <a:latin typeface="Maiandra GD" pitchFamily="34" charset="0"/>
              </a:rPr>
              <a:t>i</a:t>
            </a:r>
            <a:r>
              <a:rPr lang="x-none" sz="2200" smtClean="0">
                <a:latin typeface="Maiandra GD" pitchFamily="34" charset="0"/>
              </a:rPr>
              <a:t>ohemijski nalaz</a:t>
            </a:r>
            <a:r>
              <a:rPr lang="sr-Latn-CS" sz="2200" dirty="0" smtClean="0">
                <a:latin typeface="Maiandra GD" pitchFamily="34" charset="0"/>
              </a:rPr>
              <a:t> u</a:t>
            </a:r>
            <a:r>
              <a:rPr lang="x-none" sz="2200" smtClean="0">
                <a:latin typeface="Maiandra GD" pitchFamily="34" charset="0"/>
              </a:rPr>
              <a:t> likvor</a:t>
            </a:r>
            <a:r>
              <a:rPr lang="sr-Latn-CS" sz="2200" dirty="0" smtClean="0">
                <a:latin typeface="Maiandra GD" pitchFamily="34" charset="0"/>
              </a:rPr>
              <a:t>u</a:t>
            </a:r>
            <a:r>
              <a:rPr lang="x-none" sz="2200" smtClean="0">
                <a:latin typeface="Maiandra GD" pitchFamily="34" charset="0"/>
              </a:rPr>
              <a:t>: </a:t>
            </a:r>
            <a:r>
              <a:rPr lang="sr-Latn-CS" sz="2200" dirty="0" smtClean="0">
                <a:latin typeface="Maiandra GD" pitchFamily="34" charset="0"/>
              </a:rPr>
              <a:t>proteinorahija 0,68g/L, glikoraija i broj ćelija u likvoru: uredni. </a:t>
            </a:r>
            <a:endParaRPr lang="x-none" sz="2200" dirty="0" smtClean="0">
              <a:latin typeface="Maiandra GD" pitchFamily="34" charset="0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x-none" sz="2200" dirty="0" smtClean="0">
                <a:latin typeface="Maiandra GD" pitchFamily="34" charset="0"/>
              </a:rPr>
              <a:t>Izoelektrično fokusiranje likvora i seruma</a:t>
            </a:r>
            <a:r>
              <a:rPr lang="x-none" sz="2200" smtClean="0">
                <a:latin typeface="Maiandra GD" pitchFamily="34" charset="0"/>
              </a:rPr>
              <a:t>: </a:t>
            </a:r>
            <a:r>
              <a:rPr lang="sr-Latn-CS" sz="2200" dirty="0" smtClean="0">
                <a:latin typeface="Maiandra GD" pitchFamily="34" charset="0"/>
              </a:rPr>
              <a:t>normalan nalaz.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sr-Latn-CS" sz="2200" dirty="0" smtClean="0">
                <a:latin typeface="Maiandra GD" pitchFamily="34" charset="0"/>
              </a:rPr>
              <a:t>Vizuelni evocirani potencijali: uredan nalaz.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sr-Latn-CS" sz="2200" dirty="0" smtClean="0">
                <a:latin typeface="Maiandra GD" pitchFamily="34" charset="0"/>
              </a:rPr>
              <a:t> </a:t>
            </a:r>
            <a:r>
              <a:rPr lang="x-none" sz="2200" smtClean="0">
                <a:latin typeface="Maiandra GD" pitchFamily="34" charset="0"/>
              </a:rPr>
              <a:t>R</a:t>
            </a:r>
            <a:r>
              <a:rPr lang="sr-Latn-CS" sz="2200" dirty="0" smtClean="0">
                <a:latin typeface="Maiandra GD" pitchFamily="34" charset="0"/>
              </a:rPr>
              <a:t>entgenografija</a:t>
            </a:r>
            <a:r>
              <a:rPr lang="x-none" sz="2200" smtClean="0">
                <a:latin typeface="Maiandra GD" pitchFamily="34" charset="0"/>
              </a:rPr>
              <a:t> srca i pluća: </a:t>
            </a:r>
            <a:r>
              <a:rPr lang="sr-Latn-CS" sz="2200" dirty="0" smtClean="0">
                <a:latin typeface="Maiandra GD" pitchFamily="34" charset="0"/>
              </a:rPr>
              <a:t>uredan nalaz</a:t>
            </a:r>
            <a:r>
              <a:rPr lang="x-none" sz="2200" smtClean="0">
                <a:latin typeface="Maiandra GD" pitchFamily="34" charset="0"/>
              </a:rPr>
              <a:t>.</a:t>
            </a:r>
            <a:endParaRPr lang="sr-Latn-CS" sz="2200" dirty="0" smtClean="0">
              <a:latin typeface="Maiandra GD" pitchFamily="34" charset="0"/>
            </a:endParaRPr>
          </a:p>
          <a:p>
            <a:pPr>
              <a:lnSpc>
                <a:spcPct val="90000"/>
              </a:lnSpc>
            </a:pPr>
            <a:endParaRPr lang="sr-Latn-CS" sz="2400" b="1" dirty="0" smtClean="0">
              <a:latin typeface="Maiandra GD" pitchFamily="34" charset="0"/>
            </a:endParaRPr>
          </a:p>
          <a:p>
            <a:pPr>
              <a:lnSpc>
                <a:spcPct val="90000"/>
              </a:lnSpc>
            </a:pPr>
            <a:r>
              <a:rPr lang="sr-Latn-CS" sz="2400" b="1" dirty="0" smtClean="0">
                <a:latin typeface="Maiandra GD" pitchFamily="34" charset="0"/>
              </a:rPr>
              <a:t>Magnetna rezonanca endokranijuma</a:t>
            </a:r>
            <a:r>
              <a:rPr lang="sr-Latn-CS" sz="2400" dirty="0" smtClean="0">
                <a:latin typeface="Maiandra GD" pitchFamily="34" charset="0"/>
              </a:rPr>
              <a:t>: normalan nalaz</a:t>
            </a:r>
            <a:endParaRPr lang="sr-Latn-CS" sz="2200" dirty="0" smtClean="0">
              <a:latin typeface="Maiandra GD" pitchFamily="34" charset="0"/>
            </a:endParaRPr>
          </a:p>
          <a:p>
            <a:pPr eaLnBrk="1" hangingPunct="1">
              <a:buFont typeface="Wingdings" pitchFamily="2" charset="2"/>
              <a:buChar char="Ø"/>
            </a:pPr>
            <a:endParaRPr lang="sr-Latn-CS" sz="2200" dirty="0" smtClean="0">
              <a:latin typeface="Maiandra GD" pitchFamily="34" charset="0"/>
            </a:endParaRPr>
          </a:p>
          <a:p>
            <a:pPr eaLnBrk="1" hangingPunct="1">
              <a:buNone/>
            </a:pPr>
            <a:endParaRPr lang="sr-Latn-CS" sz="2200" dirty="0" smtClean="0">
              <a:latin typeface="Maiandra GD" pitchFamily="34" charset="0"/>
            </a:endParaRPr>
          </a:p>
          <a:p>
            <a:pPr eaLnBrk="1" hangingPunct="1">
              <a:buNone/>
            </a:pPr>
            <a:endParaRPr lang="sr-Latn-CS" sz="2600" dirty="0" smtClean="0">
              <a:solidFill>
                <a:srgbClr val="003300"/>
              </a:solidFill>
              <a:latin typeface="Maiandra GD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715000" cy="1325562"/>
          </a:xfrm>
        </p:spPr>
        <p:txBody>
          <a:bodyPr/>
          <a:lstStyle/>
          <a:p>
            <a:pPr algn="l"/>
            <a:r>
              <a:rPr lang="sr-Latn-CS" sz="3200" b="1" dirty="0" smtClean="0">
                <a:solidFill>
                  <a:srgbClr val="003300"/>
                </a:solidFill>
                <a:latin typeface="Maiandra GD" pitchFamily="34" charset="0"/>
              </a:rPr>
              <a:t>Sprovedene analize i pregledi</a:t>
            </a:r>
            <a:endParaRPr lang="da-DK" sz="3200" b="1" dirty="0" smtClean="0">
              <a:solidFill>
                <a:srgbClr val="003300"/>
              </a:solidFill>
              <a:latin typeface="Maiandra G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382000" cy="1477962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sr-Latn-CS" sz="3200" b="1" dirty="0" smtClean="0">
                <a:solidFill>
                  <a:srgbClr val="92D050"/>
                </a:solidFill>
                <a:latin typeface="Maiandra GD" pitchFamily="34" charset="0"/>
              </a:rPr>
              <a:t>Magnetna rezonanca cervikalne </a:t>
            </a:r>
            <a:r>
              <a:rPr lang="x-none" sz="3200" b="1" smtClean="0">
                <a:solidFill>
                  <a:srgbClr val="92D050"/>
                </a:solidFill>
                <a:latin typeface="Maiandra GD" pitchFamily="34" charset="0"/>
              </a:rPr>
              <a:t>kičme</a:t>
            </a:r>
            <a:endParaRPr lang="en-US" sz="3200" b="1" dirty="0">
              <a:solidFill>
                <a:srgbClr val="92D050"/>
              </a:solidFill>
              <a:latin typeface="Maiandra GD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295400"/>
            <a:ext cx="5257800" cy="482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feld 28"/>
          <p:cNvSpPr txBox="1"/>
          <p:nvPr/>
        </p:nvSpPr>
        <p:spPr>
          <a:xfrm>
            <a:off x="2209800" y="62484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b="1" dirty="0" smtClean="0">
                <a:solidFill>
                  <a:srgbClr val="FF0000"/>
                </a:solidFill>
                <a:latin typeface="Maiandra GD" pitchFamily="34" charset="0"/>
              </a:rPr>
              <a:t>T2W</a:t>
            </a:r>
            <a:endParaRPr lang="sr-Latn-CS" b="1" dirty="0">
              <a:solidFill>
                <a:srgbClr val="FF0000"/>
              </a:solidFill>
              <a:latin typeface="Maiandra GD" pitchFamily="34" charset="0"/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3886200" y="62484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b="1" dirty="0" smtClean="0">
                <a:solidFill>
                  <a:srgbClr val="FF0000"/>
                </a:solidFill>
                <a:latin typeface="Maiandra GD" pitchFamily="34" charset="0"/>
              </a:rPr>
              <a:t>T2W</a:t>
            </a:r>
            <a:endParaRPr lang="sr-Latn-CS" b="1" dirty="0">
              <a:solidFill>
                <a:srgbClr val="FF0000"/>
              </a:solidFill>
              <a:latin typeface="Maiandra GD" pitchFamily="34" charset="0"/>
            </a:endParaRPr>
          </a:p>
        </p:txBody>
      </p:sp>
      <p:sp>
        <p:nvSpPr>
          <p:cNvPr id="31" name="Textfeld 30"/>
          <p:cNvSpPr txBox="1"/>
          <p:nvPr/>
        </p:nvSpPr>
        <p:spPr>
          <a:xfrm>
            <a:off x="5486400" y="62484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b="1" dirty="0" smtClean="0">
                <a:solidFill>
                  <a:srgbClr val="FF0000"/>
                </a:solidFill>
                <a:latin typeface="Maiandra GD" pitchFamily="34" charset="0"/>
              </a:rPr>
              <a:t>T1W+C</a:t>
            </a:r>
            <a:endParaRPr lang="sr-Latn-CS" b="1" dirty="0">
              <a:solidFill>
                <a:srgbClr val="FF0000"/>
              </a:solidFill>
              <a:latin typeface="Maiandra G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http://img.medscape.com/pi/emed/ckb/rheumatology/329097-1339496-332125-1582478.jpg"/>
          <p:cNvPicPr>
            <a:picLocks noChangeAspect="1" noChangeArrowheads="1"/>
          </p:cNvPicPr>
          <p:nvPr/>
        </p:nvPicPr>
        <p:blipFill>
          <a:blip r:embed="rId4" cstate="print"/>
          <a:srcRect b="2083"/>
          <a:stretch>
            <a:fillRect/>
          </a:stretch>
        </p:blipFill>
        <p:spPr bwMode="auto">
          <a:xfrm>
            <a:off x="4191000" y="4927649"/>
            <a:ext cx="1951038" cy="1625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3" descr="http://eyestrain.sabhlokcity.com/wp-content/uploads/bengaltest.jpg"/>
          <p:cNvPicPr>
            <a:picLocks noChangeAspect="1" noChangeArrowheads="1"/>
          </p:cNvPicPr>
          <p:nvPr/>
        </p:nvPicPr>
        <p:blipFill>
          <a:blip r:embed="rId5" cstate="print"/>
          <a:srcRect l="2000" r="10001" b="36160"/>
          <a:stretch>
            <a:fillRect/>
          </a:stretch>
        </p:blipFill>
        <p:spPr bwMode="auto">
          <a:xfrm>
            <a:off x="6429090" y="4910715"/>
            <a:ext cx="2257710" cy="1642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533400" y="1828800"/>
          <a:ext cx="60960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Oftalmolo</a:t>
                      </a:r>
                      <a:r>
                        <a:rPr lang="x-none" dirty="0" smtClean="0"/>
                        <a:t>ški</a:t>
                      </a:r>
                      <a:r>
                        <a:rPr lang="x-none" baseline="0" dirty="0" smtClean="0"/>
                        <a:t> pregled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x-none" dirty="0" smtClean="0"/>
                        <a:t>OD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x-none" dirty="0" smtClean="0"/>
                        <a:t>OS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x-none" dirty="0" smtClean="0"/>
                        <a:t>VO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x-none" dirty="0" smtClean="0"/>
                        <a:t>1,0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x-none" dirty="0" smtClean="0"/>
                        <a:t>1,0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x-none" dirty="0" smtClean="0"/>
                        <a:t>Schirmer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x-none" dirty="0" smtClean="0"/>
                        <a:t>4 mm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x-none" dirty="0" smtClean="0"/>
                        <a:t>2 mm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x-none" dirty="0" smtClean="0"/>
                        <a:t>Rose Bengal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x-none" dirty="0" smtClean="0"/>
                        <a:t>4+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x-none" dirty="0" smtClean="0"/>
                        <a:t>4+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x-none" dirty="0" smtClean="0"/>
                        <a:t>TBUT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x-none" dirty="0" smtClean="0"/>
                        <a:t>5 sec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x-none" dirty="0" smtClean="0"/>
                        <a:t>3sec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457200" y="4114800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Maiandra GD" pitchFamily="34" charset="0"/>
              </a:rPr>
              <a:t>D</a:t>
            </a:r>
            <a:r>
              <a:rPr lang="x-none" sz="2000" dirty="0" smtClean="0">
                <a:latin typeface="Maiandra GD" pitchFamily="34" charset="0"/>
              </a:rPr>
              <a:t>isfunkcija očnog filma koja bi mogla </a:t>
            </a:r>
            <a:r>
              <a:rPr lang="x-none" sz="2000" smtClean="0">
                <a:latin typeface="Maiandra GD" pitchFamily="34" charset="0"/>
              </a:rPr>
              <a:t>da ide</a:t>
            </a:r>
            <a:r>
              <a:rPr lang="sr-Latn-CS" sz="2000" dirty="0" smtClean="0">
                <a:latin typeface="Maiandra GD" pitchFamily="34" charset="0"/>
              </a:rPr>
              <a:t> </a:t>
            </a:r>
            <a:r>
              <a:rPr lang="x-none" sz="2000" smtClean="0">
                <a:latin typeface="Maiandra GD" pitchFamily="34" charset="0"/>
              </a:rPr>
              <a:t>u </a:t>
            </a:r>
            <a:r>
              <a:rPr lang="x-none" sz="2000" dirty="0" smtClean="0">
                <a:latin typeface="Maiandra GD" pitchFamily="34" charset="0"/>
              </a:rPr>
              <a:t>prilog </a:t>
            </a:r>
            <a:r>
              <a:rPr lang="x-none" sz="2000" smtClean="0">
                <a:latin typeface="Maiandra GD" pitchFamily="34" charset="0"/>
              </a:rPr>
              <a:t>Sj</a:t>
            </a:r>
            <a:r>
              <a:rPr lang="de-DE" sz="2000" dirty="0" err="1" smtClean="0">
                <a:latin typeface="Maiandra GD" pitchFamily="34" charset="0"/>
              </a:rPr>
              <a:t>ögren</a:t>
            </a:r>
            <a:r>
              <a:rPr lang="sr-Latn-CS" sz="2000" dirty="0" smtClean="0">
                <a:latin typeface="Maiandra GD" pitchFamily="34" charset="0"/>
              </a:rPr>
              <a:t>-ovog</a:t>
            </a:r>
            <a:r>
              <a:rPr lang="de-DE" sz="2000" dirty="0" smtClean="0">
                <a:latin typeface="Maiandra GD" pitchFamily="34" charset="0"/>
              </a:rPr>
              <a:t> </a:t>
            </a:r>
            <a:r>
              <a:rPr lang="sr-Latn-CS" sz="2000" dirty="0" smtClean="0">
                <a:latin typeface="Maiandra GD" pitchFamily="34" charset="0"/>
              </a:rPr>
              <a:t>sindroma</a:t>
            </a:r>
            <a:endParaRPr lang="en-US" sz="2000" dirty="0">
              <a:latin typeface="Maiandra GD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715000" cy="1325562"/>
          </a:xfrm>
        </p:spPr>
        <p:txBody>
          <a:bodyPr/>
          <a:lstStyle/>
          <a:p>
            <a:pPr algn="l"/>
            <a:r>
              <a:rPr lang="sr-Latn-CS" sz="3200" b="1" dirty="0" smtClean="0">
                <a:solidFill>
                  <a:srgbClr val="003300"/>
                </a:solidFill>
                <a:latin typeface="Maiandra GD" pitchFamily="34" charset="0"/>
              </a:rPr>
              <a:t>Sprovedene analize i pregledi</a:t>
            </a:r>
            <a:endParaRPr lang="da-DK" sz="3200" b="1" dirty="0" smtClean="0">
              <a:solidFill>
                <a:srgbClr val="003300"/>
              </a:solidFill>
              <a:latin typeface="Maiandra G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899</Words>
  <Application>Microsoft Office PowerPoint</Application>
  <PresentationFormat>On-screen Show (4:3)</PresentationFormat>
  <Paragraphs>169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Neuro-Sjögren ili?</vt:lpstr>
      <vt:lpstr>Generalije i anamneza</vt:lpstr>
      <vt:lpstr>Tok bolesti</vt:lpstr>
      <vt:lpstr>Klinika za neurologiju KCS </vt:lpstr>
      <vt:lpstr>PowerPoint Presentation</vt:lpstr>
      <vt:lpstr>Sprovedene analize i pregledi</vt:lpstr>
      <vt:lpstr>Magnetna rezonanca cervikalne kičme</vt:lpstr>
      <vt:lpstr>Sprovedene analize i pregledi</vt:lpstr>
      <vt:lpstr>Sprovedene analize i pregledi</vt:lpstr>
      <vt:lpstr>Terapija </vt:lpstr>
      <vt:lpstr>PowerPoint Presentation</vt:lpstr>
      <vt:lpstr>PowerPoint Presentation</vt:lpstr>
      <vt:lpstr>PowerPoint Presentation</vt:lpstr>
      <vt:lpstr>PowerPoint Presentation</vt:lpstr>
      <vt:lpstr>Neurološke manifestacije u Sjögren-ovom sindromu (SS)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Viktor</dc:creator>
  <cp:lastModifiedBy>Visnja</cp:lastModifiedBy>
  <cp:revision>136</cp:revision>
  <dcterms:created xsi:type="dcterms:W3CDTF">2013-06-14T10:28:10Z</dcterms:created>
  <dcterms:modified xsi:type="dcterms:W3CDTF">2015-08-04T09:27:53Z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