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6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8" r:id="rId16"/>
    <p:sldId id="273" r:id="rId17"/>
    <p:sldId id="274" r:id="rId18"/>
    <p:sldId id="288" r:id="rId19"/>
    <p:sldId id="275" r:id="rId20"/>
    <p:sldId id="276" r:id="rId21"/>
    <p:sldId id="281" r:id="rId22"/>
    <p:sldId id="285" r:id="rId23"/>
    <p:sldId id="280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66" d="100"/>
          <a:sy n="66" d="100"/>
        </p:scale>
        <p:origin x="-6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FEC4655-B168-4023-9BEB-F239A3D892C6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F1F812D-78F6-4049-BD3B-FDC0CA95C261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7950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20EF822-CC9C-4AB4-9071-09CBA8C85301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D0AC75C-583B-4B91-B206-910A06664512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0955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1A79-2E71-47FE-9804-5921465462F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7862-B5F4-46AC-92C6-F2079D07D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6B15-23ED-4967-99CD-EE07667D915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498D-88C8-426A-B678-6DFF86A5D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F647-8805-4191-A6F8-85CB699CA24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642C-CD9E-4483-9E99-098275305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9630B-9A48-4374-B9ED-87E37C392322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E0D8-C5F0-4947-BD85-D92584C1A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8964-602E-4974-92A1-5D2329D35C5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351D-7F76-4910-BE13-D711C1486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841B-730D-49F0-9209-419F430B245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E140-3C7A-49B3-BA33-EABBB6F74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C10B-7BB8-4233-B642-DE5BA9E3DE7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B6C28-FCF7-435A-9C6B-52803FB79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9375-E2EC-42F8-BEBF-858FA65996A2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DBC8-28F4-4EDE-A95D-0023851326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4E01-AE5A-432D-8D57-781F30D1728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E538-E340-4B2B-A368-600C3AFB3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99ED-D3D4-473D-B3A7-3919BA8B289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A330-9754-44F4-83E4-A3485796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274E-6667-47D3-A690-E876F1C5952A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8793-04E7-423F-92C2-68D9825DD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5D7685-AB53-42F1-830D-DED189DD361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5E4CFEB-1654-44A7-8738-AF6853183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514600"/>
            <a:ext cx="7924800" cy="3505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dirty="0" smtClean="0"/>
              <a:t>2008.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(8 </a:t>
            </a:r>
            <a:r>
              <a:rPr lang="en-US" sz="2800" dirty="0" err="1" smtClean="0"/>
              <a:t>godina</a:t>
            </a:r>
            <a:r>
              <a:rPr lang="x-none" sz="2800" dirty="0" smtClean="0"/>
              <a:t> od prvih tegoba</a:t>
            </a:r>
            <a:r>
              <a:rPr lang="en-US" sz="2800" dirty="0" smtClean="0"/>
              <a:t>, 2 </a:t>
            </a:r>
            <a:r>
              <a:rPr lang="en-US" sz="2800" dirty="0" err="1" smtClean="0"/>
              <a:t>godine</a:t>
            </a:r>
            <a:r>
              <a:rPr lang="en-US" sz="2800" dirty="0" smtClean="0"/>
              <a:t> od </a:t>
            </a:r>
            <a:r>
              <a:rPr lang="en-US" sz="2800" dirty="0" err="1" smtClean="0"/>
              <a:t>uvođenja</a:t>
            </a:r>
            <a:r>
              <a:rPr lang="en-US" sz="2800" dirty="0" smtClean="0"/>
              <a:t> </a:t>
            </a:r>
            <a:r>
              <a:rPr lang="en-US" sz="2800" dirty="0" err="1" smtClean="0"/>
              <a:t>imunomodulatorne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terapije</a:t>
            </a:r>
            <a:r>
              <a:rPr lang="en-US" sz="2800" dirty="0" smtClean="0"/>
              <a:t>)</a:t>
            </a: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en-US" sz="2400" dirty="0" err="1" smtClean="0"/>
              <a:t>Kontrolni</a:t>
            </a:r>
            <a:r>
              <a:rPr lang="en-US" sz="2400" dirty="0" smtClean="0"/>
              <a:t> MR </a:t>
            </a:r>
            <a:r>
              <a:rPr lang="x-none" sz="2400" dirty="0" smtClean="0"/>
              <a:t>mozga</a:t>
            </a:r>
            <a:r>
              <a:rPr lang="en-US" sz="2400" dirty="0" smtClean="0"/>
              <a:t> – </a:t>
            </a:r>
            <a:r>
              <a:rPr lang="en-US" sz="2400" dirty="0" err="1" smtClean="0"/>
              <a:t>uredan</a:t>
            </a:r>
            <a:r>
              <a:rPr lang="en-US" sz="2400" dirty="0" smtClean="0"/>
              <a:t> </a:t>
            </a:r>
            <a:r>
              <a:rPr lang="en-US" sz="2400" dirty="0" err="1" smtClean="0"/>
              <a:t>nalaz</a:t>
            </a:r>
            <a:r>
              <a:rPr lang="en-US" sz="2400" dirty="0" smtClean="0"/>
              <a:t>?</a:t>
            </a:r>
          </a:p>
          <a:p>
            <a:pPr lvl="2">
              <a:defRPr/>
            </a:pPr>
            <a:r>
              <a:rPr lang="en-US" dirty="0" err="1" smtClean="0"/>
              <a:t>Greška</a:t>
            </a:r>
            <a:r>
              <a:rPr lang="en-US" dirty="0" smtClean="0"/>
              <a:t>?</a:t>
            </a:r>
          </a:p>
          <a:p>
            <a:pPr lvl="2">
              <a:defRPr/>
            </a:pPr>
            <a:r>
              <a:rPr lang="en-US" dirty="0" err="1" smtClean="0"/>
              <a:t>Efekat</a:t>
            </a:r>
            <a:r>
              <a:rPr lang="en-US" dirty="0" smtClean="0"/>
              <a:t> </a:t>
            </a:r>
            <a:r>
              <a:rPr lang="x-none" dirty="0" smtClean="0"/>
              <a:t>imunomodulatorne</a:t>
            </a:r>
            <a:r>
              <a:rPr lang="en-US" dirty="0" smtClean="0"/>
              <a:t> </a:t>
            </a:r>
            <a:r>
              <a:rPr lang="en-US" dirty="0" err="1" smtClean="0"/>
              <a:t>terapije</a:t>
            </a:r>
            <a:r>
              <a:rPr lang="en-US" dirty="0" smtClean="0"/>
              <a:t>?</a:t>
            </a:r>
          </a:p>
          <a:p>
            <a:pPr lvl="2">
              <a:defRPr/>
            </a:pP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6900" y="1981200"/>
            <a:ext cx="7924800" cy="434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v"/>
              <a:defRPr/>
            </a:pPr>
            <a:r>
              <a:rPr lang="en-US" dirty="0" smtClean="0"/>
              <a:t>2011. </a:t>
            </a:r>
            <a:r>
              <a:rPr lang="en-US" dirty="0" err="1" smtClean="0"/>
              <a:t>godina</a:t>
            </a:r>
            <a:r>
              <a:rPr lang="x-none" dirty="0" smtClean="0"/>
              <a:t> </a:t>
            </a:r>
            <a:r>
              <a:rPr lang="en-US" dirty="0" smtClean="0"/>
              <a:t> (</a:t>
            </a:r>
            <a:r>
              <a:rPr lang="x-none" dirty="0" smtClean="0"/>
              <a:t>1</a:t>
            </a:r>
            <a:r>
              <a:rPr lang="en-US" dirty="0" smtClean="0"/>
              <a:t>1 </a:t>
            </a:r>
            <a:r>
              <a:rPr lang="en-US" dirty="0" err="1" smtClean="0"/>
              <a:t>godina</a:t>
            </a:r>
            <a:r>
              <a:rPr lang="x-none" dirty="0" smtClean="0"/>
              <a:t> od prvih tegoba</a:t>
            </a:r>
            <a:r>
              <a:rPr lang="en-US" dirty="0" smtClean="0"/>
              <a:t>, 5 </a:t>
            </a:r>
            <a:r>
              <a:rPr lang="en-US" dirty="0" err="1" smtClean="0"/>
              <a:t>godina</a:t>
            </a:r>
            <a:r>
              <a:rPr lang="en-US" dirty="0" smtClean="0"/>
              <a:t> od </a:t>
            </a:r>
            <a:r>
              <a:rPr lang="en-US" dirty="0" err="1" smtClean="0"/>
              <a:t>uvođenja</a:t>
            </a:r>
            <a:r>
              <a:rPr lang="en-US" dirty="0" smtClean="0"/>
              <a:t> </a:t>
            </a:r>
            <a:r>
              <a:rPr lang="en-US" dirty="0" err="1" smtClean="0"/>
              <a:t>imunomodulatorne</a:t>
            </a:r>
            <a:r>
              <a:rPr lang="en-US" dirty="0" smtClean="0"/>
              <a:t> </a:t>
            </a:r>
            <a:r>
              <a:rPr lang="en-US" dirty="0" err="1" smtClean="0"/>
              <a:t>terapije</a:t>
            </a:r>
            <a:r>
              <a:rPr lang="en-US" dirty="0" smtClean="0"/>
              <a:t>) </a:t>
            </a:r>
            <a:endParaRPr lang="x-none" dirty="0" smtClean="0"/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dirty="0" err="1" smtClean="0"/>
              <a:t>Klinički</a:t>
            </a:r>
            <a:r>
              <a:rPr lang="en-US" dirty="0" smtClean="0"/>
              <a:t> </a:t>
            </a:r>
            <a:r>
              <a:rPr lang="en-US" dirty="0" err="1"/>
              <a:t>stabilna</a:t>
            </a:r>
            <a:r>
              <a:rPr lang="en-US" dirty="0"/>
              <a:t> </a:t>
            </a:r>
            <a:r>
              <a:rPr lang="en-US" dirty="0" err="1" smtClean="0"/>
              <a:t>remisija</a:t>
            </a:r>
            <a:endParaRPr lang="x-none" dirty="0" smtClean="0"/>
          </a:p>
          <a:p>
            <a:pPr marL="0" lvl="1" indent="0">
              <a:buFont typeface="Arial" charset="0"/>
              <a:buNone/>
              <a:defRPr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err="1" smtClean="0"/>
              <a:t>Kontrolni</a:t>
            </a:r>
            <a:r>
              <a:rPr lang="en-US" sz="2400" dirty="0" smtClean="0"/>
              <a:t> MR </a:t>
            </a:r>
            <a:r>
              <a:rPr lang="x-none" sz="2400" dirty="0" smtClean="0"/>
              <a:t>mozga</a:t>
            </a:r>
            <a:r>
              <a:rPr lang="en-US" sz="2400" dirty="0" smtClean="0"/>
              <a:t> – </a:t>
            </a:r>
            <a:r>
              <a:rPr lang="en-US" sz="2400" dirty="0" err="1" smtClean="0"/>
              <a:t>infratentorijalno</a:t>
            </a:r>
            <a:r>
              <a:rPr lang="en-US" sz="2400" dirty="0" smtClean="0"/>
              <a:t> </a:t>
            </a:r>
            <a:r>
              <a:rPr lang="en-US" sz="2400" dirty="0" err="1" smtClean="0"/>
              <a:t>subkortikalno</a:t>
            </a:r>
            <a:r>
              <a:rPr lang="en-US" sz="2400" dirty="0" smtClean="0"/>
              <a:t> u </a:t>
            </a:r>
            <a:r>
              <a:rPr lang="en-US" sz="2400" dirty="0" err="1" smtClean="0"/>
              <a:t>obe</a:t>
            </a:r>
            <a:r>
              <a:rPr lang="en-US" sz="2400" dirty="0" smtClean="0"/>
              <a:t> </a:t>
            </a:r>
            <a:r>
              <a:rPr lang="en-US" sz="2400" dirty="0" err="1" smtClean="0"/>
              <a:t>malomoždane</a:t>
            </a:r>
            <a:r>
              <a:rPr lang="en-US" sz="2400" dirty="0" smtClean="0"/>
              <a:t> </a:t>
            </a:r>
            <a:r>
              <a:rPr lang="en-US" sz="2400" dirty="0" err="1" smtClean="0"/>
              <a:t>hemisfere</a:t>
            </a:r>
            <a:r>
              <a:rPr lang="en-US" sz="2400" dirty="0" smtClean="0"/>
              <a:t>, </a:t>
            </a:r>
            <a:r>
              <a:rPr lang="en-US" sz="2400" dirty="0" err="1" smtClean="0"/>
              <a:t>periventrikularno</a:t>
            </a:r>
            <a:r>
              <a:rPr lang="en-US" sz="2400" dirty="0" smtClean="0"/>
              <a:t> u CSO </a:t>
            </a:r>
            <a:r>
              <a:rPr lang="en-US" sz="2400" dirty="0" err="1" smtClean="0"/>
              <a:t>obostrano</a:t>
            </a:r>
            <a:r>
              <a:rPr lang="en-US" sz="2400" dirty="0" smtClean="0"/>
              <a:t>, </a:t>
            </a:r>
            <a:r>
              <a:rPr lang="en-US" sz="2400" dirty="0" err="1" smtClean="0"/>
              <a:t>peritrigonalno</a:t>
            </a:r>
            <a:r>
              <a:rPr lang="en-US" sz="2400" dirty="0" smtClean="0"/>
              <a:t> </a:t>
            </a:r>
            <a:r>
              <a:rPr lang="en-US" sz="2400" dirty="0" err="1" smtClean="0"/>
              <a:t>levo</a:t>
            </a:r>
            <a:r>
              <a:rPr lang="en-US" sz="2400" dirty="0" smtClean="0"/>
              <a:t>, </a:t>
            </a:r>
            <a:r>
              <a:rPr lang="en-US" sz="2400" dirty="0" err="1" smtClean="0"/>
              <a:t>subkortikalno</a:t>
            </a:r>
            <a:r>
              <a:rPr lang="en-US" sz="2400" dirty="0" smtClean="0"/>
              <a:t> </a:t>
            </a:r>
            <a:r>
              <a:rPr lang="en-US" sz="2400" dirty="0" err="1" smtClean="0"/>
              <a:t>frontooperkularno</a:t>
            </a:r>
            <a:r>
              <a:rPr lang="en-US" sz="2400" dirty="0" smtClean="0"/>
              <a:t> </a:t>
            </a:r>
            <a:r>
              <a:rPr lang="en-US" sz="2400" dirty="0" err="1" smtClean="0"/>
              <a:t>levo</a:t>
            </a:r>
            <a:r>
              <a:rPr lang="en-US" sz="2400" dirty="0" smtClean="0"/>
              <a:t> i </a:t>
            </a:r>
            <a:r>
              <a:rPr lang="en-US" sz="2400" dirty="0" err="1" smtClean="0"/>
              <a:t>frontoparijetalno</a:t>
            </a:r>
            <a:r>
              <a:rPr lang="en-US" sz="2400" dirty="0" smtClean="0"/>
              <a:t> </a:t>
            </a:r>
            <a:r>
              <a:rPr lang="en-US" sz="2400" dirty="0" err="1" smtClean="0"/>
              <a:t>subkortikalno</a:t>
            </a:r>
            <a:r>
              <a:rPr lang="en-US" sz="2400" dirty="0" smtClean="0"/>
              <a:t> </a:t>
            </a:r>
            <a:r>
              <a:rPr lang="en-US" sz="2400" dirty="0" err="1" smtClean="0"/>
              <a:t>desno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lentiformnih</a:t>
            </a:r>
            <a:r>
              <a:rPr lang="en-US" sz="2400" dirty="0" smtClean="0"/>
              <a:t> </a:t>
            </a:r>
            <a:r>
              <a:rPr lang="en-US" sz="2400" dirty="0" err="1" smtClean="0"/>
              <a:t>zona</a:t>
            </a:r>
            <a:r>
              <a:rPr lang="en-US" sz="2400" dirty="0" smtClean="0"/>
              <a:t> T2 </a:t>
            </a:r>
            <a:r>
              <a:rPr lang="en-US" sz="2400" dirty="0" err="1" smtClean="0"/>
              <a:t>hiperintenziteta</a:t>
            </a:r>
            <a:r>
              <a:rPr lang="en-US" sz="2400" dirty="0" smtClean="0"/>
              <a:t> </a:t>
            </a:r>
            <a:r>
              <a:rPr lang="en-US" sz="2400" dirty="0" err="1" smtClean="0"/>
              <a:t>signala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specifične</a:t>
            </a:r>
            <a:r>
              <a:rPr lang="en-US" sz="2400" dirty="0" smtClean="0"/>
              <a:t> </a:t>
            </a:r>
            <a:r>
              <a:rPr lang="en-US" sz="2400" dirty="0" err="1" smtClean="0"/>
              <a:t>orijentacije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odgovaraju</a:t>
            </a:r>
            <a:r>
              <a:rPr lang="en-US" sz="2400" dirty="0" smtClean="0"/>
              <a:t> </a:t>
            </a:r>
            <a:r>
              <a:rPr lang="en-US" sz="2400" dirty="0" err="1" smtClean="0"/>
              <a:t>radiološkoj</a:t>
            </a:r>
            <a:r>
              <a:rPr lang="en-US" sz="2400" dirty="0" smtClean="0"/>
              <a:t> </a:t>
            </a:r>
            <a:r>
              <a:rPr lang="en-US" sz="2400" dirty="0" err="1" smtClean="0"/>
              <a:t>prezentaciji</a:t>
            </a:r>
            <a:r>
              <a:rPr lang="en-US" sz="2400" dirty="0" smtClean="0"/>
              <a:t> DDO;</a:t>
            </a:r>
            <a:endParaRPr lang="x-none" sz="2400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x-none" sz="2400" dirty="0"/>
              <a:t> </a:t>
            </a:r>
            <a:r>
              <a:rPr lang="x-none" sz="2400" dirty="0" smtClean="0"/>
              <a:t>  </a:t>
            </a:r>
            <a:r>
              <a:rPr lang="en-U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postkontrastnog</a:t>
            </a:r>
            <a:r>
              <a:rPr lang="en-US" sz="2400" dirty="0" smtClean="0"/>
              <a:t> </a:t>
            </a:r>
            <a:r>
              <a:rPr lang="en-US" sz="2400" dirty="0" err="1" smtClean="0"/>
              <a:t>pojačanja</a:t>
            </a:r>
            <a:r>
              <a:rPr lang="en-US" sz="2400" dirty="0" smtClean="0"/>
              <a:t> </a:t>
            </a:r>
            <a:r>
              <a:rPr lang="en-US" sz="2400" dirty="0" err="1" smtClean="0"/>
              <a:t>intenziteta</a:t>
            </a:r>
            <a:r>
              <a:rPr lang="en-US" sz="2400" dirty="0" smtClean="0"/>
              <a:t> </a:t>
            </a:r>
            <a:r>
              <a:rPr lang="en-US" sz="2400" dirty="0" err="1" smtClean="0"/>
              <a:t>signala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196975"/>
            <a:ext cx="7924800" cy="5638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dirty="0" smtClean="0"/>
              <a:t>2012.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(</a:t>
            </a:r>
            <a:r>
              <a:rPr lang="x-none" sz="2800" dirty="0" smtClean="0"/>
              <a:t>1</a:t>
            </a:r>
            <a:r>
              <a:rPr lang="en-US" sz="2800" dirty="0" smtClean="0"/>
              <a:t>2 </a:t>
            </a:r>
            <a:r>
              <a:rPr lang="en-US" sz="2800" dirty="0" err="1" smtClean="0"/>
              <a:t>godin</a:t>
            </a:r>
            <a:r>
              <a:rPr lang="x-none" sz="2800" dirty="0" smtClean="0"/>
              <a:t>a od prvih tegoba</a:t>
            </a:r>
            <a:r>
              <a:rPr lang="en-US" sz="2800" dirty="0" smtClean="0"/>
              <a:t>, 6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od </a:t>
            </a:r>
            <a:r>
              <a:rPr lang="en-US" sz="2800" dirty="0" err="1" smtClean="0"/>
              <a:t>uvođenja</a:t>
            </a:r>
            <a:r>
              <a:rPr lang="en-US" sz="2800" dirty="0" smtClean="0"/>
              <a:t> </a:t>
            </a:r>
            <a:r>
              <a:rPr lang="en-US" sz="2800" dirty="0" err="1" smtClean="0"/>
              <a:t>imunomodulatorne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terapije</a:t>
            </a:r>
            <a:r>
              <a:rPr lang="en-US" sz="2800" dirty="0" smtClean="0"/>
              <a:t>)</a:t>
            </a: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x-none" sz="2800" dirty="0" smtClean="0"/>
              <a:t>     </a:t>
            </a:r>
            <a:r>
              <a:rPr lang="x-none" sz="2800" i="1" dirty="0" smtClean="0"/>
              <a:t>Novonastale tegobe (novi atak bolesti?)</a:t>
            </a:r>
          </a:p>
          <a:p>
            <a:pPr marL="0" indent="0">
              <a:buFont typeface="Arial" charset="0"/>
              <a:buNone/>
              <a:defRPr/>
            </a:pPr>
            <a:endParaRPr lang="x-none" sz="2800" i="1" dirty="0" smtClean="0"/>
          </a:p>
          <a:p>
            <a:pPr lvl="1">
              <a:defRPr/>
            </a:pPr>
            <a:r>
              <a:rPr lang="en-US" sz="2600" dirty="0" err="1"/>
              <a:t>Bol</a:t>
            </a:r>
            <a:r>
              <a:rPr lang="en-US" sz="2600" dirty="0"/>
              <a:t> u LS </a:t>
            </a:r>
            <a:r>
              <a:rPr lang="en-US" sz="2600" dirty="0" err="1"/>
              <a:t>delu</a:t>
            </a:r>
            <a:r>
              <a:rPr lang="en-US" sz="2600" dirty="0"/>
              <a:t> </a:t>
            </a:r>
            <a:r>
              <a:rPr lang="en-US" sz="2600" dirty="0" err="1" smtClean="0"/>
              <a:t>kičme</a:t>
            </a:r>
            <a:r>
              <a:rPr lang="x-none" sz="2600" dirty="0" smtClean="0"/>
              <a:t>.   </a:t>
            </a:r>
            <a:r>
              <a:rPr lang="en-US" sz="2600" dirty="0" err="1" smtClean="0"/>
              <a:t>Relaps</a:t>
            </a:r>
            <a:r>
              <a:rPr lang="en-US" sz="2600" dirty="0" smtClean="0"/>
              <a:t>/</a:t>
            </a:r>
            <a:r>
              <a:rPr lang="en-US" sz="2600" dirty="0" err="1" smtClean="0"/>
              <a:t>radikulopatija</a:t>
            </a:r>
            <a:r>
              <a:rPr lang="en-US" sz="2600" dirty="0"/>
              <a:t>?</a:t>
            </a:r>
          </a:p>
          <a:p>
            <a:pPr lvl="1">
              <a:defRPr/>
            </a:pPr>
            <a:r>
              <a:rPr lang="en-US" sz="2600" dirty="0" smtClean="0"/>
              <a:t>EDSS </a:t>
            </a:r>
            <a:r>
              <a:rPr lang="en-US" sz="2600" dirty="0"/>
              <a:t>2.5 (</a:t>
            </a:r>
            <a:r>
              <a:rPr lang="en-US" sz="2600" dirty="0" err="1"/>
              <a:t>nakon</a:t>
            </a:r>
            <a:r>
              <a:rPr lang="en-US" sz="2600" dirty="0"/>
              <a:t> 12 </a:t>
            </a:r>
            <a:r>
              <a:rPr lang="en-US" sz="2600" dirty="0" err="1"/>
              <a:t>godina</a:t>
            </a:r>
            <a:r>
              <a:rPr lang="en-US" sz="2600" dirty="0"/>
              <a:t>)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600" dirty="0" smtClean="0"/>
              <a:t>MR LS </a:t>
            </a:r>
            <a:r>
              <a:rPr lang="en-US" sz="2600" dirty="0" err="1" smtClean="0"/>
              <a:t>kičme</a:t>
            </a:r>
            <a:r>
              <a:rPr lang="en-US" sz="2600" dirty="0" smtClean="0"/>
              <a:t> – u </a:t>
            </a:r>
            <a:r>
              <a:rPr lang="en-US" sz="2600" dirty="0" err="1" smtClean="0"/>
              <a:t>nivou</a:t>
            </a:r>
            <a:r>
              <a:rPr lang="en-US" sz="2600" dirty="0" smtClean="0"/>
              <a:t> L5 </a:t>
            </a:r>
            <a:r>
              <a:rPr lang="en-US" sz="2600" dirty="0" err="1" smtClean="0"/>
              <a:t>formirana</a:t>
            </a:r>
            <a:r>
              <a:rPr lang="en-US" sz="2600" dirty="0" smtClean="0"/>
              <a:t> </a:t>
            </a:r>
            <a:r>
              <a:rPr lang="en-US" sz="2600" dirty="0" err="1" smtClean="0"/>
              <a:t>protruzija</a:t>
            </a:r>
            <a:r>
              <a:rPr lang="en-US" sz="2600" dirty="0" smtClean="0"/>
              <a:t> </a:t>
            </a:r>
            <a:r>
              <a:rPr lang="en-US" sz="2600" dirty="0" err="1" smtClean="0"/>
              <a:t>diska</a:t>
            </a:r>
            <a:r>
              <a:rPr lang="en-US" sz="2600" dirty="0" smtClean="0"/>
              <a:t> </a:t>
            </a:r>
            <a:r>
              <a:rPr lang="en-US" sz="2600" dirty="0" err="1" smtClean="0"/>
              <a:t>centralno</a:t>
            </a:r>
            <a:r>
              <a:rPr lang="en-US" sz="2600" dirty="0" smtClean="0"/>
              <a:t> </a:t>
            </a:r>
            <a:r>
              <a:rPr lang="en-US" sz="2600" dirty="0" err="1" smtClean="0"/>
              <a:t>sa</a:t>
            </a:r>
            <a:r>
              <a:rPr lang="en-US" sz="2600" dirty="0" smtClean="0"/>
              <a:t> </a:t>
            </a:r>
            <a:r>
              <a:rPr lang="en-US" sz="2600" dirty="0" err="1" smtClean="0"/>
              <a:t>kompresivnim</a:t>
            </a:r>
            <a:r>
              <a:rPr lang="en-US" sz="2600" dirty="0" smtClean="0"/>
              <a:t> </a:t>
            </a:r>
            <a:r>
              <a:rPr lang="en-US" sz="2600" dirty="0" err="1" smtClean="0"/>
              <a:t>efektom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duralnu</a:t>
            </a:r>
            <a:r>
              <a:rPr lang="en-US" sz="2600" dirty="0" smtClean="0"/>
              <a:t> </a:t>
            </a:r>
            <a:r>
              <a:rPr lang="en-US" sz="2600" dirty="0" err="1" smtClean="0"/>
              <a:t>vreću</a:t>
            </a:r>
            <a:r>
              <a:rPr lang="en-US" sz="2600" dirty="0" smtClean="0"/>
              <a:t> i </a:t>
            </a:r>
            <a:r>
              <a:rPr lang="en-US" sz="2600" dirty="0" err="1" smtClean="0"/>
              <a:t>oba</a:t>
            </a:r>
            <a:r>
              <a:rPr lang="en-US" sz="2600" dirty="0" smtClean="0"/>
              <a:t> </a:t>
            </a:r>
            <a:r>
              <a:rPr lang="en-US" sz="2600" dirty="0" err="1" smtClean="0"/>
              <a:t>lateralna</a:t>
            </a:r>
            <a:r>
              <a:rPr lang="en-US" sz="2600" dirty="0" smtClean="0"/>
              <a:t> </a:t>
            </a:r>
            <a:r>
              <a:rPr lang="en-US" sz="2600" dirty="0" err="1" smtClean="0"/>
              <a:t>recesusa</a:t>
            </a:r>
            <a:r>
              <a:rPr lang="en-US" sz="2600" dirty="0" smtClean="0"/>
              <a:t>; u </a:t>
            </a:r>
            <a:r>
              <a:rPr lang="en-US" sz="2600" dirty="0" err="1" smtClean="0"/>
              <a:t>nivou</a:t>
            </a:r>
            <a:r>
              <a:rPr lang="en-US" sz="2600" dirty="0" smtClean="0"/>
              <a:t> L3 </a:t>
            </a:r>
            <a:r>
              <a:rPr lang="en-US" sz="2600" dirty="0" err="1" smtClean="0"/>
              <a:t>znaci</a:t>
            </a:r>
            <a:r>
              <a:rPr lang="en-US" sz="2600" dirty="0" smtClean="0"/>
              <a:t> </a:t>
            </a:r>
            <a:r>
              <a:rPr lang="en-US" sz="2600" dirty="0" err="1" smtClean="0"/>
              <a:t>izraženije</a:t>
            </a:r>
            <a:r>
              <a:rPr lang="en-US" sz="2600" dirty="0" smtClean="0"/>
              <a:t> </a:t>
            </a:r>
            <a:r>
              <a:rPr lang="en-US" sz="2600" dirty="0" err="1" smtClean="0"/>
              <a:t>protruzije</a:t>
            </a:r>
            <a:r>
              <a:rPr lang="en-US" sz="2600" dirty="0" smtClean="0"/>
              <a:t> </a:t>
            </a:r>
            <a:r>
              <a:rPr lang="en-US" sz="2600" dirty="0" err="1" smtClean="0"/>
              <a:t>diska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širokoj</a:t>
            </a:r>
            <a:r>
              <a:rPr lang="en-US" sz="2600" dirty="0" smtClean="0"/>
              <a:t> </a:t>
            </a:r>
            <a:r>
              <a:rPr lang="en-US" sz="2600" dirty="0" err="1" smtClean="0"/>
              <a:t>osnovi</a:t>
            </a:r>
            <a:r>
              <a:rPr lang="en-US" sz="2600" dirty="0" smtClean="0"/>
              <a:t> </a:t>
            </a:r>
            <a:r>
              <a:rPr lang="en-US" sz="2600" dirty="0" err="1" smtClean="0"/>
              <a:t>centralno</a:t>
            </a:r>
            <a:r>
              <a:rPr lang="en-US" sz="2600" dirty="0" smtClean="0"/>
              <a:t> </a:t>
            </a:r>
            <a:r>
              <a:rPr lang="en-US" sz="2600" dirty="0" err="1" smtClean="0"/>
              <a:t>sa</a:t>
            </a:r>
            <a:r>
              <a:rPr lang="en-US" sz="2600" dirty="0" smtClean="0"/>
              <a:t> </a:t>
            </a:r>
            <a:r>
              <a:rPr lang="en-US" sz="2600" dirty="0" err="1" smtClean="0"/>
              <a:t>ekstenzijom</a:t>
            </a:r>
            <a:r>
              <a:rPr lang="en-US" sz="2600" dirty="0" smtClean="0"/>
              <a:t> </a:t>
            </a:r>
            <a:r>
              <a:rPr lang="en-US" sz="2600" dirty="0" err="1" smtClean="0"/>
              <a:t>ka</a:t>
            </a:r>
            <a:r>
              <a:rPr lang="en-US" sz="2600" dirty="0" smtClean="0"/>
              <a:t> </a:t>
            </a:r>
            <a:r>
              <a:rPr lang="en-US" sz="2600" dirty="0" err="1" smtClean="0"/>
              <a:t>oba</a:t>
            </a:r>
            <a:r>
              <a:rPr lang="en-US" sz="2600" dirty="0" smtClean="0"/>
              <a:t> iv </a:t>
            </a:r>
            <a:r>
              <a:rPr lang="en-US" sz="2600" dirty="0" err="1" smtClean="0"/>
              <a:t>korena</a:t>
            </a:r>
            <a:r>
              <a:rPr lang="en-US" sz="2600" dirty="0" smtClean="0"/>
              <a:t>; </a:t>
            </a:r>
            <a:r>
              <a:rPr lang="en-US" sz="2600" dirty="0" err="1" smtClean="0"/>
              <a:t>uočava</a:t>
            </a:r>
            <a:r>
              <a:rPr lang="en-US" sz="2600" dirty="0" smtClean="0"/>
              <a:t> se </a:t>
            </a:r>
            <a:r>
              <a:rPr lang="en-US" sz="2600" dirty="0" err="1" smtClean="0"/>
              <a:t>kompresivni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efe</a:t>
            </a:r>
            <a:r>
              <a:rPr lang="x-none" sz="2600" dirty="0" smtClean="0">
                <a:solidFill>
                  <a:srgbClr val="003300"/>
                </a:solidFill>
              </a:rPr>
              <a:t>k</a:t>
            </a:r>
            <a:r>
              <a:rPr lang="en-US" sz="2600" dirty="0" smtClean="0">
                <a:solidFill>
                  <a:srgbClr val="003300"/>
                </a:solidFill>
              </a:rPr>
              <a:t>at </a:t>
            </a:r>
            <a:r>
              <a:rPr lang="en-US" sz="2600" dirty="0" err="1" smtClean="0">
                <a:solidFill>
                  <a:srgbClr val="003300"/>
                </a:solidFill>
              </a:rPr>
              <a:t>na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duralnu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vreću</a:t>
            </a:r>
            <a:r>
              <a:rPr lang="en-US" sz="2600" dirty="0" smtClean="0">
                <a:solidFill>
                  <a:srgbClr val="003300"/>
                </a:solidFill>
              </a:rPr>
              <a:t> i </a:t>
            </a:r>
            <a:r>
              <a:rPr lang="en-US" sz="2600" dirty="0" err="1" smtClean="0">
                <a:solidFill>
                  <a:srgbClr val="003300"/>
                </a:solidFill>
              </a:rPr>
              <a:t>oba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lateralna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recesusa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sa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korenima</a:t>
            </a:r>
            <a:r>
              <a:rPr lang="en-US" sz="2600" dirty="0" smtClean="0">
                <a:solidFill>
                  <a:srgbClr val="003300"/>
                </a:solidFill>
              </a:rPr>
              <a:t> L4 </a:t>
            </a:r>
            <a:r>
              <a:rPr lang="en-US" sz="2600" dirty="0" err="1" smtClean="0">
                <a:solidFill>
                  <a:srgbClr val="003300"/>
                </a:solidFill>
              </a:rPr>
              <a:t>uz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znake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stenoze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spinalnog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kanala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gde</a:t>
            </a:r>
            <a:r>
              <a:rPr lang="en-US" sz="2600" dirty="0" smtClean="0">
                <a:solidFill>
                  <a:srgbClr val="003300"/>
                </a:solidFill>
              </a:rPr>
              <a:t> je </a:t>
            </a:r>
            <a:r>
              <a:rPr lang="en-US" sz="2600" dirty="0" err="1" smtClean="0">
                <a:solidFill>
                  <a:srgbClr val="003300"/>
                </a:solidFill>
              </a:rPr>
              <a:t>sagitalni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promer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duralne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vreće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oko</a:t>
            </a:r>
            <a:r>
              <a:rPr lang="en-US" sz="2600" dirty="0" smtClean="0">
                <a:solidFill>
                  <a:srgbClr val="003300"/>
                </a:solidFill>
              </a:rPr>
              <a:t> 7mm; u </a:t>
            </a:r>
            <a:r>
              <a:rPr lang="en-US" sz="2600" dirty="0" err="1" smtClean="0">
                <a:solidFill>
                  <a:srgbClr val="003300"/>
                </a:solidFill>
              </a:rPr>
              <a:t>prikazanom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mijelomu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bez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znakova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patološke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alteracije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intenziteta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signala</a:t>
            </a:r>
            <a:r>
              <a:rPr lang="en-US" sz="2600" dirty="0" smtClean="0">
                <a:solidFill>
                  <a:srgbClr val="003300"/>
                </a:solidFill>
              </a:rPr>
              <a:t> u </a:t>
            </a:r>
            <a:r>
              <a:rPr lang="en-US" sz="2600" dirty="0" err="1" smtClean="0">
                <a:solidFill>
                  <a:srgbClr val="003300"/>
                </a:solidFill>
              </a:rPr>
              <a:t>smislu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demijelinizacionih</a:t>
            </a:r>
            <a:r>
              <a:rPr lang="en-US" sz="2600" dirty="0" smtClean="0">
                <a:solidFill>
                  <a:srgbClr val="003300"/>
                </a:solidFill>
              </a:rPr>
              <a:t> </a:t>
            </a:r>
            <a:r>
              <a:rPr lang="en-US" sz="2600" dirty="0" err="1" smtClean="0">
                <a:solidFill>
                  <a:srgbClr val="003300"/>
                </a:solidFill>
              </a:rPr>
              <a:t>lezija</a:t>
            </a:r>
            <a:endParaRPr lang="en-US" sz="2600" dirty="0">
              <a:solidFill>
                <a:srgbClr val="00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25575"/>
            <a:ext cx="51641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828800"/>
            <a:ext cx="7924800" cy="4572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dirty="0" smtClean="0"/>
              <a:t>2014.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(</a:t>
            </a:r>
            <a:r>
              <a:rPr lang="x-none" sz="2800" dirty="0" smtClean="0"/>
              <a:t>1</a:t>
            </a:r>
            <a:r>
              <a:rPr lang="en-US" sz="2800" dirty="0" smtClean="0"/>
              <a:t>4 </a:t>
            </a:r>
            <a:r>
              <a:rPr lang="en-US" sz="2800" dirty="0" err="1" smtClean="0"/>
              <a:t>godin</a:t>
            </a:r>
            <a:r>
              <a:rPr lang="x-none" sz="2800" dirty="0" smtClean="0"/>
              <a:t>a od prvih tegoba</a:t>
            </a:r>
            <a:r>
              <a:rPr lang="en-US" sz="2800" dirty="0" smtClean="0"/>
              <a:t>, 8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od </a:t>
            </a:r>
            <a:r>
              <a:rPr lang="en-US" sz="2800" dirty="0" err="1" smtClean="0"/>
              <a:t>uvođenja</a:t>
            </a:r>
            <a:r>
              <a:rPr lang="en-US" sz="2800" dirty="0" smtClean="0"/>
              <a:t> </a:t>
            </a:r>
            <a:r>
              <a:rPr lang="en-US" sz="2800" dirty="0" err="1" smtClean="0"/>
              <a:t>imunomodulatorne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terapije</a:t>
            </a:r>
            <a:r>
              <a:rPr lang="en-US" sz="2800" dirty="0" smtClean="0"/>
              <a:t>)</a:t>
            </a: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x-none" sz="2800" dirty="0"/>
              <a:t> </a:t>
            </a:r>
            <a:r>
              <a:rPr lang="x-none" sz="2800" dirty="0" smtClean="0"/>
              <a:t>      </a:t>
            </a:r>
            <a:r>
              <a:rPr lang="x-none" sz="2800" i="1" dirty="0" smtClean="0"/>
              <a:t>Novonastale tegobe (četvrti atak bolesti)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err="1" smtClean="0"/>
              <a:t>Bol</a:t>
            </a:r>
            <a:r>
              <a:rPr lang="en-US" sz="2400" dirty="0" smtClean="0"/>
              <a:t> i </a:t>
            </a:r>
            <a:r>
              <a:rPr lang="en-US" sz="2400" dirty="0" err="1" smtClean="0"/>
              <a:t>otok</a:t>
            </a:r>
            <a:r>
              <a:rPr lang="en-US" sz="2400" dirty="0" smtClean="0"/>
              <a:t> u </a:t>
            </a:r>
            <a:r>
              <a:rPr lang="en-US" sz="2400" dirty="0" err="1" smtClean="0"/>
              <a:t>predelu</a:t>
            </a:r>
            <a:r>
              <a:rPr lang="en-US" sz="2400" dirty="0" smtClean="0"/>
              <a:t> </a:t>
            </a:r>
            <a:r>
              <a:rPr lang="en-US" sz="2400" dirty="0" err="1" smtClean="0"/>
              <a:t>oba</a:t>
            </a:r>
            <a:r>
              <a:rPr lang="en-US" sz="2400" dirty="0" smtClean="0"/>
              <a:t> </a:t>
            </a:r>
            <a:r>
              <a:rPr lang="en-US" sz="2400" dirty="0" err="1" smtClean="0"/>
              <a:t>skočna</a:t>
            </a:r>
            <a:r>
              <a:rPr lang="en-US" sz="2400" dirty="0" smtClean="0"/>
              <a:t> </a:t>
            </a:r>
            <a:r>
              <a:rPr lang="en-US" sz="2400" dirty="0" err="1" smtClean="0"/>
              <a:t>zgloba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err="1" smtClean="0"/>
              <a:t>Bolni</a:t>
            </a:r>
            <a:r>
              <a:rPr lang="en-US" sz="2400" dirty="0" smtClean="0"/>
              <a:t> </a:t>
            </a:r>
            <a:r>
              <a:rPr lang="en-US" sz="2400" dirty="0" err="1" smtClean="0"/>
              <a:t>potkožni</a:t>
            </a:r>
            <a:r>
              <a:rPr lang="en-US" sz="2400" dirty="0" smtClean="0"/>
              <a:t> </a:t>
            </a:r>
            <a:r>
              <a:rPr lang="en-US" sz="2400" dirty="0" err="1" smtClean="0"/>
              <a:t>čvorići</a:t>
            </a:r>
            <a:r>
              <a:rPr lang="en-US" sz="2400" dirty="0" smtClean="0"/>
              <a:t> </a:t>
            </a:r>
            <a:r>
              <a:rPr lang="en-US" sz="2400" dirty="0" err="1" smtClean="0"/>
              <a:t>praćeni</a:t>
            </a:r>
            <a:r>
              <a:rPr lang="en-US" sz="2400" dirty="0" smtClean="0"/>
              <a:t> </a:t>
            </a:r>
            <a:r>
              <a:rPr lang="en-US" sz="2400" dirty="0" err="1" smtClean="0"/>
              <a:t>crvenilom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koži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Erythema </a:t>
            </a:r>
            <a:r>
              <a:rPr lang="en-US" sz="2400" dirty="0" err="1" smtClean="0"/>
              <a:t>nodosum</a:t>
            </a:r>
            <a:endParaRPr lang="x-none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x-none" sz="2400" dirty="0" smtClean="0"/>
              <a:t>Dobila u telesnoj težini</a:t>
            </a:r>
            <a:r>
              <a:rPr lang="en-US" sz="2400" dirty="0"/>
              <a:t> </a:t>
            </a:r>
            <a:r>
              <a:rPr lang="en-US" sz="2400" dirty="0" smtClean="0"/>
              <a:t>25kg u </a:t>
            </a:r>
            <a:r>
              <a:rPr lang="en-US" sz="2400" dirty="0" err="1" smtClean="0"/>
              <a:t>poslednjih</a:t>
            </a:r>
            <a:r>
              <a:rPr lang="en-US" sz="2400" dirty="0" smtClean="0"/>
              <a:t> 8 </a:t>
            </a:r>
            <a:r>
              <a:rPr lang="en-US" sz="2400" dirty="0" err="1" smtClean="0"/>
              <a:t>godina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ACE </a:t>
            </a:r>
            <a:r>
              <a:rPr lang="x-none" sz="2400" dirty="0" smtClean="0"/>
              <a:t>u serumu </a:t>
            </a:r>
            <a:r>
              <a:rPr lang="en-US" sz="2400" dirty="0" smtClean="0"/>
              <a:t>95U/L</a:t>
            </a:r>
            <a:r>
              <a:rPr lang="en-US" sz="2400" dirty="0"/>
              <a:t> </a:t>
            </a:r>
            <a:r>
              <a:rPr lang="en-US" sz="2400" dirty="0" smtClean="0"/>
              <a:t>(&lt;57)</a:t>
            </a:r>
            <a:endParaRPr lang="x-none" sz="2400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x-none" sz="2400" dirty="0" smtClean="0"/>
              <a:t>ANA, ANCA, ACA u serumu negativno.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MSCT </a:t>
            </a:r>
            <a:r>
              <a:rPr lang="en-US" sz="2400" dirty="0" err="1" smtClean="0"/>
              <a:t>grudnog</a:t>
            </a:r>
            <a:r>
              <a:rPr lang="en-US" sz="2400" dirty="0" smtClean="0"/>
              <a:t> </a:t>
            </a:r>
            <a:r>
              <a:rPr lang="en-US" sz="2400" dirty="0" err="1" smtClean="0"/>
              <a:t>koša</a:t>
            </a:r>
            <a:r>
              <a:rPr lang="en-US" sz="2400" dirty="0" smtClean="0"/>
              <a:t> – u </a:t>
            </a:r>
            <a:r>
              <a:rPr lang="en-US" sz="2400" dirty="0" err="1" smtClean="0"/>
              <a:t>medijastinumu</a:t>
            </a:r>
            <a:r>
              <a:rPr lang="en-US" sz="2400" dirty="0" smtClean="0"/>
              <a:t> </a:t>
            </a:r>
            <a:r>
              <a:rPr lang="en-US" sz="2400" dirty="0" err="1" smtClean="0"/>
              <a:t>desno</a:t>
            </a:r>
            <a:r>
              <a:rPr lang="en-US" sz="2400" dirty="0" smtClean="0"/>
              <a:t> </a:t>
            </a:r>
            <a:r>
              <a:rPr lang="en-US" sz="2400" dirty="0" err="1" smtClean="0"/>
              <a:t>paratrahealno</a:t>
            </a:r>
            <a:r>
              <a:rPr lang="en-US" sz="2400" dirty="0" smtClean="0"/>
              <a:t> i </a:t>
            </a:r>
            <a:r>
              <a:rPr lang="en-US" sz="2400" dirty="0" err="1" smtClean="0"/>
              <a:t>infrakarinealno</a:t>
            </a:r>
            <a:r>
              <a:rPr lang="en-US" sz="2400" dirty="0" smtClean="0"/>
              <a:t> </a:t>
            </a:r>
            <a:r>
              <a:rPr lang="en-US" sz="2400" dirty="0" err="1" smtClean="0"/>
              <a:t>konglomerati</a:t>
            </a:r>
            <a:r>
              <a:rPr lang="en-US" sz="2400" dirty="0" smtClean="0"/>
              <a:t> </a:t>
            </a:r>
            <a:r>
              <a:rPr lang="x-none" sz="2400" dirty="0" smtClean="0"/>
              <a:t>lgl</a:t>
            </a:r>
            <a:r>
              <a:rPr lang="en-US" sz="2400" dirty="0" smtClean="0"/>
              <a:t> do 5cm; </a:t>
            </a:r>
            <a:r>
              <a:rPr lang="en-US" sz="2400" dirty="0" err="1" smtClean="0"/>
              <a:t>desno</a:t>
            </a:r>
            <a:r>
              <a:rPr lang="en-US" sz="2400" dirty="0" smtClean="0"/>
              <a:t> </a:t>
            </a:r>
            <a:r>
              <a:rPr lang="en-US" sz="2400" dirty="0" err="1" smtClean="0"/>
              <a:t>bronhopulmonalno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pojedinačne</a:t>
            </a:r>
            <a:r>
              <a:rPr lang="en-US" sz="2400" dirty="0" smtClean="0"/>
              <a:t> </a:t>
            </a:r>
            <a:r>
              <a:rPr lang="en-US" sz="2400" dirty="0" err="1" smtClean="0"/>
              <a:t>lgl</a:t>
            </a:r>
            <a:r>
              <a:rPr lang="en-US" sz="2400" dirty="0" smtClean="0"/>
              <a:t> do 23mm, </a:t>
            </a:r>
            <a:r>
              <a:rPr lang="en-US" sz="2400" dirty="0" err="1" smtClean="0"/>
              <a:t>levo</a:t>
            </a:r>
            <a:r>
              <a:rPr lang="en-US" sz="2400" dirty="0" smtClean="0"/>
              <a:t> </a:t>
            </a:r>
            <a:r>
              <a:rPr lang="en-US" sz="2400" dirty="0" err="1" smtClean="0"/>
              <a:t>bronhopulmonalno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pojedinačne</a:t>
            </a:r>
            <a:r>
              <a:rPr lang="en-US" sz="2400" dirty="0" smtClean="0"/>
              <a:t> </a:t>
            </a:r>
            <a:r>
              <a:rPr lang="en-US" sz="2400" dirty="0" err="1" smtClean="0"/>
              <a:t>lgl</a:t>
            </a:r>
            <a:r>
              <a:rPr lang="en-US" sz="2400" dirty="0" smtClean="0"/>
              <a:t> do 20mm.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762000"/>
            <a:ext cx="66675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828800"/>
            <a:ext cx="7924800" cy="480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dirty="0"/>
              <a:t>2014. </a:t>
            </a:r>
            <a:r>
              <a:rPr lang="en-US" sz="2800" dirty="0" err="1"/>
              <a:t>godina</a:t>
            </a:r>
            <a:r>
              <a:rPr lang="en-US" sz="2800" dirty="0"/>
              <a:t> (</a:t>
            </a:r>
            <a:r>
              <a:rPr lang="x-none" sz="2800" dirty="0"/>
              <a:t>1</a:t>
            </a:r>
            <a:r>
              <a:rPr lang="en-US" sz="2800" dirty="0"/>
              <a:t>4 </a:t>
            </a:r>
            <a:r>
              <a:rPr lang="en-US" sz="2800" dirty="0" err="1"/>
              <a:t>godin</a:t>
            </a:r>
            <a:r>
              <a:rPr lang="x-none" sz="2800" dirty="0"/>
              <a:t>a od prvih </a:t>
            </a:r>
            <a:r>
              <a:rPr lang="x-none" sz="2800" dirty="0" smtClean="0"/>
              <a:t>tegoba</a:t>
            </a:r>
            <a:r>
              <a:rPr lang="en-US" sz="2800" dirty="0" smtClean="0"/>
              <a:t>, 8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od </a:t>
            </a:r>
            <a:r>
              <a:rPr lang="en-US" sz="2800" dirty="0" err="1" smtClean="0"/>
              <a:t>uvođenja</a:t>
            </a:r>
            <a:r>
              <a:rPr lang="en-US" sz="2800" dirty="0" smtClean="0"/>
              <a:t> </a:t>
            </a:r>
            <a:r>
              <a:rPr lang="en-US" sz="2800" dirty="0" err="1" smtClean="0"/>
              <a:t>imunomodulatorne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terapije</a:t>
            </a:r>
            <a:r>
              <a:rPr lang="en-US" sz="2800" dirty="0" smtClean="0"/>
              <a:t>)</a:t>
            </a:r>
            <a:endParaRPr lang="x-none" sz="2800" dirty="0"/>
          </a:p>
          <a:p>
            <a:pPr marL="0" indent="0">
              <a:buFont typeface="Arial" charset="0"/>
              <a:buNone/>
              <a:defRPr/>
            </a:pPr>
            <a:r>
              <a:rPr lang="x-none" sz="2800" dirty="0"/>
              <a:t>       </a:t>
            </a:r>
            <a:r>
              <a:rPr lang="x-none" sz="2800" i="1" dirty="0"/>
              <a:t>Novonastale tegobe (četvrti atak bolesti</a:t>
            </a:r>
            <a:r>
              <a:rPr lang="x-none" sz="2800" i="1" dirty="0" smtClean="0"/>
              <a:t>)</a:t>
            </a:r>
          </a:p>
          <a:p>
            <a:pPr marL="0" indent="0">
              <a:buFont typeface="Arial" charset="0"/>
              <a:buNone/>
              <a:defRPr/>
            </a:pPr>
            <a:endParaRPr lang="x-none" sz="2800" i="1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MR </a:t>
            </a:r>
            <a:r>
              <a:rPr lang="x-none" sz="2400" dirty="0" smtClean="0"/>
              <a:t>mozga: </a:t>
            </a:r>
            <a:r>
              <a:rPr lang="en-US" sz="2400" dirty="0" smtClean="0"/>
              <a:t> </a:t>
            </a:r>
            <a:r>
              <a:rPr lang="en-US" sz="2400" dirty="0" err="1" smtClean="0"/>
              <a:t>obostrano</a:t>
            </a:r>
            <a:r>
              <a:rPr lang="en-US" sz="2400" dirty="0" smtClean="0"/>
              <a:t> </a:t>
            </a:r>
            <a:r>
              <a:rPr lang="en-US" sz="2400" dirty="0" err="1" smtClean="0"/>
              <a:t>frontalno</a:t>
            </a:r>
            <a:r>
              <a:rPr lang="en-US" sz="2400" dirty="0" smtClean="0"/>
              <a:t> u </a:t>
            </a:r>
            <a:r>
              <a:rPr lang="en-US" sz="2400" dirty="0" err="1" smtClean="0"/>
              <a:t>nivou</a:t>
            </a:r>
            <a:r>
              <a:rPr lang="en-US" sz="2400" dirty="0" smtClean="0"/>
              <a:t> </a:t>
            </a:r>
            <a:r>
              <a:rPr lang="en-US" sz="2400" dirty="0" err="1" smtClean="0"/>
              <a:t>korone</a:t>
            </a:r>
            <a:r>
              <a:rPr lang="en-US" sz="2400" dirty="0" smtClean="0"/>
              <a:t> </a:t>
            </a:r>
            <a:r>
              <a:rPr lang="en-US" sz="2400" dirty="0" err="1" smtClean="0"/>
              <a:t>radijate</a:t>
            </a:r>
            <a:r>
              <a:rPr lang="en-US" sz="2400" dirty="0" smtClean="0"/>
              <a:t> i CSO </a:t>
            </a:r>
            <a:r>
              <a:rPr lang="en-US" sz="2400" dirty="0" err="1" smtClean="0"/>
              <a:t>kao</a:t>
            </a:r>
            <a:r>
              <a:rPr lang="en-US" sz="2400" dirty="0" smtClean="0"/>
              <a:t> i </a:t>
            </a:r>
            <a:r>
              <a:rPr lang="en-US" sz="2400" dirty="0" err="1" smtClean="0"/>
              <a:t>subkortikalno</a:t>
            </a:r>
            <a:r>
              <a:rPr lang="en-US" sz="2400" dirty="0" smtClean="0"/>
              <a:t> </a:t>
            </a:r>
            <a:r>
              <a:rPr lang="en-US" sz="2400" dirty="0" err="1" smtClean="0"/>
              <a:t>desno</a:t>
            </a:r>
            <a:r>
              <a:rPr lang="en-US" sz="2400" dirty="0" smtClean="0"/>
              <a:t> </a:t>
            </a:r>
            <a:r>
              <a:rPr lang="en-US" sz="2400" dirty="0" err="1" smtClean="0"/>
              <a:t>parijetalno</a:t>
            </a:r>
            <a:r>
              <a:rPr lang="en-US" sz="2400" dirty="0" smtClean="0"/>
              <a:t> vide se T2 </a:t>
            </a:r>
            <a:r>
              <a:rPr lang="en-US" sz="2400" dirty="0" err="1" smtClean="0"/>
              <a:t>hiperintenzne</a:t>
            </a:r>
            <a:r>
              <a:rPr lang="en-US" sz="2400" dirty="0" smtClean="0"/>
              <a:t> </a:t>
            </a:r>
            <a:r>
              <a:rPr lang="en-US" sz="2400" dirty="0" err="1" smtClean="0"/>
              <a:t>promene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svojim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karakteristikama</a:t>
            </a:r>
            <a:r>
              <a:rPr lang="en-US" sz="2400" dirty="0" smtClean="0"/>
              <a:t> </a:t>
            </a:r>
            <a:r>
              <a:rPr lang="en-US" sz="2400" dirty="0" err="1" smtClean="0"/>
              <a:t>odgovaraju</a:t>
            </a:r>
            <a:r>
              <a:rPr lang="en-US" sz="2400" dirty="0" smtClean="0"/>
              <a:t> </a:t>
            </a:r>
            <a:r>
              <a:rPr lang="en-US" sz="2400" dirty="0" err="1" smtClean="0"/>
              <a:t>hroničnim</a:t>
            </a:r>
            <a:r>
              <a:rPr lang="en-US" sz="2400" dirty="0" smtClean="0"/>
              <a:t> MS </a:t>
            </a:r>
            <a:r>
              <a:rPr lang="en-US" sz="2400" dirty="0" err="1" smtClean="0"/>
              <a:t>plakovima</a:t>
            </a:r>
            <a:r>
              <a:rPr lang="en-US" sz="2400" dirty="0" smtClean="0"/>
              <a:t>; </a:t>
            </a:r>
            <a:endParaRPr lang="x-none" sz="2400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x-none" sz="2400" dirty="0"/>
              <a:t> </a:t>
            </a:r>
            <a:r>
              <a:rPr lang="x-none" sz="2400" dirty="0" smtClean="0"/>
              <a:t>  </a:t>
            </a:r>
            <a:r>
              <a:rPr lang="en-US" sz="2400" dirty="0" err="1" smtClean="0"/>
              <a:t>nema</a:t>
            </a:r>
            <a:r>
              <a:rPr lang="en-US" sz="2400" dirty="0" smtClean="0"/>
              <a:t> </a:t>
            </a:r>
            <a:r>
              <a:rPr lang="en-US" sz="2400" dirty="0" err="1" smtClean="0"/>
              <a:t>postkontrastnog</a:t>
            </a:r>
            <a:r>
              <a:rPr lang="en-US" sz="2400" dirty="0" smtClean="0"/>
              <a:t> </a:t>
            </a:r>
            <a:r>
              <a:rPr lang="en-US" sz="2400" dirty="0" err="1" smtClean="0"/>
              <a:t>pojačanja</a:t>
            </a:r>
            <a:r>
              <a:rPr lang="en-US" sz="2400" dirty="0" smtClean="0"/>
              <a:t> </a:t>
            </a:r>
            <a:r>
              <a:rPr lang="en-US" sz="2400" dirty="0" err="1" smtClean="0"/>
              <a:t>intenziteta</a:t>
            </a:r>
            <a:endParaRPr lang="x-none" sz="2400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x-none" sz="2400" dirty="0"/>
              <a:t> </a:t>
            </a:r>
            <a:r>
              <a:rPr lang="x-none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signala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524000"/>
            <a:ext cx="45720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175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297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828800"/>
            <a:ext cx="7924800" cy="4876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dirty="0" smtClean="0"/>
              <a:t>2014.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(</a:t>
            </a:r>
            <a:r>
              <a:rPr lang="x-none" sz="2800" dirty="0" smtClean="0"/>
              <a:t>1</a:t>
            </a:r>
            <a:r>
              <a:rPr lang="en-US" sz="2800" dirty="0" smtClean="0"/>
              <a:t>4 </a:t>
            </a:r>
            <a:r>
              <a:rPr lang="en-US" sz="2800" dirty="0" err="1" smtClean="0"/>
              <a:t>godin</a:t>
            </a:r>
            <a:r>
              <a:rPr lang="x-none" sz="2800" dirty="0" smtClean="0"/>
              <a:t>a od prvih tegoba</a:t>
            </a:r>
            <a:r>
              <a:rPr lang="en-US" sz="2800" dirty="0" smtClean="0"/>
              <a:t>, 8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od </a:t>
            </a:r>
            <a:r>
              <a:rPr lang="en-US" sz="2800" dirty="0" err="1" smtClean="0"/>
              <a:t>uvođenja</a:t>
            </a:r>
            <a:r>
              <a:rPr lang="en-US" sz="2800" dirty="0" smtClean="0"/>
              <a:t> </a:t>
            </a:r>
            <a:r>
              <a:rPr lang="en-US" sz="2800" dirty="0" err="1" smtClean="0"/>
              <a:t>imunomodulatorne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terapije</a:t>
            </a:r>
            <a:r>
              <a:rPr lang="en-US" sz="2800" dirty="0" smtClean="0"/>
              <a:t>)</a:t>
            </a:r>
          </a:p>
          <a:p>
            <a:pPr lvl="1">
              <a:defRPr/>
            </a:pPr>
            <a:endParaRPr lang="en-US" dirty="0" smtClean="0"/>
          </a:p>
          <a:p>
            <a:pPr marL="457200" lvl="1" indent="0" algn="ctr">
              <a:buFont typeface="Arial" charset="0"/>
              <a:buNone/>
              <a:defRPr/>
            </a:pPr>
            <a:endParaRPr lang="x-none" dirty="0"/>
          </a:p>
          <a:p>
            <a:pPr marL="457200" lvl="1" indent="0" algn="ctr"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SARCOIDO</a:t>
            </a:r>
            <a:r>
              <a:rPr lang="x-none" b="1" dirty="0" smtClean="0">
                <a:solidFill>
                  <a:srgbClr val="FF0000"/>
                </a:solidFill>
              </a:rPr>
              <a:t>SIS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lvl="1" algn="ctr">
              <a:defRPr/>
            </a:pPr>
            <a:endParaRPr lang="en-US" dirty="0" smtClean="0"/>
          </a:p>
          <a:p>
            <a:pPr lvl="1" algn="ctr">
              <a:defRPr/>
            </a:pPr>
            <a:endParaRPr lang="en-US" dirty="0" smtClean="0"/>
          </a:p>
          <a:p>
            <a:pPr lvl="1" algn="ctr">
              <a:defRPr/>
            </a:pP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x-none" dirty="0" smtClean="0"/>
              <a:t>   </a:t>
            </a:r>
            <a:r>
              <a:rPr lang="en-US" dirty="0" err="1" smtClean="0"/>
              <a:t>Prekid</a:t>
            </a:r>
            <a:r>
              <a:rPr lang="en-US" dirty="0" smtClean="0"/>
              <a:t> </a:t>
            </a:r>
            <a:r>
              <a:rPr lang="x-none" dirty="0" smtClean="0"/>
              <a:t>imunomodulatorne  </a:t>
            </a:r>
            <a:r>
              <a:rPr lang="en-US" dirty="0" err="1" smtClean="0"/>
              <a:t>terapije</a:t>
            </a:r>
            <a:r>
              <a:rPr lang="en-US" dirty="0" smtClean="0"/>
              <a:t> </a:t>
            </a:r>
            <a:endParaRPr lang="x-none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x-none" dirty="0"/>
              <a:t> </a:t>
            </a:r>
            <a:r>
              <a:rPr lang="x-none" dirty="0" smtClean="0"/>
              <a:t>     </a:t>
            </a:r>
            <a:r>
              <a:rPr lang="x-none" dirty="0"/>
              <a:t>IFN-</a:t>
            </a:r>
            <a:r>
              <a:rPr lang="el-GR" dirty="0"/>
              <a:t>β-1</a:t>
            </a:r>
            <a:r>
              <a:rPr lang="x-none" dirty="0" smtClean="0"/>
              <a:t>b (Betaferon)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5313" y="1905000"/>
            <a:ext cx="7924800" cy="480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dirty="0" smtClean="0"/>
              <a:t>2014.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(</a:t>
            </a:r>
            <a:r>
              <a:rPr lang="x-none" sz="2800" dirty="0" smtClean="0"/>
              <a:t>1</a:t>
            </a:r>
            <a:r>
              <a:rPr lang="en-US" sz="2800" dirty="0" smtClean="0"/>
              <a:t>4 </a:t>
            </a:r>
            <a:r>
              <a:rPr lang="en-US" sz="2800" dirty="0" err="1" smtClean="0"/>
              <a:t>godin</a:t>
            </a:r>
            <a:r>
              <a:rPr lang="x-none" sz="2800" dirty="0" smtClean="0"/>
              <a:t>a od prvih tegoba</a:t>
            </a:r>
            <a:r>
              <a:rPr lang="en-US" sz="2800" dirty="0" smtClean="0"/>
              <a:t>)</a:t>
            </a: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x-none" dirty="0" smtClean="0"/>
              <a:t>  </a:t>
            </a:r>
            <a:r>
              <a:rPr lang="en-US" sz="2400" dirty="0" err="1" smtClean="0"/>
              <a:t>Bronhoskopija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BAL-</a:t>
            </a:r>
            <a:r>
              <a:rPr lang="en-US" sz="2400" dirty="0" err="1" smtClean="0"/>
              <a:t>om</a:t>
            </a:r>
            <a:r>
              <a:rPr lang="en-US" sz="2400" dirty="0" smtClean="0"/>
              <a:t> i TBNA</a:t>
            </a:r>
            <a:r>
              <a:rPr lang="x-none" sz="2400" dirty="0" smtClean="0"/>
              <a:t>:</a:t>
            </a:r>
            <a:endParaRPr lang="en-US" sz="2400" dirty="0" smtClean="0"/>
          </a:p>
          <a:p>
            <a:pPr lvl="2">
              <a:defRPr/>
            </a:pPr>
            <a:r>
              <a:rPr lang="en-US" dirty="0" err="1" smtClean="0"/>
              <a:t>Citološki</a:t>
            </a:r>
            <a:r>
              <a:rPr lang="en-US" dirty="0" smtClean="0"/>
              <a:t> </a:t>
            </a:r>
            <a:r>
              <a:rPr lang="en-US" dirty="0" err="1" smtClean="0"/>
              <a:t>nalaz</a:t>
            </a:r>
            <a:r>
              <a:rPr lang="en-US" dirty="0" smtClean="0"/>
              <a:t> – </a:t>
            </a:r>
            <a:r>
              <a:rPr lang="en-US" dirty="0" err="1" smtClean="0"/>
              <a:t>granulomatozna</a:t>
            </a:r>
            <a:r>
              <a:rPr lang="en-US" dirty="0" smtClean="0"/>
              <a:t> </a:t>
            </a:r>
            <a:r>
              <a:rPr lang="en-US" dirty="0" err="1" smtClean="0"/>
              <a:t>upala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PH </a:t>
            </a:r>
            <a:r>
              <a:rPr lang="en-US" dirty="0" err="1" smtClean="0"/>
              <a:t>nalaz</a:t>
            </a:r>
            <a:r>
              <a:rPr lang="en-US" dirty="0" smtClean="0"/>
              <a:t> – </a:t>
            </a:r>
            <a:r>
              <a:rPr lang="en-US" dirty="0" err="1" smtClean="0"/>
              <a:t>nenekrotični</a:t>
            </a:r>
            <a:r>
              <a:rPr lang="en-US" dirty="0" smtClean="0"/>
              <a:t> </a:t>
            </a:r>
            <a:r>
              <a:rPr lang="en-US" dirty="0" err="1" smtClean="0"/>
              <a:t>epiteloidni</a:t>
            </a:r>
            <a:r>
              <a:rPr lang="en-US" dirty="0" smtClean="0"/>
              <a:t> </a:t>
            </a:r>
            <a:r>
              <a:rPr lang="en-US" dirty="0" err="1" smtClean="0"/>
              <a:t>granulomi</a:t>
            </a:r>
            <a:r>
              <a:rPr lang="en-US" dirty="0" smtClean="0"/>
              <a:t>,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acidrezistentnih</a:t>
            </a:r>
            <a:r>
              <a:rPr lang="en-US" dirty="0" smtClean="0"/>
              <a:t> </a:t>
            </a:r>
            <a:r>
              <a:rPr lang="en-US" dirty="0" err="1" smtClean="0"/>
              <a:t>bacila</a:t>
            </a:r>
            <a:endParaRPr lang="en-US" dirty="0" smtClean="0"/>
          </a:p>
          <a:p>
            <a:pPr lvl="2">
              <a:defRPr/>
            </a:pPr>
            <a:endParaRPr lang="en-US" sz="2800" dirty="0" smtClean="0"/>
          </a:p>
          <a:p>
            <a:pPr lvl="2">
              <a:defRPr/>
            </a:pPr>
            <a:endParaRPr lang="en-US" sz="2800" dirty="0" smtClean="0"/>
          </a:p>
          <a:p>
            <a:pPr lvl="2" algn="ctr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SARCOIDO</a:t>
            </a:r>
            <a:r>
              <a:rPr lang="x-none" sz="2800" dirty="0" smtClean="0">
                <a:solidFill>
                  <a:srgbClr val="FF0000"/>
                </a:solidFill>
              </a:rPr>
              <a:t>ZA</a:t>
            </a:r>
          </a:p>
          <a:p>
            <a:pPr lvl="2" algn="ctr">
              <a:defRPr/>
            </a:pPr>
            <a:r>
              <a:rPr lang="x-none" sz="2800" dirty="0" smtClean="0"/>
              <a:t>Započeta kortikosteroidna terapija</a:t>
            </a:r>
          </a:p>
          <a:p>
            <a:pPr marL="914400" lvl="2" indent="0" algn="ctr">
              <a:buFont typeface="Arial" charset="0"/>
              <a:buNone/>
              <a:defRPr/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2263" y="1371600"/>
            <a:ext cx="4572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5313" y="19050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algn="ctr" eaLnBrk="0" hangingPunct="0">
              <a:spcBef>
                <a:spcPct val="20000"/>
              </a:spcBef>
              <a:buFont typeface="Arial" charset="0"/>
              <a:buNone/>
            </a:pPr>
            <a:endParaRPr lang="en-GB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905000"/>
            <a:ext cx="8686800" cy="411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dirty="0" smtClean="0"/>
              <a:t>2014.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(</a:t>
            </a:r>
            <a:r>
              <a:rPr lang="x-none" sz="2800" dirty="0" smtClean="0"/>
              <a:t>1</a:t>
            </a:r>
            <a:r>
              <a:rPr lang="en-US" sz="2800" dirty="0" smtClean="0"/>
              <a:t>4 </a:t>
            </a:r>
            <a:r>
              <a:rPr lang="en-US" sz="2800" dirty="0" err="1" smtClean="0"/>
              <a:t>godin</a:t>
            </a:r>
            <a:r>
              <a:rPr lang="x-none" sz="2800" dirty="0" smtClean="0"/>
              <a:t>a od prvih tegoba</a:t>
            </a:r>
            <a:r>
              <a:rPr lang="en-US" sz="2800" dirty="0" smtClean="0"/>
              <a:t>, 8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</a:t>
            </a:r>
            <a:r>
              <a:rPr lang="en-US" sz="2800" dirty="0" err="1" smtClean="0"/>
              <a:t>nakon</a:t>
            </a:r>
            <a:r>
              <a:rPr lang="en-US" sz="2800" dirty="0" smtClean="0"/>
              <a:t> </a:t>
            </a:r>
            <a:r>
              <a:rPr lang="en-US" sz="2800" dirty="0" err="1" smtClean="0"/>
              <a:t>uvođenja</a:t>
            </a:r>
            <a:r>
              <a:rPr lang="en-US" sz="2800" dirty="0" smtClean="0"/>
              <a:t> </a:t>
            </a:r>
            <a:r>
              <a:rPr lang="en-US" sz="2800" dirty="0" err="1" smtClean="0"/>
              <a:t>imunomodulatorne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terapije</a:t>
            </a:r>
            <a:r>
              <a:rPr lang="en-US" sz="2800" dirty="0" smtClean="0"/>
              <a:t>)</a:t>
            </a: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x-none" sz="2800" dirty="0" smtClean="0"/>
              <a:t>                         D I L E M A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lvl="1">
              <a:buFont typeface="Wingdings" pitchFamily="2" charset="2"/>
              <a:buChar char="q"/>
              <a:defRPr/>
            </a:pPr>
            <a:r>
              <a:rPr lang="x-none" dirty="0" smtClean="0"/>
              <a:t>  </a:t>
            </a:r>
            <a:r>
              <a:rPr lang="en-US" dirty="0" smtClean="0"/>
              <a:t> </a:t>
            </a:r>
            <a:r>
              <a:rPr lang="en-US" dirty="0"/>
              <a:t>“biologics-induced autoimmune disease</a:t>
            </a:r>
            <a:r>
              <a:rPr lang="en-US" dirty="0" smtClean="0"/>
              <a:t>”,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 err="1" smtClean="0"/>
              <a:t>sarkoidoza</a:t>
            </a:r>
            <a:r>
              <a:rPr lang="en-US" dirty="0" smtClean="0"/>
              <a:t> </a:t>
            </a:r>
            <a:r>
              <a:rPr lang="en-US" dirty="0" err="1" smtClean="0"/>
              <a:t>indukovana</a:t>
            </a:r>
            <a:r>
              <a:rPr lang="en-US" dirty="0" smtClean="0"/>
              <a:t> </a:t>
            </a:r>
            <a:r>
              <a:rPr lang="x-none" dirty="0" smtClean="0"/>
              <a:t>IFN-</a:t>
            </a:r>
            <a:r>
              <a:rPr lang="el-GR" dirty="0"/>
              <a:t>β-1</a:t>
            </a:r>
            <a:r>
              <a:rPr lang="x-none" dirty="0" smtClean="0"/>
              <a:t>b u </a:t>
            </a:r>
            <a:r>
              <a:rPr lang="x-none" dirty="0"/>
              <a:t>sklopu lečenja MS </a:t>
            </a:r>
            <a:r>
              <a:rPr lang="x-none" dirty="0" smtClean="0"/>
              <a:t>  </a:t>
            </a: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endParaRPr lang="x-none" dirty="0" smtClean="0"/>
          </a:p>
          <a:p>
            <a:pPr lvl="1">
              <a:buFont typeface="Wingdings" pitchFamily="2" charset="2"/>
              <a:buChar char="q"/>
              <a:defRPr/>
            </a:pPr>
            <a:r>
              <a:rPr lang="x-none" dirty="0"/>
              <a:t> </a:t>
            </a:r>
            <a:r>
              <a:rPr lang="x-none" dirty="0" smtClean="0"/>
              <a:t>  S</a:t>
            </a:r>
            <a:r>
              <a:rPr lang="en-US" dirty="0" err="1" smtClean="0"/>
              <a:t>istemska</a:t>
            </a:r>
            <a:r>
              <a:rPr lang="en-US" dirty="0" smtClean="0"/>
              <a:t> s</a:t>
            </a:r>
            <a:r>
              <a:rPr lang="x-none" dirty="0" smtClean="0"/>
              <a:t>arkoidoza </a:t>
            </a:r>
            <a:r>
              <a:rPr lang="en-US" dirty="0" smtClean="0"/>
              <a:t>(</a:t>
            </a:r>
            <a:r>
              <a:rPr lang="x-none" dirty="0" smtClean="0"/>
              <a:t>sa zahvatanjem CNSa</a:t>
            </a:r>
            <a:r>
              <a:rPr lang="en-US" dirty="0" smtClean="0"/>
              <a:t>)</a:t>
            </a:r>
          </a:p>
          <a:p>
            <a:pPr lvl="2">
              <a:defRPr/>
            </a:pPr>
            <a:endParaRPr lang="en-US" sz="2800" dirty="0" smtClean="0"/>
          </a:p>
          <a:p>
            <a:pPr marL="914400" lvl="2" indent="0" algn="ctr">
              <a:buFont typeface="Arial" charset="0"/>
              <a:buNone/>
              <a:defRPr/>
            </a:pP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524000"/>
            <a:ext cx="7924800" cy="487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dirty="0" smtClean="0"/>
              <a:t>2015.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(</a:t>
            </a:r>
            <a:r>
              <a:rPr lang="x-none" sz="2800" dirty="0" smtClean="0"/>
              <a:t>1</a:t>
            </a:r>
            <a:r>
              <a:rPr lang="en-US" sz="2800" dirty="0" smtClean="0"/>
              <a:t>5 </a:t>
            </a:r>
            <a:r>
              <a:rPr lang="en-US" sz="2800" dirty="0" err="1" smtClean="0"/>
              <a:t>godina</a:t>
            </a:r>
            <a:r>
              <a:rPr lang="x-none" sz="2800" dirty="0" smtClean="0"/>
              <a:t> nakon prvih tegoba</a:t>
            </a:r>
          </a:p>
          <a:p>
            <a:pPr marL="0" indent="0">
              <a:buFont typeface="Arial" charset="0"/>
              <a:buNone/>
              <a:defRPr/>
            </a:pPr>
            <a:r>
              <a:rPr lang="x-none" sz="2800" dirty="0"/>
              <a:t> </a:t>
            </a:r>
            <a:r>
              <a:rPr lang="x-none" sz="2800" dirty="0" smtClean="0"/>
              <a:t>                          </a:t>
            </a:r>
            <a:r>
              <a:rPr lang="x-none" sz="2800" dirty="0"/>
              <a:t>1 godina nakon </a:t>
            </a:r>
            <a:r>
              <a:rPr lang="en-US" sz="2800" dirty="0" err="1" smtClean="0"/>
              <a:t>dg.</a:t>
            </a:r>
            <a:r>
              <a:rPr lang="en-US" sz="2800" dirty="0" err="1"/>
              <a:t>s</a:t>
            </a:r>
            <a:r>
              <a:rPr lang="x-none" sz="2800" dirty="0" smtClean="0"/>
              <a:t>arkoidoz</a:t>
            </a:r>
            <a:r>
              <a:rPr lang="en-US" sz="2800" dirty="0" smtClean="0"/>
              <a:t>e)</a:t>
            </a: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x-none" sz="2800" dirty="0"/>
              <a:t> </a:t>
            </a:r>
            <a:r>
              <a:rPr lang="x-none" sz="2800" dirty="0" smtClean="0"/>
              <a:t>              </a:t>
            </a:r>
            <a:r>
              <a:rPr lang="x-none" sz="2800" i="1" dirty="0" smtClean="0"/>
              <a:t>U klinički i laboratorijski stabilnoj remisiji</a:t>
            </a:r>
          </a:p>
          <a:p>
            <a:pPr marL="0" indent="0">
              <a:buFont typeface="Arial" charset="0"/>
              <a:buNone/>
              <a:defRPr/>
            </a:pPr>
            <a:r>
              <a:rPr lang="x-none" sz="2800" i="1" dirty="0"/>
              <a:t> </a:t>
            </a:r>
            <a:r>
              <a:rPr lang="x-none" sz="2800" i="1" dirty="0" smtClean="0"/>
              <a:t>             </a:t>
            </a:r>
            <a:r>
              <a:rPr lang="en-US" sz="2800" i="1" dirty="0" err="1" smtClean="0"/>
              <a:t>Prekinuta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kortikosteroidna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terapija</a:t>
            </a:r>
            <a:r>
              <a:rPr lang="x-none" sz="2800" i="1" dirty="0" smtClean="0"/>
              <a:t> </a:t>
            </a:r>
            <a:r>
              <a:rPr lang="en-US" sz="2800" i="1" dirty="0" smtClean="0"/>
              <a:t>(od </a:t>
            </a:r>
            <a:r>
              <a:rPr lang="en-US" sz="2800" i="1" dirty="0" err="1" smtClean="0"/>
              <a:t>maja</a:t>
            </a:r>
            <a:r>
              <a:rPr lang="en-US" sz="2800" i="1" dirty="0" smtClean="0"/>
              <a:t> 2014. do </a:t>
            </a:r>
            <a:r>
              <a:rPr lang="en-US" sz="2800" i="1" dirty="0" err="1" smtClean="0"/>
              <a:t>februara</a:t>
            </a:r>
            <a:r>
              <a:rPr lang="en-US" sz="2800" i="1" dirty="0" smtClean="0"/>
              <a:t> 2015. </a:t>
            </a:r>
            <a:r>
              <a:rPr lang="en-US" sz="2800" i="1" dirty="0" err="1" smtClean="0"/>
              <a:t>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pronisonu</a:t>
            </a:r>
            <a:r>
              <a:rPr lang="en-US" sz="2800" i="1" dirty="0" smtClean="0"/>
              <a:t>)</a:t>
            </a:r>
            <a:r>
              <a:rPr lang="x-none" sz="2800" i="1" dirty="0" smtClean="0"/>
              <a:t> 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x-none" sz="2400" dirty="0" smtClean="0"/>
              <a:t>ACE u serum</a:t>
            </a:r>
            <a:r>
              <a:rPr lang="en-US" sz="2400" dirty="0" smtClean="0"/>
              <a:t>u </a:t>
            </a:r>
            <a:r>
              <a:rPr lang="en-US" sz="2400" dirty="0" err="1" smtClean="0"/>
              <a:t>uredan</a:t>
            </a:r>
            <a:r>
              <a:rPr lang="x-none" sz="2400" dirty="0" smtClean="0">
                <a:solidFill>
                  <a:srgbClr val="FF0000"/>
                </a:solidFill>
              </a:rPr>
              <a:t> 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VEP </a:t>
            </a:r>
            <a:r>
              <a:rPr lang="en-US" sz="2400" dirty="0"/>
              <a:t>– </a:t>
            </a:r>
            <a:r>
              <a:rPr lang="en-US" sz="2400" dirty="0" err="1"/>
              <a:t>desno</a:t>
            </a:r>
            <a:r>
              <a:rPr lang="en-US" sz="2400" dirty="0"/>
              <a:t> </a:t>
            </a:r>
            <a:r>
              <a:rPr lang="en-US" sz="2400" dirty="0" err="1"/>
              <a:t>lošije</a:t>
            </a:r>
            <a:r>
              <a:rPr lang="en-US" sz="2400" dirty="0"/>
              <a:t> </a:t>
            </a:r>
            <a:r>
              <a:rPr lang="en-US" sz="2400" dirty="0" err="1"/>
              <a:t>formirani</a:t>
            </a:r>
            <a:r>
              <a:rPr lang="en-US" sz="2400" dirty="0"/>
              <a:t> </a:t>
            </a:r>
            <a:r>
              <a:rPr lang="en-US" sz="2400" dirty="0" err="1"/>
              <a:t>odgovori</a:t>
            </a:r>
            <a:r>
              <a:rPr lang="en-US" sz="2400" dirty="0"/>
              <a:t> </a:t>
            </a:r>
            <a:r>
              <a:rPr lang="en-US" sz="2400" dirty="0" err="1"/>
              <a:t>značajno</a:t>
            </a:r>
            <a:r>
              <a:rPr lang="en-US" sz="2400" dirty="0"/>
              <a:t> </a:t>
            </a:r>
            <a:r>
              <a:rPr lang="en-US" sz="2400" dirty="0" err="1"/>
              <a:t>nižih</a:t>
            </a:r>
            <a:r>
              <a:rPr lang="en-US" sz="2400" dirty="0"/>
              <a:t> </a:t>
            </a:r>
            <a:r>
              <a:rPr lang="en-US" sz="2400" dirty="0" err="1"/>
              <a:t>amplituda</a:t>
            </a:r>
            <a:r>
              <a:rPr lang="en-US" sz="2400" dirty="0"/>
              <a:t> i </a:t>
            </a:r>
            <a:r>
              <a:rPr lang="en-US" sz="2400" dirty="0" err="1"/>
              <a:t>značajno</a:t>
            </a:r>
            <a:r>
              <a:rPr lang="en-US" sz="2400" dirty="0"/>
              <a:t> </a:t>
            </a:r>
            <a:r>
              <a:rPr lang="en-US" sz="2400" dirty="0" err="1"/>
              <a:t>produženih</a:t>
            </a:r>
            <a:r>
              <a:rPr lang="en-US" sz="2400" dirty="0"/>
              <a:t> </a:t>
            </a:r>
            <a:r>
              <a:rPr lang="en-US" sz="2400" dirty="0" err="1" smtClean="0"/>
              <a:t>latenci</a:t>
            </a:r>
            <a:r>
              <a:rPr lang="x-none" sz="2400" dirty="0" smtClean="0"/>
              <a:t> P100odgovora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SSEP</a:t>
            </a:r>
            <a:r>
              <a:rPr lang="x-none" sz="2400" dirty="0" smtClean="0"/>
              <a:t> sa nivoa n.medianusa</a:t>
            </a:r>
            <a:r>
              <a:rPr lang="en-US" sz="2400" dirty="0" smtClean="0"/>
              <a:t> – </a:t>
            </a:r>
            <a:r>
              <a:rPr lang="en-US" sz="2400" dirty="0" err="1" smtClean="0"/>
              <a:t>cervikalni</a:t>
            </a:r>
            <a:r>
              <a:rPr lang="en-US" sz="2400" dirty="0" smtClean="0"/>
              <a:t> </a:t>
            </a:r>
            <a:r>
              <a:rPr lang="en-US" sz="2400" dirty="0" err="1" smtClean="0"/>
              <a:t>spinogrami</a:t>
            </a:r>
            <a:r>
              <a:rPr lang="en-US" sz="2400" dirty="0" smtClean="0"/>
              <a:t> </a:t>
            </a:r>
            <a:r>
              <a:rPr lang="en-US" sz="2400" dirty="0" err="1" smtClean="0"/>
              <a:t>obostrano</a:t>
            </a:r>
            <a:r>
              <a:rPr lang="en-US" sz="2400" dirty="0" smtClean="0"/>
              <a:t> i ERB </a:t>
            </a:r>
            <a:r>
              <a:rPr lang="en-US" sz="2400" dirty="0" err="1" smtClean="0"/>
              <a:t>levo</a:t>
            </a:r>
            <a:r>
              <a:rPr lang="en-US" sz="2400" dirty="0" smtClean="0"/>
              <a:t> </a:t>
            </a:r>
            <a:r>
              <a:rPr lang="en-US" sz="2400" dirty="0" err="1" smtClean="0"/>
              <a:t>nešto</a:t>
            </a:r>
            <a:r>
              <a:rPr lang="en-US" sz="2400" dirty="0" smtClean="0"/>
              <a:t> </a:t>
            </a:r>
            <a:r>
              <a:rPr lang="en-US" sz="2400" dirty="0" err="1" smtClean="0"/>
              <a:t>lošije</a:t>
            </a:r>
            <a:r>
              <a:rPr lang="en-US" sz="2400" dirty="0" smtClean="0"/>
              <a:t> </a:t>
            </a:r>
            <a:r>
              <a:rPr lang="en-US" sz="2400" dirty="0" err="1" smtClean="0"/>
              <a:t>formirani</a:t>
            </a:r>
            <a:r>
              <a:rPr lang="en-US" sz="2400" dirty="0" smtClean="0"/>
              <a:t>, </a:t>
            </a:r>
            <a:r>
              <a:rPr lang="en-US" sz="2400" dirty="0" err="1" smtClean="0"/>
              <a:t>apsolutne</a:t>
            </a:r>
            <a:r>
              <a:rPr lang="en-US" sz="2400" dirty="0" smtClean="0"/>
              <a:t> i </a:t>
            </a:r>
            <a:r>
              <a:rPr lang="en-US" sz="2400" dirty="0" err="1" smtClean="0"/>
              <a:t>relativne</a:t>
            </a:r>
            <a:r>
              <a:rPr lang="en-US" sz="2400" dirty="0" smtClean="0"/>
              <a:t> </a:t>
            </a:r>
            <a:r>
              <a:rPr lang="en-US" sz="2400" dirty="0" err="1" smtClean="0"/>
              <a:t>latence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u </a:t>
            </a:r>
            <a:r>
              <a:rPr lang="en-US" sz="2400" dirty="0" err="1" smtClean="0"/>
              <a:t>fiziološkim</a:t>
            </a:r>
            <a:r>
              <a:rPr lang="en-US" sz="2400" dirty="0" smtClean="0"/>
              <a:t> </a:t>
            </a:r>
            <a:r>
              <a:rPr lang="en-US" sz="2400" dirty="0" err="1" smtClean="0"/>
              <a:t>granicama</a:t>
            </a:r>
            <a:r>
              <a:rPr lang="en-US" sz="2400" dirty="0" smtClean="0"/>
              <a:t>,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značajnije</a:t>
            </a:r>
            <a:r>
              <a:rPr lang="en-US" sz="2400" dirty="0" smtClean="0"/>
              <a:t> </a:t>
            </a:r>
            <a:r>
              <a:rPr lang="en-US" sz="2400" dirty="0" err="1" smtClean="0"/>
              <a:t>razlike</a:t>
            </a:r>
            <a:r>
              <a:rPr lang="en-US" sz="2400" dirty="0" smtClean="0"/>
              <a:t> </a:t>
            </a:r>
            <a:r>
              <a:rPr lang="en-US" sz="2400" dirty="0" err="1" smtClean="0"/>
              <a:t>strana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MEP </a:t>
            </a:r>
            <a:r>
              <a:rPr lang="x-none" sz="2400" dirty="0" smtClean="0"/>
              <a:t>sa nivoa n.medianusa</a:t>
            </a:r>
            <a:r>
              <a:rPr lang="en-US" sz="2400" dirty="0" smtClean="0"/>
              <a:t>– </a:t>
            </a:r>
            <a:r>
              <a:rPr lang="en-US" sz="2400" dirty="0" err="1" smtClean="0"/>
              <a:t>relativno</a:t>
            </a:r>
            <a:r>
              <a:rPr lang="en-US" sz="2400" dirty="0" smtClean="0"/>
              <a:t> </a:t>
            </a:r>
            <a:r>
              <a:rPr lang="en-US" sz="2400" dirty="0" err="1" smtClean="0"/>
              <a:t>sniženje</a:t>
            </a:r>
            <a:r>
              <a:rPr lang="en-US" sz="2400" dirty="0" smtClean="0"/>
              <a:t> amplitude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štetu</a:t>
            </a:r>
            <a:r>
              <a:rPr lang="en-US" sz="2400" dirty="0" smtClean="0"/>
              <a:t> </a:t>
            </a:r>
            <a:r>
              <a:rPr lang="en-US" sz="2400" dirty="0" err="1" smtClean="0"/>
              <a:t>leve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endParaRPr lang="en-US" sz="2400" dirty="0" smtClean="0"/>
          </a:p>
          <a:p>
            <a:pPr lvl="2">
              <a:defRPr/>
            </a:pPr>
            <a:endParaRPr lang="en-US" sz="2800" dirty="0" smtClean="0"/>
          </a:p>
          <a:p>
            <a:pPr lvl="2" algn="ctr">
              <a:defRPr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109538"/>
            <a:ext cx="36099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13"/>
            <a:ext cx="384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58850"/>
            <a:ext cx="48387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8425" y="922338"/>
            <a:ext cx="497840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8088" y="309563"/>
            <a:ext cx="7572375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2136775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x-none" dirty="0" smtClean="0">
                <a:solidFill>
                  <a:srgbClr val="003300"/>
                </a:solidFill>
                <a:latin typeface="Maiandra GD" pitchFamily="34" charset="0"/>
              </a:rPr>
              <a:t>Neurosarkoidoza a ne benigna multipla skl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e</a:t>
            </a:r>
            <a:r>
              <a:rPr lang="x-none" dirty="0" smtClean="0">
                <a:solidFill>
                  <a:srgbClr val="003300"/>
                </a:solidFill>
                <a:latin typeface="Maiandra GD" pitchFamily="34" charset="0"/>
              </a:rPr>
              <a:t>roza</a:t>
            </a:r>
            <a:br>
              <a:rPr lang="x-none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x-none" dirty="0" smtClean="0">
                <a:solidFill>
                  <a:srgbClr val="003300"/>
                </a:solidFill>
                <a:latin typeface="Maiandra GD" pitchFamily="34" charset="0"/>
              </a:rPr>
              <a:t/>
            </a:r>
            <a:br>
              <a:rPr lang="x-none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x-none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953000"/>
            <a:ext cx="8458200" cy="17526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latin typeface="Maiandra GD" pitchFamily="34" charset="0"/>
              </a:rPr>
              <a:t>Autor</a:t>
            </a:r>
            <a:r>
              <a:rPr lang="x-none" sz="2800" dirty="0" smtClean="0">
                <a:latin typeface="Maiandra GD" pitchFamily="34" charset="0"/>
              </a:rPr>
              <a:t>: dr Rade Popovic</a:t>
            </a:r>
          </a:p>
          <a:p>
            <a:pPr>
              <a:defRPr/>
            </a:pPr>
            <a:r>
              <a:rPr lang="x-none" sz="2800" dirty="0" smtClean="0">
                <a:latin typeface="Maiandra GD" pitchFamily="34" charset="0"/>
              </a:rPr>
              <a:t>Mentor: dr Evica Dinčić</a:t>
            </a:r>
            <a:endParaRPr lang="x-none" sz="28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3000" dirty="0" smtClean="0"/>
              <a:t>2015. </a:t>
            </a:r>
            <a:r>
              <a:rPr lang="en-US" sz="3000" dirty="0" err="1" smtClean="0"/>
              <a:t>godina</a:t>
            </a:r>
            <a:r>
              <a:rPr lang="en-US" sz="3000" dirty="0" smtClean="0"/>
              <a:t> (</a:t>
            </a:r>
            <a:r>
              <a:rPr lang="x-none" sz="3000" dirty="0" smtClean="0"/>
              <a:t>1</a:t>
            </a:r>
            <a:r>
              <a:rPr lang="en-US" sz="3000" dirty="0" smtClean="0"/>
              <a:t>5 </a:t>
            </a:r>
            <a:r>
              <a:rPr lang="en-US" sz="3000" dirty="0" err="1" smtClean="0"/>
              <a:t>godina</a:t>
            </a:r>
            <a:r>
              <a:rPr lang="x-none" sz="3000" dirty="0" smtClean="0"/>
              <a:t> nakon prvih tegoba</a:t>
            </a:r>
          </a:p>
          <a:p>
            <a:pPr marL="0" indent="0">
              <a:buFont typeface="Arial" charset="0"/>
              <a:buNone/>
              <a:defRPr/>
            </a:pPr>
            <a:r>
              <a:rPr lang="x-none" sz="3000" dirty="0"/>
              <a:t> </a:t>
            </a:r>
            <a:r>
              <a:rPr lang="x-none" sz="3000" dirty="0" smtClean="0"/>
              <a:t>                         1 godina nakon </a:t>
            </a:r>
            <a:r>
              <a:rPr lang="en-US" sz="3000" dirty="0" err="1" smtClean="0"/>
              <a:t>dg.s</a:t>
            </a:r>
            <a:r>
              <a:rPr lang="x-none" sz="3000" dirty="0" smtClean="0"/>
              <a:t>arkoidoz</a:t>
            </a:r>
            <a:r>
              <a:rPr lang="en-US" sz="3000" dirty="0" smtClean="0"/>
              <a:t>e)</a:t>
            </a:r>
            <a:endParaRPr lang="x-none" sz="3000" dirty="0"/>
          </a:p>
          <a:p>
            <a:pPr marL="0" indent="0">
              <a:buFont typeface="Arial" charset="0"/>
              <a:buNone/>
              <a:defRPr/>
            </a:pPr>
            <a:r>
              <a:rPr lang="x-none" sz="3000" dirty="0"/>
              <a:t> </a:t>
            </a:r>
            <a:r>
              <a:rPr lang="x-none" sz="3000" dirty="0" smtClean="0"/>
              <a:t>         </a:t>
            </a:r>
            <a:r>
              <a:rPr lang="x-none" sz="3000" i="1" dirty="0" smtClean="0"/>
              <a:t>U klinički i laboratorijski stabilnoj remisiji </a:t>
            </a:r>
          </a:p>
          <a:p>
            <a:pPr marL="0" indent="0">
              <a:buFont typeface="Arial" charset="0"/>
              <a:buNone/>
              <a:defRPr/>
            </a:pPr>
            <a:endParaRPr lang="x-none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MR </a:t>
            </a:r>
            <a:r>
              <a:rPr lang="en-US" sz="2400" dirty="0" err="1" smtClean="0"/>
              <a:t>cervikalne</a:t>
            </a:r>
            <a:r>
              <a:rPr lang="en-US" sz="2400" dirty="0" smtClean="0"/>
              <a:t> i </a:t>
            </a:r>
            <a:r>
              <a:rPr lang="en-US" sz="2400" dirty="0" err="1" smtClean="0"/>
              <a:t>torakalne</a:t>
            </a:r>
            <a:r>
              <a:rPr lang="en-US" sz="2400" dirty="0" smtClean="0"/>
              <a:t> </a:t>
            </a:r>
            <a:r>
              <a:rPr lang="en-US" sz="2400" dirty="0" err="1" smtClean="0"/>
              <a:t>kičme</a:t>
            </a:r>
            <a:r>
              <a:rPr lang="en-US" sz="2400" dirty="0" smtClean="0"/>
              <a:t> – </a:t>
            </a:r>
            <a:r>
              <a:rPr lang="en-US" sz="2400" dirty="0" err="1" smtClean="0"/>
              <a:t>intramedularno</a:t>
            </a:r>
            <a:r>
              <a:rPr lang="en-US" sz="2400" dirty="0" smtClean="0"/>
              <a:t> se u </a:t>
            </a:r>
            <a:r>
              <a:rPr lang="en-US" sz="2400" dirty="0" err="1" smtClean="0"/>
              <a:t>nivou</a:t>
            </a:r>
            <a:r>
              <a:rPr lang="en-US" sz="2400" dirty="0" smtClean="0"/>
              <a:t> iv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Th4 </a:t>
            </a:r>
            <a:r>
              <a:rPr lang="en-US" sz="2400" dirty="0" err="1" smtClean="0"/>
              <a:t>uočava</a:t>
            </a:r>
            <a:r>
              <a:rPr lang="en-US" sz="2400" dirty="0" smtClean="0"/>
              <a:t> </a:t>
            </a:r>
            <a:r>
              <a:rPr lang="en-US" sz="2400" dirty="0" err="1" smtClean="0"/>
              <a:t>zona</a:t>
            </a:r>
            <a:r>
              <a:rPr lang="en-US" sz="2400" dirty="0" smtClean="0"/>
              <a:t> T2 </a:t>
            </a:r>
            <a:r>
              <a:rPr lang="en-US" sz="2400" dirty="0" err="1" smtClean="0"/>
              <a:t>hipersignala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zahvata</a:t>
            </a:r>
            <a:r>
              <a:rPr lang="en-US" sz="2400" dirty="0" smtClean="0"/>
              <a:t> </a:t>
            </a:r>
            <a:r>
              <a:rPr lang="en-US" sz="2400" dirty="0" err="1" smtClean="0"/>
              <a:t>čitav</a:t>
            </a:r>
            <a:r>
              <a:rPr lang="en-US" sz="2400" dirty="0" smtClean="0"/>
              <a:t> </a:t>
            </a:r>
            <a:r>
              <a:rPr lang="en-US" sz="2400" dirty="0" err="1" smtClean="0"/>
              <a:t>transverzalni</a:t>
            </a:r>
            <a:r>
              <a:rPr lang="en-US" sz="2400" dirty="0" smtClean="0"/>
              <a:t> </a:t>
            </a:r>
            <a:r>
              <a:rPr lang="en-US" sz="2400" dirty="0" err="1" smtClean="0"/>
              <a:t>presek</a:t>
            </a:r>
            <a:r>
              <a:rPr lang="en-US" sz="2400" dirty="0" smtClean="0"/>
              <a:t> </a:t>
            </a:r>
            <a:r>
              <a:rPr lang="en-US" sz="2400" dirty="0" err="1" smtClean="0"/>
              <a:t>mijelona</a:t>
            </a:r>
            <a:r>
              <a:rPr lang="en-US" sz="2400" dirty="0" smtClean="0"/>
              <a:t> u </a:t>
            </a:r>
            <a:r>
              <a:rPr lang="en-US" sz="2400" dirty="0" err="1" smtClean="0"/>
              <a:t>dužini</a:t>
            </a:r>
            <a:r>
              <a:rPr lang="en-US" sz="2400" dirty="0" smtClean="0"/>
              <a:t> od 6mm, </a:t>
            </a:r>
            <a:r>
              <a:rPr lang="en-US" sz="2400" dirty="0" err="1" smtClean="0"/>
              <a:t>otvorene</a:t>
            </a:r>
            <a:r>
              <a:rPr lang="en-US" sz="2400" dirty="0" smtClean="0"/>
              <a:t> </a:t>
            </a:r>
            <a:r>
              <a:rPr lang="en-US" sz="2400" dirty="0" err="1" smtClean="0"/>
              <a:t>etiologije</a:t>
            </a:r>
            <a:r>
              <a:rPr lang="en-US" sz="2400" dirty="0" smtClean="0"/>
              <a:t>,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znakova</a:t>
            </a:r>
            <a:r>
              <a:rPr lang="en-US" sz="2400" dirty="0" smtClean="0"/>
              <a:t> </a:t>
            </a:r>
            <a:r>
              <a:rPr lang="en-US" sz="2400" dirty="0" err="1" smtClean="0"/>
              <a:t>postkontrastnog</a:t>
            </a:r>
            <a:r>
              <a:rPr lang="en-US" sz="2400" dirty="0" smtClean="0"/>
              <a:t> </a:t>
            </a:r>
            <a:r>
              <a:rPr lang="en-US" sz="2400" dirty="0" err="1" smtClean="0"/>
              <a:t>pojačanja</a:t>
            </a:r>
            <a:r>
              <a:rPr lang="en-US" sz="2400" dirty="0" smtClean="0"/>
              <a:t> </a:t>
            </a:r>
            <a:r>
              <a:rPr lang="en-US" sz="2400" dirty="0" err="1" smtClean="0"/>
              <a:t>intenziteta</a:t>
            </a:r>
            <a:r>
              <a:rPr lang="en-US" sz="2400" dirty="0" smtClean="0"/>
              <a:t> </a:t>
            </a:r>
            <a:r>
              <a:rPr lang="en-US" sz="2400" dirty="0" err="1" smtClean="0"/>
              <a:t>signala</a:t>
            </a:r>
            <a:r>
              <a:rPr lang="en-US" sz="2400" dirty="0" smtClean="0"/>
              <a:t>; </a:t>
            </a:r>
            <a:r>
              <a:rPr lang="en-US" sz="2400" dirty="0" err="1" smtClean="0"/>
              <a:t>moguće</a:t>
            </a:r>
            <a:r>
              <a:rPr lang="en-US" sz="2400" dirty="0" smtClean="0"/>
              <a:t> </a:t>
            </a:r>
            <a:r>
              <a:rPr lang="en-US" sz="2400" dirty="0" err="1" smtClean="0"/>
              <a:t>artefakt</a:t>
            </a:r>
            <a:r>
              <a:rPr lang="en-US" sz="2400" dirty="0" smtClean="0"/>
              <a:t> od </a:t>
            </a:r>
            <a:r>
              <a:rPr lang="en-US" sz="2400" dirty="0" err="1" smtClean="0"/>
              <a:t>strane</a:t>
            </a:r>
            <a:r>
              <a:rPr lang="en-US" sz="2400" dirty="0" smtClean="0"/>
              <a:t> </a:t>
            </a:r>
            <a:r>
              <a:rPr lang="en-US" sz="2400" dirty="0" err="1" smtClean="0"/>
              <a:t>kalcifikovanog</a:t>
            </a:r>
            <a:r>
              <a:rPr lang="en-US" sz="2400" dirty="0" smtClean="0"/>
              <a:t> </a:t>
            </a:r>
            <a:r>
              <a:rPr lang="en-US" sz="2400" dirty="0" err="1" smtClean="0"/>
              <a:t>žutog</a:t>
            </a:r>
            <a:r>
              <a:rPr lang="en-US" sz="2400" dirty="0" smtClean="0"/>
              <a:t> </a:t>
            </a:r>
            <a:r>
              <a:rPr lang="en-US" sz="2400" dirty="0" err="1" smtClean="0"/>
              <a:t>ligamenta</a:t>
            </a:r>
            <a:r>
              <a:rPr lang="x-none" sz="2400" dirty="0" smtClean="0"/>
              <a:t>.</a:t>
            </a:r>
            <a:endParaRPr lang="en-US" sz="2400" dirty="0" smtClean="0"/>
          </a:p>
          <a:p>
            <a:pPr lvl="2">
              <a:defRPr/>
            </a:pPr>
            <a:endParaRPr lang="en-US" sz="2800" dirty="0" smtClean="0"/>
          </a:p>
          <a:p>
            <a:pPr lvl="2" algn="ctr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/>
          <a:lstStyle/>
          <a:p>
            <a:pPr eaLnBrk="1" hangingPunct="1"/>
            <a:endParaRPr lang="en-GB" b="1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8382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Arial" charset="0"/>
              </a:rPr>
              <a:t>2015. godina (45 godina)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Arial" charset="0"/>
              </a:rPr>
              <a:t>OCT uredan</a:t>
            </a:r>
          </a:p>
          <a:p>
            <a:pPr marL="1143000" lvl="2" indent="-2286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488" y="47625"/>
            <a:ext cx="43434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3" y="17463"/>
            <a:ext cx="44227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3810000"/>
            <a:ext cx="4446588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3" y="3810000"/>
            <a:ext cx="4354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33893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Levo oko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33893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Desno oko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7630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prstClr val="black"/>
                </a:solidFill>
              </a:rPr>
              <a:t>2015. </a:t>
            </a:r>
            <a:r>
              <a:rPr lang="en-US" sz="3000" dirty="0" err="1">
                <a:solidFill>
                  <a:prstClr val="black"/>
                </a:solidFill>
              </a:rPr>
              <a:t>godina</a:t>
            </a:r>
            <a:r>
              <a:rPr lang="en-US" sz="3000" dirty="0">
                <a:solidFill>
                  <a:prstClr val="black"/>
                </a:solidFill>
              </a:rPr>
              <a:t> (</a:t>
            </a:r>
            <a:r>
              <a:rPr lang="x-none" sz="3000" dirty="0">
                <a:solidFill>
                  <a:prstClr val="black"/>
                </a:solidFill>
              </a:rPr>
              <a:t>1</a:t>
            </a:r>
            <a:r>
              <a:rPr lang="en-US" sz="3000" dirty="0">
                <a:solidFill>
                  <a:prstClr val="black"/>
                </a:solidFill>
              </a:rPr>
              <a:t>5 </a:t>
            </a:r>
            <a:r>
              <a:rPr lang="en-US" sz="3000" dirty="0" err="1">
                <a:solidFill>
                  <a:prstClr val="black"/>
                </a:solidFill>
              </a:rPr>
              <a:t>godina</a:t>
            </a:r>
            <a:r>
              <a:rPr lang="x-none" sz="3000" dirty="0">
                <a:solidFill>
                  <a:prstClr val="black"/>
                </a:solidFill>
              </a:rPr>
              <a:t> nakon prvih tegoba</a:t>
            </a:r>
          </a:p>
          <a:p>
            <a:pPr>
              <a:defRPr/>
            </a:pPr>
            <a:r>
              <a:rPr lang="x-none" sz="3000" dirty="0">
                <a:solidFill>
                  <a:prstClr val="black"/>
                </a:solidFill>
              </a:rPr>
              <a:t>                          1 godina nakon </a:t>
            </a:r>
            <a:r>
              <a:rPr lang="en-US" sz="3000" dirty="0" err="1">
                <a:solidFill>
                  <a:prstClr val="black"/>
                </a:solidFill>
              </a:rPr>
              <a:t>dg.s</a:t>
            </a:r>
            <a:r>
              <a:rPr lang="x-none" sz="3000" dirty="0">
                <a:solidFill>
                  <a:prstClr val="black"/>
                </a:solidFill>
              </a:rPr>
              <a:t>arkoidoz</a:t>
            </a:r>
            <a:r>
              <a:rPr lang="en-US" sz="3000" dirty="0">
                <a:solidFill>
                  <a:prstClr val="black"/>
                </a:solidFill>
              </a:rPr>
              <a:t>e)</a:t>
            </a:r>
            <a:endParaRPr lang="x-none" sz="3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x-none" sz="3000" dirty="0">
                <a:solidFill>
                  <a:prstClr val="black"/>
                </a:solidFill>
              </a:rPr>
              <a:t>          </a:t>
            </a:r>
            <a:r>
              <a:rPr lang="x-none" sz="3000" i="1" dirty="0">
                <a:solidFill>
                  <a:prstClr val="black"/>
                </a:solidFill>
              </a:rPr>
              <a:t>U klinički i laboratorijski stabilnoj remisiji </a:t>
            </a:r>
            <a:endParaRPr lang="en-US" sz="3000" i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3000" i="1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000" dirty="0" err="1">
                <a:solidFill>
                  <a:prstClr val="black"/>
                </a:solidFill>
              </a:rPr>
              <a:t>Pacijentkinja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bez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tegoba</a:t>
            </a:r>
            <a:endParaRPr lang="en-US" sz="30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000" dirty="0" err="1">
                <a:solidFill>
                  <a:prstClr val="black"/>
                </a:solidFill>
              </a:rPr>
              <a:t>Bez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terapije</a:t>
            </a:r>
            <a:endParaRPr lang="en-US" sz="30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000" dirty="0" err="1">
                <a:solidFill>
                  <a:prstClr val="black"/>
                </a:solidFill>
              </a:rPr>
              <a:t>Vit</a:t>
            </a:r>
            <a:r>
              <a:rPr lang="en-US" sz="3000" dirty="0">
                <a:solidFill>
                  <a:prstClr val="black"/>
                </a:solidFill>
              </a:rPr>
              <a:t> D3 44.35nmol/L (&gt;75)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SE 35mm/1h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000" dirty="0" err="1">
                <a:solidFill>
                  <a:prstClr val="black"/>
                </a:solidFill>
              </a:rPr>
              <a:t>Leu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>
                <a:solidFill>
                  <a:prstClr val="black"/>
                </a:solidFill>
              </a:rPr>
              <a:t>5.67 10</a:t>
            </a:r>
            <a:r>
              <a:rPr lang="en-US" sz="3000" baseline="30000">
                <a:solidFill>
                  <a:prstClr val="black"/>
                </a:solidFill>
              </a:rPr>
              <a:t>9</a:t>
            </a:r>
            <a:r>
              <a:rPr lang="en-US" sz="3000">
                <a:solidFill>
                  <a:prstClr val="black"/>
                </a:solidFill>
              </a:rPr>
              <a:t>/L</a:t>
            </a:r>
            <a:endParaRPr lang="x-none" sz="3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1295400"/>
            <a:ext cx="7342188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/>
          </p:cNvSpPr>
          <p:nvPr/>
        </p:nvSpPr>
        <p:spPr bwMode="auto">
          <a:xfrm>
            <a:off x="381000" y="990600"/>
            <a:ext cx="838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rgbClr val="003300"/>
                </a:solidFill>
                <a:latin typeface="Maiandra GD" pitchFamily="34" charset="0"/>
              </a:rPr>
              <a:t>Sarkoidoza indukovana Interferonom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7275" y="2590800"/>
            <a:ext cx="67056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 err="1"/>
              <a:t>Češće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primene</a:t>
            </a:r>
            <a:r>
              <a:rPr lang="en-US" dirty="0"/>
              <a:t> </a:t>
            </a:r>
            <a:r>
              <a:rPr lang="en-US" dirty="0" err="1"/>
              <a:t>Interferona</a:t>
            </a:r>
            <a:r>
              <a:rPr lang="en-US" dirty="0"/>
              <a:t> </a:t>
            </a:r>
            <a:r>
              <a:rPr lang="el-GR" dirty="0"/>
              <a:t>α</a:t>
            </a:r>
            <a:endParaRPr lang="x-none" dirty="0"/>
          </a:p>
          <a:p>
            <a:pPr>
              <a:defRPr/>
            </a:pPr>
            <a:endParaRPr lang="x-none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dirty="0"/>
              <a:t>Do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opisano</a:t>
            </a:r>
            <a:r>
              <a:rPr lang="en-US" dirty="0"/>
              <a:t> 9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sarkoidoze</a:t>
            </a:r>
            <a:r>
              <a:rPr lang="en-US" dirty="0"/>
              <a:t> </a:t>
            </a:r>
            <a:r>
              <a:rPr lang="en-US" dirty="0" err="1"/>
              <a:t>indukovane</a:t>
            </a:r>
            <a:r>
              <a:rPr lang="en-US" dirty="0"/>
              <a:t> </a:t>
            </a:r>
            <a:r>
              <a:rPr lang="en-US" dirty="0" err="1"/>
              <a:t>interferonom</a:t>
            </a:r>
            <a:r>
              <a:rPr lang="en-US" dirty="0"/>
              <a:t> </a:t>
            </a:r>
            <a:r>
              <a:rPr lang="el-GR" dirty="0"/>
              <a:t>β</a:t>
            </a:r>
            <a:endParaRPr lang="x-none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1 </a:t>
            </a:r>
            <a:r>
              <a:rPr lang="en-US" dirty="0" err="1"/>
              <a:t>pacijent</a:t>
            </a:r>
            <a:r>
              <a:rPr lang="en-US" dirty="0"/>
              <a:t> </a:t>
            </a:r>
            <a:r>
              <a:rPr lang="en-US" dirty="0" err="1"/>
              <a:t>lečen</a:t>
            </a:r>
            <a:r>
              <a:rPr lang="en-US" dirty="0"/>
              <a:t> od </a:t>
            </a:r>
            <a:r>
              <a:rPr lang="en-US" dirty="0" err="1"/>
              <a:t>karcinoma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 (renal cell carcinoma)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1 </a:t>
            </a:r>
            <a:r>
              <a:rPr lang="en-US" dirty="0" err="1"/>
              <a:t>pacijent</a:t>
            </a:r>
            <a:r>
              <a:rPr lang="en-US" dirty="0"/>
              <a:t> </a:t>
            </a:r>
            <a:r>
              <a:rPr lang="en-US" dirty="0" err="1"/>
              <a:t>lečen</a:t>
            </a:r>
            <a:r>
              <a:rPr lang="en-US" dirty="0"/>
              <a:t> od </a:t>
            </a:r>
            <a:r>
              <a:rPr lang="en-US" dirty="0" err="1"/>
              <a:t>multiplog</a:t>
            </a:r>
            <a:r>
              <a:rPr lang="en-US" dirty="0"/>
              <a:t> </a:t>
            </a:r>
            <a:r>
              <a:rPr lang="en-US" dirty="0" err="1"/>
              <a:t>mijeloma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7 </a:t>
            </a:r>
            <a:r>
              <a:rPr lang="en-US" dirty="0" err="1"/>
              <a:t>pacijenta</a:t>
            </a:r>
            <a:r>
              <a:rPr lang="en-US" dirty="0"/>
              <a:t> od RRMS</a:t>
            </a:r>
          </a:p>
          <a:p>
            <a:pPr>
              <a:defRPr/>
            </a:pP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zahvaćeni</a:t>
            </a:r>
            <a:r>
              <a:rPr lang="en-US" dirty="0"/>
              <a:t> </a:t>
            </a:r>
            <a:r>
              <a:rPr lang="en-US" dirty="0" err="1"/>
              <a:t>pluća</a:t>
            </a:r>
            <a:r>
              <a:rPr lang="en-US" dirty="0"/>
              <a:t> i </a:t>
            </a:r>
            <a:r>
              <a:rPr lang="en-US" dirty="0" err="1"/>
              <a:t>koža</a:t>
            </a:r>
            <a:endParaRPr lang="en-US" dirty="0"/>
          </a:p>
          <a:p>
            <a:pPr>
              <a:defRPr/>
            </a:pPr>
            <a:r>
              <a:rPr lang="en-US" dirty="0" err="1"/>
              <a:t>Trajanje</a:t>
            </a:r>
            <a:r>
              <a:rPr lang="en-US" dirty="0"/>
              <a:t> </a:t>
            </a:r>
            <a:r>
              <a:rPr lang="en-US" dirty="0" err="1"/>
              <a:t>terapije</a:t>
            </a:r>
            <a:r>
              <a:rPr lang="en-US" dirty="0"/>
              <a:t> </a:t>
            </a:r>
            <a:r>
              <a:rPr lang="en-US" dirty="0" err="1"/>
              <a:t>interferonom</a:t>
            </a:r>
            <a:r>
              <a:rPr lang="en-US" dirty="0"/>
              <a:t> od 8 </a:t>
            </a:r>
            <a:r>
              <a:rPr lang="en-US" dirty="0" err="1"/>
              <a:t>meseci</a:t>
            </a:r>
            <a:r>
              <a:rPr lang="en-US" dirty="0"/>
              <a:t> do  3 </a:t>
            </a:r>
            <a:r>
              <a:rPr lang="en-US" dirty="0" err="1"/>
              <a:t>godine</a:t>
            </a:r>
            <a:endParaRPr lang="en-US" dirty="0"/>
          </a:p>
          <a:p>
            <a:pPr>
              <a:defRPr/>
            </a:pPr>
            <a:r>
              <a:rPr lang="en-US" dirty="0" err="1"/>
              <a:t>Patofiziologija</a:t>
            </a:r>
            <a:r>
              <a:rPr lang="en-US" dirty="0"/>
              <a:t>: </a:t>
            </a:r>
            <a:r>
              <a:rPr lang="en-US" dirty="0" err="1"/>
              <a:t>Najverovatnije</a:t>
            </a:r>
            <a:r>
              <a:rPr lang="en-US" dirty="0"/>
              <a:t> </a:t>
            </a:r>
            <a:r>
              <a:rPr lang="en-US" dirty="0" err="1"/>
              <a:t>povećana</a:t>
            </a:r>
            <a:r>
              <a:rPr lang="en-US" dirty="0"/>
              <a:t> </a:t>
            </a:r>
            <a:r>
              <a:rPr lang="en-US" dirty="0" err="1"/>
              <a:t>ekspresija</a:t>
            </a:r>
            <a:r>
              <a:rPr lang="en-US" dirty="0"/>
              <a:t> </a:t>
            </a:r>
            <a:r>
              <a:rPr lang="en-US" dirty="0" err="1"/>
              <a:t>gena</a:t>
            </a:r>
            <a:r>
              <a:rPr lang="en-US" dirty="0"/>
              <a:t>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proinflamatornih</a:t>
            </a:r>
            <a:r>
              <a:rPr lang="en-US" dirty="0"/>
              <a:t> </a:t>
            </a:r>
            <a:r>
              <a:rPr lang="en-US" dirty="0" err="1"/>
              <a:t>molekula</a:t>
            </a:r>
            <a:r>
              <a:rPr lang="en-US" dirty="0"/>
              <a:t> (CXCL10 – </a:t>
            </a:r>
            <a:r>
              <a:rPr lang="en-US" dirty="0" err="1"/>
              <a:t>hemokin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indukuje</a:t>
            </a:r>
            <a:r>
              <a:rPr lang="en-US" dirty="0"/>
              <a:t> </a:t>
            </a:r>
            <a:r>
              <a:rPr lang="en-US" dirty="0" err="1"/>
              <a:t>migraciju</a:t>
            </a:r>
            <a:r>
              <a:rPr lang="en-US" dirty="0"/>
              <a:t> </a:t>
            </a:r>
            <a:r>
              <a:rPr lang="en-US" dirty="0" err="1"/>
              <a:t>aktiviranih</a:t>
            </a:r>
            <a:r>
              <a:rPr lang="en-US" dirty="0"/>
              <a:t> T </a:t>
            </a:r>
            <a:r>
              <a:rPr lang="en-US" dirty="0" err="1"/>
              <a:t>limfocita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 err="1"/>
              <a:t>Povišeni</a:t>
            </a:r>
            <a:r>
              <a:rPr lang="en-US" dirty="0"/>
              <a:t> </a:t>
            </a:r>
            <a:r>
              <a:rPr lang="en-US" dirty="0" err="1"/>
              <a:t>nivoi</a:t>
            </a:r>
            <a:r>
              <a:rPr lang="en-US" dirty="0"/>
              <a:t> CXCL10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nađeni</a:t>
            </a:r>
            <a:r>
              <a:rPr lang="en-US" dirty="0"/>
              <a:t> u </a:t>
            </a:r>
            <a:r>
              <a:rPr lang="en-US" dirty="0" err="1"/>
              <a:t>tečnosti</a:t>
            </a:r>
            <a:r>
              <a:rPr lang="en-US" dirty="0"/>
              <a:t> </a:t>
            </a:r>
            <a:r>
              <a:rPr lang="en-US" dirty="0" err="1"/>
              <a:t>dobijene</a:t>
            </a:r>
            <a:r>
              <a:rPr lang="en-US" dirty="0"/>
              <a:t> BAL-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pacijenata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aktivnom</a:t>
            </a:r>
            <a:r>
              <a:rPr lang="en-US" dirty="0"/>
              <a:t> </a:t>
            </a:r>
            <a:r>
              <a:rPr lang="en-US" dirty="0" err="1"/>
              <a:t>formom</a:t>
            </a:r>
            <a:r>
              <a:rPr lang="en-US" dirty="0"/>
              <a:t> </a:t>
            </a:r>
            <a:r>
              <a:rPr lang="en-US" dirty="0" err="1"/>
              <a:t>plućne</a:t>
            </a:r>
            <a:r>
              <a:rPr lang="en-US" dirty="0"/>
              <a:t> </a:t>
            </a:r>
            <a:r>
              <a:rPr lang="en-US" dirty="0" err="1"/>
              <a:t>sarkoidoze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/>
          </p:cNvSpPr>
          <p:nvPr/>
        </p:nvSpPr>
        <p:spPr bwMode="auto">
          <a:xfrm>
            <a:off x="457200" y="1752600"/>
            <a:ext cx="838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rgbClr val="003300"/>
                </a:solidFill>
                <a:latin typeface="Maiandra GD" pitchFamily="34" charset="0"/>
              </a:rPr>
              <a:t>Sarkoidoza indukovana Interferonom</a:t>
            </a:r>
          </a:p>
        </p:txBody>
      </p:sp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1524000" y="3810000"/>
            <a:ext cx="6705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 svim slučajevima učinjen je prekid imunomodulatorne terapije</a:t>
            </a:r>
          </a:p>
          <a:p>
            <a:r>
              <a:rPr lang="en-US"/>
              <a:t>Terapija: povoljan terapijski odogovor na primenu kortikosteroida</a:t>
            </a:r>
          </a:p>
          <a:p>
            <a:r>
              <a:rPr lang="en-US"/>
              <a:t>U roku od 6 meseci normalizacija niova ACE  u serumu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1400"/>
              <a:t>		Chakravarty et al. Seminars in Arthritis and Rheumatism 2012</a:t>
            </a:r>
          </a:p>
          <a:p>
            <a:r>
              <a:rPr lang="en-US" sz="1400"/>
              <a:t>		Sahraian et al. Journal of Medical Case Reports2013</a:t>
            </a:r>
          </a:p>
          <a:p>
            <a:r>
              <a:rPr lang="en-US" sz="1400"/>
              <a:t>		Andrade et al. International Journal of Dermatology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97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00200"/>
            <a:ext cx="7924800" cy="4495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x-none" sz="2800" dirty="0" smtClean="0"/>
              <a:t>   </a:t>
            </a:r>
            <a:r>
              <a:rPr lang="en-US" sz="2800" dirty="0" err="1" smtClean="0"/>
              <a:t>Pacijentkinja</a:t>
            </a:r>
            <a:r>
              <a:rPr lang="en-US" sz="2800" dirty="0" smtClean="0"/>
              <a:t> UŠ, 1970. </a:t>
            </a:r>
            <a:r>
              <a:rPr lang="en-US" sz="2800" dirty="0" err="1" smtClean="0"/>
              <a:t>godište</a:t>
            </a: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x-none" sz="2800" dirty="0" smtClean="0"/>
              <a:t>    </a:t>
            </a:r>
            <a:r>
              <a:rPr lang="en-US" sz="2800" dirty="0" smtClean="0"/>
              <a:t>2000</a:t>
            </a:r>
            <a:r>
              <a:rPr lang="en-US" sz="2800" dirty="0"/>
              <a:t>. </a:t>
            </a:r>
            <a:r>
              <a:rPr lang="en-US" sz="2800" dirty="0" err="1"/>
              <a:t>godina</a:t>
            </a:r>
            <a:r>
              <a:rPr lang="en-US" sz="2800" dirty="0"/>
              <a:t> </a:t>
            </a:r>
            <a:r>
              <a:rPr lang="x-none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/>
              <a:t>30</a:t>
            </a:r>
            <a:r>
              <a:rPr lang="x-none" sz="2800" dirty="0"/>
              <a:t>-ta</a:t>
            </a:r>
            <a:r>
              <a:rPr lang="en-US" sz="2800" dirty="0"/>
              <a:t> </a:t>
            </a:r>
            <a:r>
              <a:rPr lang="en-US" sz="2800" dirty="0" err="1"/>
              <a:t>godina</a:t>
            </a:r>
            <a:r>
              <a:rPr lang="x-none" sz="2800" dirty="0"/>
              <a:t> </a:t>
            </a:r>
            <a:r>
              <a:rPr lang="x-none" sz="2800" dirty="0" smtClean="0"/>
              <a:t>starosti pacijentkinje</a:t>
            </a:r>
            <a:r>
              <a:rPr lang="en-US" sz="2800" dirty="0" smtClean="0"/>
              <a:t>)</a:t>
            </a: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endParaRPr lang="x-none" sz="2800" dirty="0"/>
          </a:p>
          <a:p>
            <a:pPr>
              <a:defRPr/>
            </a:pPr>
            <a:r>
              <a:rPr lang="x-none" sz="2800" dirty="0"/>
              <a:t>    </a:t>
            </a:r>
            <a:r>
              <a:rPr lang="x-none" sz="2800" i="1" dirty="0" smtClean="0"/>
              <a:t>Prve </a:t>
            </a:r>
            <a:r>
              <a:rPr lang="x-none" sz="2800" i="1" dirty="0"/>
              <a:t>tegobe:</a:t>
            </a:r>
            <a:endParaRPr lang="en-US" sz="2800" i="1" dirty="0"/>
          </a:p>
          <a:p>
            <a:pPr marL="457200" lvl="1" indent="0">
              <a:buFont typeface="Arial" charset="0"/>
              <a:buNone/>
              <a:defRPr/>
            </a:pPr>
            <a:r>
              <a:rPr lang="x-none" dirty="0"/>
              <a:t> </a:t>
            </a:r>
            <a:r>
              <a:rPr lang="x-none" dirty="0" smtClean="0"/>
              <a:t> </a:t>
            </a:r>
            <a:r>
              <a:rPr lang="en-US" dirty="0" err="1" smtClean="0"/>
              <a:t>Slabovidost</a:t>
            </a:r>
            <a:r>
              <a:rPr lang="en-US" dirty="0" smtClean="0"/>
              <a:t> </a:t>
            </a:r>
            <a:r>
              <a:rPr lang="en-US" dirty="0" err="1"/>
              <a:t>desnog</a:t>
            </a:r>
            <a:r>
              <a:rPr lang="en-US" dirty="0"/>
              <a:t> </a:t>
            </a:r>
            <a:r>
              <a:rPr lang="en-US" dirty="0" err="1"/>
              <a:t>oka</a:t>
            </a:r>
            <a:endParaRPr lang="en-US" dirty="0"/>
          </a:p>
          <a:p>
            <a:pPr lvl="2">
              <a:defRPr/>
            </a:pPr>
            <a:r>
              <a:rPr lang="en-US" sz="2800" dirty="0" err="1"/>
              <a:t>Oftalmolog</a:t>
            </a:r>
            <a:r>
              <a:rPr lang="en-US" sz="2800" dirty="0"/>
              <a:t> – neuritis. </a:t>
            </a:r>
            <a:r>
              <a:rPr lang="x-none" sz="2800" dirty="0" smtClean="0"/>
              <a:t>n</a:t>
            </a:r>
            <a:r>
              <a:rPr lang="en-US" sz="2800" dirty="0" smtClean="0"/>
              <a:t>. </a:t>
            </a:r>
            <a:r>
              <a:rPr lang="x-none" sz="2800" dirty="0" smtClean="0"/>
              <a:t>o</a:t>
            </a:r>
            <a:r>
              <a:rPr lang="en-US" sz="2800" dirty="0" err="1" smtClean="0"/>
              <a:t>ptic</a:t>
            </a:r>
            <a:r>
              <a:rPr lang="x-none" sz="2800" dirty="0" smtClean="0"/>
              <a:t>i lat dex.</a:t>
            </a:r>
            <a:endParaRPr lang="en-US" sz="2800" dirty="0"/>
          </a:p>
          <a:p>
            <a:pPr lvl="2">
              <a:defRPr/>
            </a:pPr>
            <a:r>
              <a:rPr lang="x-none" sz="2800" dirty="0" smtClean="0"/>
              <a:t>Ordinirana </a:t>
            </a:r>
            <a:r>
              <a:rPr lang="en-US" sz="2800" dirty="0" err="1" smtClean="0"/>
              <a:t>kortikosteroidna</a:t>
            </a:r>
            <a:r>
              <a:rPr lang="en-US" sz="2800" dirty="0" smtClean="0"/>
              <a:t> t</a:t>
            </a:r>
            <a:r>
              <a:rPr lang="x-none" sz="2800" dirty="0" smtClean="0"/>
              <a:t>erapija</a:t>
            </a:r>
            <a:r>
              <a:rPr lang="en-US" sz="2800" dirty="0" smtClean="0"/>
              <a:t>, </a:t>
            </a:r>
            <a:r>
              <a:rPr lang="x-none" sz="2800" dirty="0" smtClean="0"/>
              <a:t>registrovano </a:t>
            </a:r>
            <a:r>
              <a:rPr lang="en-US" sz="2800" dirty="0" err="1" smtClean="0"/>
              <a:t>blago</a:t>
            </a:r>
            <a:r>
              <a:rPr lang="en-US" sz="2800" dirty="0" smtClean="0"/>
              <a:t> </a:t>
            </a:r>
            <a:r>
              <a:rPr lang="en-US" sz="2800" dirty="0" err="1" smtClean="0"/>
              <a:t>poboljšanje</a:t>
            </a:r>
            <a:r>
              <a:rPr lang="x-none" sz="2800" dirty="0" smtClean="0"/>
              <a:t> slabovidosti. </a:t>
            </a:r>
            <a:endParaRPr lang="en-US" sz="2800" dirty="0"/>
          </a:p>
          <a:p>
            <a:pPr>
              <a:defRPr/>
            </a:pP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err="1" smtClean="0"/>
              <a:t>Lična</a:t>
            </a:r>
            <a:r>
              <a:rPr lang="en-US" sz="2800" dirty="0" smtClean="0"/>
              <a:t> </a:t>
            </a:r>
            <a:r>
              <a:rPr lang="en-US" sz="2800" dirty="0" err="1" smtClean="0"/>
              <a:t>anamneza</a:t>
            </a:r>
            <a:r>
              <a:rPr lang="en-US" sz="2800" dirty="0"/>
              <a:t>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en-US" sz="2800" dirty="0" err="1" smtClean="0"/>
              <a:t>podataka</a:t>
            </a:r>
            <a:r>
              <a:rPr lang="en-US" sz="2800" dirty="0" smtClean="0"/>
              <a:t> o </a:t>
            </a:r>
            <a:r>
              <a:rPr lang="en-US" sz="2800" dirty="0" err="1" smtClean="0"/>
              <a:t>drugim</a:t>
            </a:r>
            <a:r>
              <a:rPr lang="en-US" sz="2800" dirty="0" smtClean="0"/>
              <a:t> </a:t>
            </a:r>
            <a:r>
              <a:rPr lang="en-US" sz="2800" dirty="0" err="1" smtClean="0"/>
              <a:t>zna</a:t>
            </a:r>
            <a:r>
              <a:rPr lang="x-none" sz="2800" dirty="0" smtClean="0"/>
              <a:t>čajnim oboljenjima, povredama i sklonosti ka alergijskim reakcijma.  </a:t>
            </a:r>
            <a:endParaRPr lang="en-US" sz="2800" dirty="0" smtClean="0"/>
          </a:p>
          <a:p>
            <a:pPr>
              <a:defRPr/>
            </a:pPr>
            <a:r>
              <a:rPr lang="en-US" sz="2800" dirty="0" err="1" smtClean="0"/>
              <a:t>Porodična</a:t>
            </a:r>
            <a:r>
              <a:rPr lang="en-US" sz="2800" dirty="0" smtClean="0"/>
              <a:t> </a:t>
            </a:r>
            <a:r>
              <a:rPr lang="en-US" sz="2800" dirty="0" err="1" smtClean="0"/>
              <a:t>anamneza</a:t>
            </a:r>
            <a:r>
              <a:rPr lang="en-US" sz="2800" dirty="0" smtClean="0"/>
              <a:t>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x-none" sz="2800" dirty="0" smtClean="0"/>
              <a:t>podataka o postojanju </a:t>
            </a:r>
            <a:r>
              <a:rPr lang="en-US" sz="2800" dirty="0" err="1" smtClean="0"/>
              <a:t>oboljenja</a:t>
            </a:r>
            <a:r>
              <a:rPr lang="en-US" sz="2800" dirty="0" smtClean="0"/>
              <a:t> od </a:t>
            </a:r>
            <a:r>
              <a:rPr lang="en-US" sz="2800" dirty="0" err="1" smtClean="0"/>
              <a:t>značaja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hereditet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828800"/>
            <a:ext cx="7924800" cy="411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x-none" sz="2800" dirty="0" smtClean="0"/>
              <a:t> </a:t>
            </a:r>
            <a:r>
              <a:rPr lang="en-US" sz="2800" dirty="0" smtClean="0"/>
              <a:t>2001. </a:t>
            </a:r>
            <a:r>
              <a:rPr lang="en-US" sz="2800" dirty="0" err="1" smtClean="0"/>
              <a:t>godina</a:t>
            </a:r>
            <a:r>
              <a:rPr lang="x-none" sz="2800" dirty="0" smtClean="0"/>
              <a:t> </a:t>
            </a:r>
            <a:r>
              <a:rPr lang="en-US" sz="2800" dirty="0" smtClean="0"/>
              <a:t> (</a:t>
            </a:r>
            <a:r>
              <a:rPr lang="x-none" sz="2800" dirty="0" smtClean="0"/>
              <a:t>1 godina od prvih tegoba</a:t>
            </a:r>
            <a:r>
              <a:rPr lang="en-US" sz="2800" dirty="0" smtClean="0"/>
              <a:t>)</a:t>
            </a: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endParaRPr lang="x-none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x-none" sz="2800" dirty="0"/>
              <a:t> </a:t>
            </a:r>
            <a:r>
              <a:rPr lang="x-none" sz="2800" dirty="0" smtClean="0"/>
              <a:t>      </a:t>
            </a:r>
            <a:r>
              <a:rPr lang="x-none" sz="2800" i="1" dirty="0" smtClean="0"/>
              <a:t>Novonastale tegobe (drugi atak bolesti):</a:t>
            </a:r>
          </a:p>
          <a:p>
            <a:pPr marL="0" indent="0">
              <a:buFont typeface="Arial" charset="0"/>
              <a:buNone/>
              <a:defRPr/>
            </a:pPr>
            <a:endParaRPr lang="en-US" sz="2800" i="1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 smtClean="0"/>
              <a:t>Slabovidost</a:t>
            </a:r>
            <a:r>
              <a:rPr lang="en-US" dirty="0" smtClean="0"/>
              <a:t>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 smtClean="0"/>
              <a:t>Utrnulost</a:t>
            </a:r>
            <a:r>
              <a:rPr lang="en-US" dirty="0" smtClean="0"/>
              <a:t> </a:t>
            </a:r>
            <a:r>
              <a:rPr lang="x-none" dirty="0" smtClean="0"/>
              <a:t>donjih ekstremiteta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x-none" dirty="0" smtClean="0"/>
              <a:t>   </a:t>
            </a:r>
            <a:r>
              <a:rPr lang="en-US" dirty="0" err="1" smtClean="0"/>
              <a:t>Neurološki</a:t>
            </a:r>
            <a:r>
              <a:rPr lang="x-none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nalaz</a:t>
            </a:r>
            <a:r>
              <a:rPr lang="x-none" dirty="0" smtClean="0"/>
              <a:t>om se registruje</a:t>
            </a:r>
            <a:r>
              <a:rPr lang="en-US" dirty="0" smtClean="0"/>
              <a:t>:</a:t>
            </a:r>
          </a:p>
          <a:p>
            <a:pPr lvl="2">
              <a:defRPr/>
            </a:pPr>
            <a:r>
              <a:rPr lang="en-US" sz="2800" dirty="0" err="1" smtClean="0"/>
              <a:t>Snižena</a:t>
            </a:r>
            <a:r>
              <a:rPr lang="en-US" sz="2800" dirty="0" smtClean="0"/>
              <a:t> </a:t>
            </a:r>
            <a:r>
              <a:rPr lang="en-US" sz="2800" dirty="0" err="1" smtClean="0"/>
              <a:t>oštrina</a:t>
            </a:r>
            <a:r>
              <a:rPr lang="en-US" sz="2800" dirty="0" smtClean="0"/>
              <a:t>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desno</a:t>
            </a:r>
            <a:r>
              <a:rPr lang="x-none" sz="2800" dirty="0" smtClean="0"/>
              <a:t>g oka</a:t>
            </a:r>
            <a:endParaRPr lang="en-US" sz="2800" dirty="0" smtClean="0"/>
          </a:p>
          <a:p>
            <a:pPr lvl="2">
              <a:defRPr/>
            </a:pPr>
            <a:r>
              <a:rPr lang="en-US" sz="2800" dirty="0" err="1" smtClean="0"/>
              <a:t>Diskretna</a:t>
            </a:r>
            <a:r>
              <a:rPr lang="en-US" sz="2800" dirty="0" smtClean="0"/>
              <a:t> </a:t>
            </a:r>
            <a:r>
              <a:rPr lang="en-US" sz="2800" dirty="0" err="1" smtClean="0"/>
              <a:t>slabost</a:t>
            </a:r>
            <a:r>
              <a:rPr lang="en-US" sz="2800" dirty="0" smtClean="0"/>
              <a:t> </a:t>
            </a:r>
            <a:r>
              <a:rPr lang="en-US" sz="2800" dirty="0" err="1" smtClean="0"/>
              <a:t>desnostranih</a:t>
            </a:r>
            <a:r>
              <a:rPr lang="en-US" sz="2800" dirty="0" smtClean="0"/>
              <a:t> </a:t>
            </a:r>
            <a:r>
              <a:rPr lang="en-US" sz="2800" dirty="0" err="1" smtClean="0"/>
              <a:t>ekstremiteta</a:t>
            </a:r>
            <a:r>
              <a:rPr lang="en-US" sz="2800" dirty="0" smtClean="0"/>
              <a:t> </a:t>
            </a: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piramidnom</a:t>
            </a:r>
            <a:r>
              <a:rPr lang="en-US" sz="2800" dirty="0" smtClean="0"/>
              <a:t> </a:t>
            </a:r>
            <a:r>
              <a:rPr lang="en-US" sz="2800" dirty="0" err="1" smtClean="0"/>
              <a:t>tipu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9588" y="838200"/>
            <a:ext cx="7924800" cy="5867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x-none" sz="2800" dirty="0" smtClean="0"/>
              <a:t>   </a:t>
            </a:r>
          </a:p>
          <a:p>
            <a:pPr marL="0" indent="0">
              <a:buFont typeface="Arial" charset="0"/>
              <a:buNone/>
              <a:defRPr/>
            </a:pPr>
            <a:r>
              <a:rPr lang="x-none" sz="2800" dirty="0"/>
              <a:t> </a:t>
            </a:r>
            <a:r>
              <a:rPr lang="x-none" sz="2800" dirty="0" smtClean="0"/>
              <a:t>       </a:t>
            </a:r>
            <a:r>
              <a:rPr lang="x-none" sz="2800" i="1" dirty="0" smtClean="0"/>
              <a:t>Drugi atak bolesti       </a:t>
            </a:r>
            <a:endParaRPr lang="en-US" sz="2800" i="1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x-none" dirty="0" smtClean="0"/>
              <a:t>   </a:t>
            </a:r>
            <a:r>
              <a:rPr lang="en-US" dirty="0" err="1" smtClean="0"/>
              <a:t>Dopunska</a:t>
            </a:r>
            <a:r>
              <a:rPr lang="en-US" dirty="0" smtClean="0"/>
              <a:t> </a:t>
            </a:r>
            <a:r>
              <a:rPr lang="en-US" dirty="0" err="1" smtClean="0"/>
              <a:t>ispitivanja</a:t>
            </a:r>
            <a:r>
              <a:rPr lang="x-none" dirty="0" smtClean="0"/>
              <a:t>: </a:t>
            </a:r>
            <a:endParaRPr lang="en-US" dirty="0" smtClean="0"/>
          </a:p>
          <a:p>
            <a:pPr lvl="2">
              <a:defRPr/>
            </a:pPr>
            <a:r>
              <a:rPr lang="en-US" sz="2800" dirty="0"/>
              <a:t>KKS, </a:t>
            </a:r>
            <a:r>
              <a:rPr lang="en-US" sz="2800" dirty="0" err="1" smtClean="0"/>
              <a:t>biohem</a:t>
            </a:r>
            <a:r>
              <a:rPr lang="x-none" sz="2800" dirty="0" smtClean="0"/>
              <a:t>izam seruma</a:t>
            </a:r>
            <a:r>
              <a:rPr lang="en-US" sz="2800" dirty="0" smtClean="0"/>
              <a:t>, fibrinogen</a:t>
            </a:r>
            <a:r>
              <a:rPr lang="x-none" sz="2800" dirty="0" smtClean="0"/>
              <a:t>-u granicama referentnih vrednosti</a:t>
            </a:r>
            <a:endParaRPr lang="en-US" sz="2800" dirty="0"/>
          </a:p>
          <a:p>
            <a:pPr lvl="2">
              <a:defRPr/>
            </a:pPr>
            <a:r>
              <a:rPr lang="en-US" sz="2800" dirty="0" smtClean="0"/>
              <a:t>S</a:t>
            </a:r>
            <a:r>
              <a:rPr lang="x-none" sz="2800" dirty="0" smtClean="0"/>
              <a:t>edimentacija eritrocita</a:t>
            </a:r>
            <a:r>
              <a:rPr lang="en-US" sz="2800" dirty="0" smtClean="0"/>
              <a:t> </a:t>
            </a:r>
            <a:r>
              <a:rPr lang="x-none" sz="2800" dirty="0" smtClean="0"/>
              <a:t>prvi sat = </a:t>
            </a:r>
            <a:r>
              <a:rPr lang="en-US" sz="2800" dirty="0" smtClean="0"/>
              <a:t>33</a:t>
            </a:r>
          </a:p>
          <a:p>
            <a:pPr lvl="2">
              <a:defRPr/>
            </a:pPr>
            <a:r>
              <a:rPr lang="en-US" sz="2800" dirty="0" smtClean="0"/>
              <a:t>L</a:t>
            </a:r>
            <a:r>
              <a:rPr lang="x-none" sz="2800" dirty="0" smtClean="0"/>
              <a:t>umbalna punkcija </a:t>
            </a:r>
            <a:r>
              <a:rPr lang="en-US" sz="2800" dirty="0" smtClean="0"/>
              <a:t> – 3 </a:t>
            </a:r>
            <a:r>
              <a:rPr lang="en-US" sz="2800" dirty="0" err="1" smtClean="0"/>
              <a:t>ćelijska</a:t>
            </a:r>
            <a:r>
              <a:rPr lang="en-US" sz="2800" dirty="0" smtClean="0"/>
              <a:t> </a:t>
            </a:r>
            <a:r>
              <a:rPr lang="en-US" sz="2800" dirty="0" err="1" smtClean="0"/>
              <a:t>elementa</a:t>
            </a:r>
            <a:r>
              <a:rPr lang="en-US" sz="2800" dirty="0" smtClean="0"/>
              <a:t>, </a:t>
            </a:r>
            <a:r>
              <a:rPr lang="en-US" sz="2800" dirty="0" err="1" smtClean="0"/>
              <a:t>protei</a:t>
            </a:r>
            <a:r>
              <a:rPr lang="x-none" sz="2800" dirty="0" smtClean="0"/>
              <a:t>norahija </a:t>
            </a:r>
            <a:r>
              <a:rPr lang="en-US" sz="2800" dirty="0" smtClean="0"/>
              <a:t>0.48g/L, </a:t>
            </a:r>
            <a:endParaRPr lang="x-none" sz="2800" dirty="0" smtClean="0"/>
          </a:p>
          <a:p>
            <a:pPr marL="914400" lvl="2" indent="0">
              <a:buFont typeface="Arial" charset="0"/>
              <a:buNone/>
              <a:defRPr/>
            </a:pPr>
            <a:r>
              <a:rPr lang="x-none" sz="2800" dirty="0" smtClean="0"/>
              <a:t>   </a:t>
            </a:r>
            <a:r>
              <a:rPr lang="en-US" sz="2800" dirty="0" err="1" smtClean="0"/>
              <a:t>albuminski</a:t>
            </a:r>
            <a:r>
              <a:rPr lang="en-US" sz="2800" dirty="0" smtClean="0"/>
              <a:t> </a:t>
            </a:r>
            <a:r>
              <a:rPr lang="en-US" sz="2800" dirty="0" err="1" smtClean="0"/>
              <a:t>koeficijent</a:t>
            </a:r>
            <a:r>
              <a:rPr lang="en-US" sz="2800" dirty="0" smtClean="0"/>
              <a:t> 8.49, </a:t>
            </a:r>
            <a:r>
              <a:rPr lang="en-US" sz="2800" dirty="0" err="1"/>
              <a:t>IgG</a:t>
            </a:r>
            <a:r>
              <a:rPr lang="en-US" sz="2800" dirty="0"/>
              <a:t> index </a:t>
            </a:r>
            <a:r>
              <a:rPr lang="en-US" sz="2800" dirty="0" smtClean="0"/>
              <a:t>0.36</a:t>
            </a:r>
            <a:r>
              <a:rPr lang="x-none" sz="2800" dirty="0" smtClean="0"/>
              <a:t>.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x-none" sz="2800" dirty="0"/>
              <a:t> </a:t>
            </a:r>
            <a:r>
              <a:rPr lang="x-none" sz="2800" dirty="0" smtClean="0"/>
              <a:t>  </a:t>
            </a:r>
          </a:p>
          <a:p>
            <a:pPr lvl="2">
              <a:defRPr/>
            </a:pPr>
            <a:r>
              <a:rPr lang="en-US" sz="2800" dirty="0"/>
              <a:t>VEP – </a:t>
            </a:r>
            <a:r>
              <a:rPr lang="en-US" sz="2800" dirty="0" err="1"/>
              <a:t>izrazito</a:t>
            </a:r>
            <a:r>
              <a:rPr lang="en-US" sz="2800" dirty="0"/>
              <a:t> </a:t>
            </a:r>
            <a:r>
              <a:rPr lang="en-US" sz="2800" dirty="0" err="1"/>
              <a:t>produžene</a:t>
            </a:r>
            <a:r>
              <a:rPr lang="en-US" sz="2800" dirty="0"/>
              <a:t> </a:t>
            </a:r>
            <a:r>
              <a:rPr lang="en-US" sz="2800" dirty="0" err="1"/>
              <a:t>latence</a:t>
            </a:r>
            <a:r>
              <a:rPr lang="en-US" sz="2800" dirty="0"/>
              <a:t> i </a:t>
            </a:r>
            <a:r>
              <a:rPr lang="x-none" sz="2800" dirty="0" smtClean="0"/>
              <a:t>snužene</a:t>
            </a:r>
            <a:r>
              <a:rPr lang="en-US" sz="2800" dirty="0" smtClean="0"/>
              <a:t> </a:t>
            </a:r>
            <a:r>
              <a:rPr lang="en-US" sz="2800" dirty="0"/>
              <a:t>amplitude </a:t>
            </a:r>
            <a:r>
              <a:rPr lang="x-none" sz="2800" dirty="0" smtClean="0"/>
              <a:t>P100odgovora obostrano, </a:t>
            </a:r>
            <a:r>
              <a:rPr lang="en-US" sz="2800" dirty="0" err="1" smtClean="0"/>
              <a:t>više</a:t>
            </a:r>
            <a:r>
              <a:rPr lang="en-US" sz="2800" dirty="0" smtClean="0"/>
              <a:t> </a:t>
            </a:r>
            <a:r>
              <a:rPr lang="en-US" sz="2800" dirty="0" err="1"/>
              <a:t>desno</a:t>
            </a:r>
            <a:r>
              <a:rPr lang="en-US" sz="2800" dirty="0"/>
              <a:t> </a:t>
            </a:r>
            <a:endParaRPr lang="x-none" sz="2800" dirty="0" smtClean="0"/>
          </a:p>
          <a:p>
            <a:pPr lvl="2">
              <a:defRPr/>
            </a:pPr>
            <a:r>
              <a:rPr lang="en-US" sz="2800" dirty="0" smtClean="0"/>
              <a:t>SSEP </a:t>
            </a:r>
            <a:r>
              <a:rPr lang="x-none" sz="2800" dirty="0" smtClean="0"/>
              <a:t>sa nivoa n.medianusa</a:t>
            </a:r>
            <a:r>
              <a:rPr lang="en-US" sz="2800" dirty="0" smtClean="0"/>
              <a:t>– </a:t>
            </a:r>
            <a:r>
              <a:rPr lang="en-US" sz="2800" dirty="0" err="1"/>
              <a:t>slabije</a:t>
            </a:r>
            <a:r>
              <a:rPr lang="en-US" sz="2800" dirty="0"/>
              <a:t> </a:t>
            </a:r>
            <a:r>
              <a:rPr lang="en-US" sz="2800" dirty="0" err="1"/>
              <a:t>formirani</a:t>
            </a:r>
            <a:r>
              <a:rPr lang="en-US" sz="2800" dirty="0"/>
              <a:t> </a:t>
            </a:r>
            <a:r>
              <a:rPr lang="en-US" sz="2800" dirty="0" err="1"/>
              <a:t>kortikalni</a:t>
            </a:r>
            <a:r>
              <a:rPr lang="en-US" sz="2800" dirty="0"/>
              <a:t> </a:t>
            </a:r>
            <a:r>
              <a:rPr lang="en-US" sz="2800" dirty="0" err="1"/>
              <a:t>odgovori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desne</a:t>
            </a:r>
            <a:r>
              <a:rPr lang="en-US" sz="2800" dirty="0"/>
              <a:t> </a:t>
            </a:r>
            <a:r>
              <a:rPr lang="en-US" sz="2800" dirty="0" err="1" smtClean="0"/>
              <a:t>strane</a:t>
            </a:r>
            <a:r>
              <a:rPr lang="x-none" sz="2800" dirty="0"/>
              <a:t>;</a:t>
            </a:r>
            <a:endParaRPr lang="x-none" sz="2800" dirty="0" smtClean="0"/>
          </a:p>
          <a:p>
            <a:pPr marL="914400" lvl="2" indent="0">
              <a:buFont typeface="Arial" charset="0"/>
              <a:buNone/>
              <a:defRPr/>
            </a:pPr>
            <a:r>
              <a:rPr lang="x-none" sz="2800" dirty="0"/>
              <a:t> </a:t>
            </a:r>
            <a:r>
              <a:rPr lang="x-none" sz="2800" dirty="0" smtClean="0"/>
              <a:t>  centralno vr</a:t>
            </a:r>
            <a:r>
              <a:rPr lang="en-US" sz="2800" dirty="0" smtClean="0"/>
              <a:t>e</a:t>
            </a:r>
            <a:r>
              <a:rPr lang="x-none" sz="2800" dirty="0" smtClean="0"/>
              <a:t>me provodjenja uredno.</a:t>
            </a:r>
            <a:endParaRPr lang="en-US" sz="2800" dirty="0"/>
          </a:p>
          <a:p>
            <a:pPr marL="914400" lvl="2" indent="0">
              <a:buFont typeface="Arial" charset="0"/>
              <a:buNone/>
              <a:defRPr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600" smtClean="0">
                <a:solidFill>
                  <a:srgbClr val="003300"/>
                </a:solidFill>
                <a:latin typeface="Maiandra GD" pitchFamily="34" charset="0"/>
              </a:rPr>
              <a:t> 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4838" y="1676400"/>
            <a:ext cx="7924800" cy="3810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x-none" sz="2800" i="1" dirty="0" smtClean="0"/>
              <a:t>        Drugi </a:t>
            </a:r>
            <a:r>
              <a:rPr lang="x-none" sz="2800" i="1" dirty="0"/>
              <a:t>atak bolesti       </a:t>
            </a:r>
            <a:endParaRPr lang="en-US" sz="2800" i="1" dirty="0"/>
          </a:p>
          <a:p>
            <a:pPr marL="457200" lvl="1" indent="0">
              <a:buFont typeface="Arial" charset="0"/>
              <a:buNone/>
              <a:defRPr/>
            </a:pPr>
            <a:r>
              <a:rPr lang="x-none" dirty="0"/>
              <a:t>   </a:t>
            </a:r>
            <a:r>
              <a:rPr lang="en-US" dirty="0" err="1"/>
              <a:t>Dopunska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x-none" dirty="0"/>
              <a:t>: </a:t>
            </a: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endParaRPr lang="x-none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M</a:t>
            </a:r>
            <a:r>
              <a:rPr lang="x-none" dirty="0" smtClean="0"/>
              <a:t>R mozga:</a:t>
            </a:r>
            <a:r>
              <a:rPr lang="en-US" dirty="0" smtClean="0"/>
              <a:t> </a:t>
            </a:r>
            <a:r>
              <a:rPr lang="en-US" dirty="0" err="1" smtClean="0"/>
              <a:t>supratentorijalno</a:t>
            </a:r>
            <a:r>
              <a:rPr lang="en-US" dirty="0" smtClean="0"/>
              <a:t> </a:t>
            </a:r>
            <a:r>
              <a:rPr lang="en-US" dirty="0" err="1" smtClean="0"/>
              <a:t>okcipitalno</a:t>
            </a:r>
            <a:r>
              <a:rPr lang="en-US" dirty="0" smtClean="0"/>
              <a:t>, </a:t>
            </a:r>
            <a:r>
              <a:rPr lang="en-US" dirty="0" err="1" smtClean="0"/>
              <a:t>periventrikularno</a:t>
            </a:r>
            <a:r>
              <a:rPr lang="en-US" dirty="0" smtClean="0"/>
              <a:t> </a:t>
            </a:r>
            <a:r>
              <a:rPr lang="en-US" dirty="0" err="1" smtClean="0"/>
              <a:t>levo</a:t>
            </a:r>
            <a:r>
              <a:rPr lang="en-US" dirty="0" smtClean="0"/>
              <a:t> </a:t>
            </a:r>
            <a:r>
              <a:rPr lang="en-US" dirty="0" err="1" smtClean="0"/>
              <a:t>demijelinizacione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x-none" dirty="0" smtClean="0"/>
              <a:t>;</a:t>
            </a:r>
            <a:r>
              <a:rPr lang="en-US" dirty="0"/>
              <a:t> </a:t>
            </a:r>
            <a:r>
              <a:rPr lang="x-none" dirty="0" smtClean="0"/>
              <a:t>p</a:t>
            </a:r>
            <a:r>
              <a:rPr lang="en-US" dirty="0" smtClean="0"/>
              <a:t>o </a:t>
            </a:r>
            <a:r>
              <a:rPr lang="en-US" dirty="0" err="1" smtClean="0"/>
              <a:t>davanju</a:t>
            </a:r>
            <a:r>
              <a:rPr lang="en-US" dirty="0" smtClean="0"/>
              <a:t> </a:t>
            </a:r>
            <a:r>
              <a:rPr lang="en-US" dirty="0" err="1" smtClean="0"/>
              <a:t>kontrasta</a:t>
            </a:r>
            <a:r>
              <a:rPr lang="en-US" dirty="0" smtClean="0"/>
              <a:t> </a:t>
            </a:r>
            <a:r>
              <a:rPr lang="en-US" dirty="0" err="1" smtClean="0"/>
              <a:t>prebojavanje</a:t>
            </a:r>
            <a:r>
              <a:rPr lang="en-US" dirty="0" smtClean="0"/>
              <a:t> </a:t>
            </a:r>
            <a:r>
              <a:rPr lang="en-US" dirty="0" err="1" smtClean="0"/>
              <a:t>lezija</a:t>
            </a:r>
            <a:r>
              <a:rPr lang="en-US" dirty="0"/>
              <a:t> </a:t>
            </a:r>
            <a:r>
              <a:rPr lang="en-US" dirty="0" err="1" smtClean="0"/>
              <a:t>supratrigonalno</a:t>
            </a:r>
            <a:r>
              <a:rPr lang="en-US" dirty="0" smtClean="0"/>
              <a:t>; u </a:t>
            </a:r>
            <a:r>
              <a:rPr lang="en-US" dirty="0" err="1" smtClean="0"/>
              <a:t>retrobulbarnom</a:t>
            </a:r>
            <a:r>
              <a:rPr lang="en-US" dirty="0" smtClean="0"/>
              <a:t> </a:t>
            </a:r>
            <a:r>
              <a:rPr lang="en-US" dirty="0" err="1" smtClean="0"/>
              <a:t>delu</a:t>
            </a:r>
            <a:r>
              <a:rPr lang="en-US" dirty="0" smtClean="0"/>
              <a:t> </a:t>
            </a:r>
            <a:r>
              <a:rPr lang="en-US" dirty="0" err="1" smtClean="0"/>
              <a:t>desnog</a:t>
            </a:r>
            <a:r>
              <a:rPr lang="en-US" dirty="0" smtClean="0"/>
              <a:t> </a:t>
            </a:r>
            <a:r>
              <a:rPr lang="en-US" dirty="0" err="1" smtClean="0"/>
              <a:t>optičkog</a:t>
            </a:r>
            <a:r>
              <a:rPr lang="en-US" dirty="0" smtClean="0"/>
              <a:t> </a:t>
            </a:r>
            <a:r>
              <a:rPr lang="en-US" dirty="0" err="1" smtClean="0"/>
              <a:t>živca</a:t>
            </a:r>
            <a:r>
              <a:rPr lang="en-US" dirty="0"/>
              <a:t> </a:t>
            </a:r>
            <a:r>
              <a:rPr lang="en-US" dirty="0" err="1" smtClean="0"/>
              <a:t>demijelinizaciona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00200"/>
            <a:ext cx="83058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x-none" sz="2800" dirty="0" smtClean="0"/>
              <a:t>  </a:t>
            </a:r>
            <a:r>
              <a:rPr lang="en-US" sz="2800" dirty="0" smtClean="0"/>
              <a:t>2001.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(</a:t>
            </a:r>
            <a:r>
              <a:rPr lang="x-none" sz="2800" dirty="0" smtClean="0"/>
              <a:t>1 godina od prvih tegobe</a:t>
            </a:r>
            <a:r>
              <a:rPr lang="en-US" sz="2800" dirty="0" smtClean="0"/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x-none" sz="2800" dirty="0" smtClean="0"/>
              <a:t>                  </a:t>
            </a:r>
            <a:r>
              <a:rPr lang="x-none" sz="2800" i="1" dirty="0" smtClean="0"/>
              <a:t>Drugi atak bolesti</a:t>
            </a:r>
            <a:endParaRPr lang="en-US" sz="2800" i="1" dirty="0" smtClean="0"/>
          </a:p>
          <a:p>
            <a:pPr>
              <a:defRPr/>
            </a:pPr>
            <a:endParaRPr lang="en-US" sz="2800" dirty="0" smtClean="0"/>
          </a:p>
          <a:p>
            <a:pPr algn="ctr">
              <a:defRPr/>
            </a:pPr>
            <a:r>
              <a:rPr lang="x-none" sz="2800" dirty="0" smtClean="0">
                <a:solidFill>
                  <a:srgbClr val="FF0000"/>
                </a:solidFill>
              </a:rPr>
              <a:t>SCLEROSIS MULTIPLEX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endParaRPr lang="en-US" sz="2800" dirty="0" smtClean="0"/>
          </a:p>
          <a:p>
            <a:pPr marL="0" indent="0" algn="ctr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x-none" sz="2400" dirty="0" smtClean="0"/>
              <a:t>         Ordinirana p</a:t>
            </a:r>
            <a:r>
              <a:rPr lang="en-US" sz="2400" dirty="0" err="1" smtClean="0"/>
              <a:t>ulsna</a:t>
            </a:r>
            <a:r>
              <a:rPr lang="en-US" sz="2400" dirty="0" smtClean="0"/>
              <a:t> </a:t>
            </a:r>
            <a:r>
              <a:rPr lang="en-US" sz="2400" dirty="0" err="1" smtClean="0"/>
              <a:t>kortikosteroidna</a:t>
            </a:r>
            <a:r>
              <a:rPr lang="en-US" sz="2400" dirty="0" smtClean="0"/>
              <a:t> </a:t>
            </a:r>
            <a:r>
              <a:rPr lang="en-US" sz="2400" dirty="0" err="1" smtClean="0"/>
              <a:t>terapija</a:t>
            </a:r>
            <a:r>
              <a:rPr lang="x-none" sz="2400" dirty="0" smtClean="0"/>
              <a:t>,</a:t>
            </a:r>
          </a:p>
          <a:p>
            <a:pPr marL="0" indent="0">
              <a:buFont typeface="Arial" charset="0"/>
              <a:buNone/>
              <a:defRPr/>
            </a:pPr>
            <a:r>
              <a:rPr lang="x-none" sz="2400" dirty="0"/>
              <a:t> </a:t>
            </a:r>
            <a:r>
              <a:rPr lang="x-none" sz="2400" dirty="0" smtClean="0"/>
              <a:t>   </a:t>
            </a:r>
            <a:r>
              <a:rPr lang="en-US" sz="2400" dirty="0" smtClean="0"/>
              <a:t> </a:t>
            </a:r>
            <a:r>
              <a:rPr lang="x-none" sz="2400" dirty="0" smtClean="0"/>
              <a:t>     zabeleženo </a:t>
            </a:r>
            <a:r>
              <a:rPr lang="en-US" sz="2400" dirty="0" err="1" smtClean="0"/>
              <a:t>značajno</a:t>
            </a:r>
            <a:r>
              <a:rPr lang="x-none" sz="2400" dirty="0" smtClean="0"/>
              <a:t> kliničko</a:t>
            </a:r>
            <a:r>
              <a:rPr lang="en-US" sz="2400" dirty="0" smtClean="0"/>
              <a:t> </a:t>
            </a:r>
            <a:r>
              <a:rPr lang="en-US" sz="2400" dirty="0" err="1" smtClean="0"/>
              <a:t>poboljšanje</a:t>
            </a:r>
            <a:r>
              <a:rPr lang="x-none" sz="2400" dirty="0" smtClean="0"/>
              <a:t>.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2667000"/>
            <a:ext cx="6148388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x-none" sz="2800" dirty="0" smtClean="0"/>
              <a:t>Period  </a:t>
            </a:r>
            <a:r>
              <a:rPr lang="en-US" sz="2800" dirty="0" smtClean="0"/>
              <a:t>2001. – 2006. </a:t>
            </a:r>
            <a:r>
              <a:rPr lang="en-US" sz="2800" dirty="0" err="1" smtClean="0"/>
              <a:t>godina</a:t>
            </a: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endParaRPr lang="x-none" sz="2800" dirty="0"/>
          </a:p>
          <a:p>
            <a:pPr marL="0" indent="0">
              <a:buFont typeface="Arial" charset="0"/>
              <a:buNone/>
              <a:defRPr/>
            </a:pPr>
            <a:r>
              <a:rPr lang="x-none" sz="2800" dirty="0" smtClean="0"/>
              <a:t>     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en-US" sz="2800" dirty="0" err="1" smtClean="0"/>
              <a:t>nove</a:t>
            </a:r>
            <a:r>
              <a:rPr lang="en-US" sz="2800" dirty="0" smtClean="0"/>
              <a:t> </a:t>
            </a:r>
            <a:r>
              <a:rPr lang="en-US" sz="2800" dirty="0" err="1" smtClean="0"/>
              <a:t>simptomatologije</a:t>
            </a:r>
            <a:endParaRPr lang="en-US" sz="2800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3088" y="1905000"/>
            <a:ext cx="8229600" cy="4114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x-none" sz="2800" dirty="0" smtClean="0"/>
              <a:t>   </a:t>
            </a:r>
            <a:r>
              <a:rPr lang="en-US" sz="2800" dirty="0" smtClean="0"/>
              <a:t>2006. </a:t>
            </a:r>
            <a:r>
              <a:rPr lang="en-US" sz="2800" dirty="0" err="1" smtClean="0"/>
              <a:t>godina</a:t>
            </a:r>
            <a:r>
              <a:rPr lang="en-US" sz="2800" dirty="0" smtClean="0"/>
              <a:t> </a:t>
            </a:r>
            <a:r>
              <a:rPr lang="en-US" sz="2400" dirty="0" smtClean="0"/>
              <a:t>(6 </a:t>
            </a:r>
            <a:r>
              <a:rPr lang="en-US" sz="2400" dirty="0" err="1" smtClean="0"/>
              <a:t>godina</a:t>
            </a:r>
            <a:r>
              <a:rPr lang="x-none" sz="2400" dirty="0" smtClean="0"/>
              <a:t> od prvih tegoba</a:t>
            </a:r>
            <a:r>
              <a:rPr lang="en-US" sz="2400" dirty="0" smtClean="0"/>
              <a:t>)</a:t>
            </a:r>
            <a:endParaRPr lang="x-none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x-none" sz="2800" dirty="0"/>
              <a:t> </a:t>
            </a:r>
            <a:r>
              <a:rPr lang="x-none" sz="2800" dirty="0" smtClean="0"/>
              <a:t>      </a:t>
            </a:r>
            <a:r>
              <a:rPr lang="x-none" sz="2800" i="1" dirty="0" smtClean="0"/>
              <a:t>Novonastale tegobe  (treći atak bolesti)</a:t>
            </a:r>
          </a:p>
          <a:p>
            <a:pPr marL="0" indent="0">
              <a:buFont typeface="Arial" charset="0"/>
              <a:buNone/>
              <a:defRPr/>
            </a:pPr>
            <a:endParaRPr lang="en-US" sz="2800" i="1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err="1" smtClean="0"/>
              <a:t>Levostrana</a:t>
            </a:r>
            <a:r>
              <a:rPr lang="en-US" sz="2400" dirty="0" smtClean="0"/>
              <a:t> </a:t>
            </a:r>
            <a:r>
              <a:rPr lang="en-US" sz="2400" dirty="0" err="1" smtClean="0"/>
              <a:t>hemihipestezija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EDSS 2.5</a:t>
            </a:r>
            <a:endParaRPr lang="x-none" sz="2400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err="1" smtClean="0"/>
              <a:t>Započet</a:t>
            </a:r>
            <a:r>
              <a:rPr lang="x-none" sz="2400" dirty="0" smtClean="0"/>
              <a:t>a imunomodulatorna terapija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x-none" sz="2400" dirty="0"/>
              <a:t> </a:t>
            </a:r>
            <a:r>
              <a:rPr lang="x-none" sz="2400" dirty="0" smtClean="0"/>
              <a:t>   </a:t>
            </a:r>
            <a:r>
              <a:rPr lang="en-US" sz="2400" dirty="0"/>
              <a:t>IFN-</a:t>
            </a:r>
            <a:r>
              <a:rPr lang="el-GR" sz="2400" dirty="0"/>
              <a:t>β-1</a:t>
            </a:r>
            <a:r>
              <a:rPr lang="en-US" sz="2400" dirty="0" smtClean="0"/>
              <a:t>b</a:t>
            </a:r>
            <a:r>
              <a:rPr lang="x-none" sz="2400" dirty="0"/>
              <a:t> </a:t>
            </a:r>
            <a:r>
              <a:rPr lang="x-none" sz="2400" dirty="0" smtClean="0"/>
              <a:t>(Betaferon)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x-none" sz="2400" dirty="0"/>
              <a:t> </a:t>
            </a:r>
            <a:r>
              <a:rPr lang="x-none" sz="2400" dirty="0" smtClean="0"/>
              <a:t>   </a:t>
            </a:r>
            <a:r>
              <a:rPr lang="en-US" sz="2400" dirty="0" err="1" smtClean="0"/>
              <a:t>Pacijentkinja</a:t>
            </a:r>
            <a:r>
              <a:rPr lang="en-US" sz="2400" dirty="0" smtClean="0"/>
              <a:t> </a:t>
            </a:r>
            <a:r>
              <a:rPr lang="en-US" sz="2400" dirty="0" err="1" smtClean="0"/>
              <a:t>počinje</a:t>
            </a:r>
            <a:r>
              <a:rPr lang="en-US" sz="2400" dirty="0" smtClean="0"/>
              <a:t> da </a:t>
            </a:r>
            <a:r>
              <a:rPr lang="en-US" sz="2400" dirty="0" err="1" smtClean="0"/>
              <a:t>dobija</a:t>
            </a:r>
            <a:r>
              <a:rPr lang="en-US" sz="2400" dirty="0" smtClean="0"/>
              <a:t> u </a:t>
            </a:r>
            <a:r>
              <a:rPr lang="en-US" sz="2400" dirty="0" err="1" smtClean="0"/>
              <a:t>telesnoj</a:t>
            </a:r>
            <a:r>
              <a:rPr lang="en-US" sz="2400" dirty="0" smtClean="0"/>
              <a:t> </a:t>
            </a:r>
            <a:r>
              <a:rPr lang="en-US" sz="2400" dirty="0" err="1" smtClean="0"/>
              <a:t>težini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1197</Words>
  <Application>Microsoft Office PowerPoint</Application>
  <PresentationFormat>On-screen Show (4:3)</PresentationFormat>
  <Paragraphs>174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Neurosarkoidoza a ne benigna multipla skleroza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187</cp:revision>
  <dcterms:created xsi:type="dcterms:W3CDTF">2013-06-14T10:28:10Z</dcterms:created>
  <dcterms:modified xsi:type="dcterms:W3CDTF">2015-08-04T09:24:51Z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