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2"/>
  </p:notesMasterIdLst>
  <p:sldIdLst>
    <p:sldId id="329" r:id="rId5"/>
    <p:sldId id="256" r:id="rId6"/>
    <p:sldId id="275" r:id="rId7"/>
    <p:sldId id="278" r:id="rId8"/>
    <p:sldId id="314" r:id="rId9"/>
    <p:sldId id="279" r:id="rId10"/>
    <p:sldId id="324" r:id="rId11"/>
    <p:sldId id="280" r:id="rId12"/>
    <p:sldId id="282" r:id="rId13"/>
    <p:sldId id="330" r:id="rId14"/>
    <p:sldId id="315" r:id="rId15"/>
    <p:sldId id="283" r:id="rId16"/>
    <p:sldId id="285" r:id="rId17"/>
    <p:sldId id="284" r:id="rId18"/>
    <p:sldId id="286" r:id="rId19"/>
    <p:sldId id="287" r:id="rId20"/>
    <p:sldId id="317" r:id="rId21"/>
    <p:sldId id="331" r:id="rId22"/>
    <p:sldId id="333" r:id="rId23"/>
    <p:sldId id="290" r:id="rId24"/>
    <p:sldId id="316" r:id="rId25"/>
    <p:sldId id="346" r:id="rId26"/>
    <p:sldId id="298" r:id="rId27"/>
    <p:sldId id="289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9" r:id="rId40"/>
    <p:sldId id="360" r:id="rId41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93772" autoAdjust="0"/>
  </p:normalViewPr>
  <p:slideViewPr>
    <p:cSldViewPr>
      <p:cViewPr>
        <p:scale>
          <a:sx n="70" d="100"/>
          <a:sy n="70" d="100"/>
        </p:scale>
        <p:origin x="-6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3420BA0-0E28-4ABE-9A84-E9C07588EDBE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r-Latn-C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r-Latn-C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7B79099-D7A8-4898-B362-C540D068A848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07134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143627-3AA4-4846-9C3E-467659483AC4}" type="slidenum">
              <a:rPr lang="sr-Latn-C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r-Latn-C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Pitanje: Kako objasniti razliku u stepenu promene debljine sloja nervnih vlakana retine kod MS pacijentata sa jedne i pacijenata sa sistemskim bolestima sa druge strane?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521D44-6F98-4CBF-A56F-E44575A5369D}" type="slidenum">
              <a:rPr lang="sr-Latn-C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sr-Latn-C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C8765-D67E-4391-B2C0-843843E45D25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DD509-C5D0-4F96-B969-6A7AE89C3EA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E457-EDA2-45F0-983F-E9A07507FB6E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88EE-1FC6-4F86-BCE0-70E513C3C34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9AC79-725B-473F-A7F3-97913220929B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52E9B-BB2A-45DC-AA74-83A554C3DC7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F7010-0065-43E1-94FE-244BE930A927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163B3-6B20-4F25-A67E-8C3FE7CA05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3255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FCBB0-5C56-40F7-9C7B-6312194C0BB5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7837-AEF6-4CD1-A552-28C2BCDCDB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54E7-DC0C-4F60-9AB0-9B7413DC2B9B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88663-FEEF-4C91-955A-6B06F83D78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0F3A4-D562-4C81-BB52-633AB9F2D84A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E2C8-3F08-4EA7-8709-905D79F8E5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3CFDC-3A9D-47B9-BC3B-2C3B2BD94DC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6AE44-2043-4916-B5A8-E0C701852A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F5EC8-50EC-4456-B04A-B4F062C58FFD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A3F77-2E31-4897-BB5E-987E2E89B5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69B87-26EC-4504-AC73-1DFDFF605DB2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8AA09-5BCD-4800-8CBC-30D1AAC06E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CBA76-1743-49F8-856B-11AEF0BDE99D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09CF0-D0E7-45EB-AC5F-76D65C46E0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B6E8A-45D0-4E3B-897F-3CC8069078C9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C1643-6709-4A9A-9261-6458768A6D8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D9C78-06F7-47E6-B153-686CF8EE0C10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FA31D-3D7C-425B-BCB2-EEB281B837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D425E-C20A-4E35-B324-7DB0FAC9FCA3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25DD-E9A2-4F94-AB8D-075FCEEDD4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DBBC7-DB7E-43EB-8CD5-382BBAA1C68D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30652-4A03-44FC-B356-4C63F820B0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313E5-95F8-4CEA-AF56-324FF9FFC8E6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D481E-E765-4B5B-90DC-A333B496102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F3972-3A29-4DBE-910B-04610F324F28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653FF-CA40-4CA5-90D0-5820EC2604E6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9F011-8DD1-4A1E-91BD-7E6DA19D0215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7417-59F9-4598-8019-FF7C77BB30FE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FD29-2CE3-496B-9381-6A75A2E33481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D64-B7D8-4279-A03D-947384A5C30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F9EA0-7411-40E3-869E-D662489CC923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62B12-4552-4FB3-8D0E-B0A65C88D45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8BBE7-7A7D-495C-9531-E0F27FB9E5F0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0E9F6-C81E-4398-AFE8-8A1CC426D3B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6B0E6-F4B4-4CE0-8101-E102E9FFEA71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BEDF4-9382-45CA-AA39-A9F898B72F3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ABD61-2A95-465D-A067-79849B31714E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4B9F4-77B8-49DC-8271-A8C0752EEE8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E15F3-41DB-47CE-80CA-FA74A1283713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FA551-C84D-44F6-AAFE-21A7D3F9B8FE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C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6BF62-F70D-4626-A338-51BC0B334494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E0CF7-F5F3-4228-8E09-5C5FB309BB7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19B3-7099-4368-97D6-0AC3154541E1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BC0FB-4CF4-4367-892A-E74D6C920248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F376-3437-456B-BDD3-15DC5839304E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5644-7AAC-4F68-9B0D-4C9A7AC2D92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5FF22-19F7-4C99-B6B3-25A4BB76285B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8AEC2-C6D7-4E9F-AD95-CB6CE7DF2B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3255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C99E0-9B67-4277-A7E4-EDC8B5649F8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50C9-5588-4FB5-8A77-9D96DC8761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75E46-E1E3-4314-AE40-A7DAF5DEB3E0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3B0A1-2EA8-4402-A37B-1BD3D9B6F7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3C61A-589C-47E9-B1CE-3EB86A9F2DC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2819B-55F0-4461-858C-EB5857A2A5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FD14-FA65-439E-B999-E414C343FD4D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33B41-1016-404E-A75D-02DEEF194F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B54F-B4DF-40E1-B3D8-6455F9B54345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D1AF-DDCB-4B2A-8C61-8A996C44D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08EFE-349F-4441-A5AF-65DD8AE9107A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A9D44-CE6C-43C0-84DD-8DD6A1C67BC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2970-0F07-4049-8588-00ECB589324E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51A8-D165-4699-A5EB-C0B9A55A56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6F58-125A-4E08-BE6F-C65C5D42BAA2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AFEB1-7B70-473F-A30A-2068CEEE22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B42A-362D-453B-A7EE-88639FF9BA60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4F448-3C00-4E8D-B3AD-C1FEF76F13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54CEB-8336-402F-AE15-A0ADC7957DE0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2EA3-15D9-4FB0-B8DB-8DCA55965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7B4CD-8C19-4CBD-9569-3AC5BA15659F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14E68-10E9-4363-8153-E313E64075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49DAE-3CBB-48D0-9E30-1A7282CEB3E0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2C839-D2AF-47EF-965F-182C19F527F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F93C6-E2CB-4A58-BFD1-FF863F2B8BA0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320EB-0C7F-4638-BF17-CDFDAD2D819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9E02-10E0-4517-9542-D4DEF634B190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DC0D8-5393-4C9E-A86A-74F80292F9AB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4C5A3-FB0F-48E8-912E-0E7ECAAAE5DE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6255F-E95A-4718-9093-15588BB76512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C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01CF-2940-488F-9CD2-6A40978BEE30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A444-CB3A-457C-9730-F588DB6AB48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r-Latn-C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72D466-694D-4773-8D2A-589BF919F2FB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54E14A-7487-4F6A-8AAE-5D64CEAF754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6D2DB32-F60F-4D9C-BA78-C8B6A887B5F6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8B68097-26D0-49C0-B22A-C1EEB2C89A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04" r:id="rId3"/>
    <p:sldLayoutId id="2147483703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r-Latn-CS" smtClean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2A1F58-87D2-4EB6-96ED-E7071E0C47DD}" type="datetimeFigureOut">
              <a:rPr lang="sr-Latn-CS"/>
              <a:pPr>
                <a:defRPr/>
              </a:pPr>
              <a:t>4.8.2015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D78397-0B99-47C1-AAB5-22ED4872BD9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5" r:id="rId3"/>
    <p:sldLayoutId id="2147483714" r:id="rId4"/>
    <p:sldLayoutId id="2147483713" r:id="rId5"/>
    <p:sldLayoutId id="2147483712" r:id="rId6"/>
    <p:sldLayoutId id="2147483711" r:id="rId7"/>
    <p:sldLayoutId id="2147483710" r:id="rId8"/>
    <p:sldLayoutId id="2147483709" r:id="rId9"/>
    <p:sldLayoutId id="2147483708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EA797DF-86A1-499F-A953-5B494FF9A1E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FC8E091-8355-4245-AF45-C816A198A9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7" r:id="rId2"/>
    <p:sldLayoutId id="2147483726" r:id="rId3"/>
    <p:sldLayoutId id="2147483725" r:id="rId4"/>
    <p:sldLayoutId id="2147483724" r:id="rId5"/>
    <p:sldLayoutId id="2147483723" r:id="rId6"/>
    <p:sldLayoutId id="2147483722" r:id="rId7"/>
    <p:sldLayoutId id="2147483721" r:id="rId8"/>
    <p:sldLayoutId id="2147483720" r:id="rId9"/>
    <p:sldLayoutId id="2147483719" r:id="rId10"/>
    <p:sldLayoutId id="214748371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6.pn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5.jpeg"/><Relationship Id="rId21" Type="http://schemas.openxmlformats.org/officeDocument/2006/relationships/image" Target="../media/image73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6.png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99.jpe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itchFamily="2" charset="2"/>
              <a:buChar char="q"/>
            </a:pPr>
            <a:r>
              <a:rPr lang="en-US" sz="2400" b="1" smtClean="0"/>
              <a:t>Tokom hospitalizacje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539750" y="1268413"/>
            <a:ext cx="8229600" cy="452596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sz="2400" smtClean="0"/>
              <a:t>Albuminski koeficjent 3.18, IgG index 0.91</a:t>
            </a:r>
          </a:p>
          <a:p>
            <a:pPr>
              <a:buClr>
                <a:srgbClr val="FF0000"/>
              </a:buClr>
            </a:pPr>
            <a:r>
              <a:rPr lang="en-US" sz="2400" smtClean="0"/>
              <a:t>SSEP – </a:t>
            </a:r>
            <a:r>
              <a:rPr lang="en-US" sz="2400" b="1" smtClean="0"/>
              <a:t>aksonska oštećenja </a:t>
            </a:r>
            <a:r>
              <a:rPr lang="en-US" sz="2400" smtClean="0"/>
              <a:t>na nivou parijetalnog lobusa obostrano</a:t>
            </a:r>
          </a:p>
          <a:p>
            <a:pPr>
              <a:buClr>
                <a:srgbClr val="FF0000"/>
              </a:buClr>
            </a:pPr>
            <a:r>
              <a:rPr lang="en-US" sz="2400" smtClean="0"/>
              <a:t>Blink refleks: Diskretna </a:t>
            </a:r>
            <a:r>
              <a:rPr lang="en-US" sz="2400" b="1" smtClean="0"/>
              <a:t>aksonska oštećenja</a:t>
            </a:r>
            <a:r>
              <a:rPr lang="en-US" sz="2400" smtClean="0"/>
              <a:t> puteva refleksa treptaja na nivou moždanog stabla, ponsa sa desne strane</a:t>
            </a:r>
          </a:p>
          <a:p>
            <a:pPr>
              <a:buClr>
                <a:srgbClr val="FF0000"/>
              </a:buClr>
            </a:pPr>
            <a:r>
              <a:rPr lang="en-US" sz="2400" smtClean="0"/>
              <a:t>VEP i EEG nalaz u granicam fiziološkog</a:t>
            </a:r>
          </a:p>
          <a:p>
            <a:pPr>
              <a:buClr>
                <a:srgbClr val="FF0000"/>
              </a:buClr>
            </a:pPr>
            <a:r>
              <a:rPr lang="en-US" sz="2400" b="1" smtClean="0"/>
              <a:t>MRI pregled: Fokalno ognjište pojačanog hiperintenziteta periventrikularno levo i u zadnjem kraku kapsule interne</a:t>
            </a:r>
            <a:r>
              <a:rPr lang="en-US" sz="2400" smtClean="0"/>
              <a:t>, ukazuje na sekvele preležanog meningoencefalitisa, ostali nalaz je u granicama normalnog</a:t>
            </a:r>
          </a:p>
          <a:p>
            <a:endParaRPr lang="en-US" sz="2400" b="1" smtClean="0"/>
          </a:p>
          <a:p>
            <a:r>
              <a:rPr lang="en-US" sz="2400" b="1" smtClean="0"/>
              <a:t>Dg. Status post rombencephalitidem a.a.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7688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Content Placeholder 3" descr="20150205_152009.jpg"/>
          <p:cNvPicPr>
            <a:picLocks noGrp="1" noChangeAspect="1"/>
          </p:cNvPicPr>
          <p:nvPr>
            <p:ph idx="1"/>
          </p:nvPr>
        </p:nvPicPr>
        <p:blipFill>
          <a:blip r:embed="rId3"/>
          <a:srcRect l="3906" t="29623" b="11752"/>
          <a:stretch>
            <a:fillRect/>
          </a:stretch>
        </p:blipFill>
        <p:spPr>
          <a:xfrm>
            <a:off x="1492250" y="1303338"/>
            <a:ext cx="2951163" cy="2576512"/>
          </a:xfrm>
        </p:spPr>
      </p:pic>
      <p:pic>
        <p:nvPicPr>
          <p:cNvPr id="62467" name="Picture 4" descr="20150205_152004.jpg"/>
          <p:cNvPicPr>
            <a:picLocks noChangeAspect="1"/>
          </p:cNvPicPr>
          <p:nvPr/>
        </p:nvPicPr>
        <p:blipFill>
          <a:blip r:embed="rId4"/>
          <a:srcRect t="25000" r="4427" b="14844"/>
          <a:stretch>
            <a:fillRect/>
          </a:stretch>
        </p:blipFill>
        <p:spPr bwMode="auto">
          <a:xfrm>
            <a:off x="4859338" y="1285875"/>
            <a:ext cx="2954337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2" descr="C:\Users\Snezana\Desktop\Camera\20150607_131138.jpg"/>
          <p:cNvPicPr>
            <a:picLocks noChangeAspect="1" noChangeArrowheads="1"/>
          </p:cNvPicPr>
          <p:nvPr/>
        </p:nvPicPr>
        <p:blipFill>
          <a:blip r:embed="rId5"/>
          <a:srcRect l="51642" t="67599" r="31104"/>
          <a:stretch>
            <a:fillRect/>
          </a:stretch>
        </p:blipFill>
        <p:spPr bwMode="auto">
          <a:xfrm>
            <a:off x="1476375" y="4127500"/>
            <a:ext cx="29511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 descr="C:\Users\Snezana\Desktop\Camera\20150607_131138.jpg"/>
          <p:cNvPicPr>
            <a:picLocks noChangeAspect="1" noChangeArrowheads="1"/>
          </p:cNvPicPr>
          <p:nvPr/>
        </p:nvPicPr>
        <p:blipFill>
          <a:blip r:embed="rId5"/>
          <a:srcRect l="29404" t="67351" r="52238"/>
          <a:stretch>
            <a:fillRect/>
          </a:stretch>
        </p:blipFill>
        <p:spPr bwMode="auto">
          <a:xfrm>
            <a:off x="4859338" y="4102100"/>
            <a:ext cx="29543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2"/>
          <p:cNvSpPr txBox="1">
            <a:spLocks noChangeArrowheads="1"/>
          </p:cNvSpPr>
          <p:nvPr/>
        </p:nvSpPr>
        <p:spPr bwMode="auto">
          <a:xfrm>
            <a:off x="11113" y="1285875"/>
            <a:ext cx="132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T2 sekvenca</a:t>
            </a:r>
          </a:p>
        </p:txBody>
      </p:sp>
      <p:sp>
        <p:nvSpPr>
          <p:cNvPr id="62471" name="TextBox 7"/>
          <p:cNvSpPr txBox="1">
            <a:spLocks noChangeArrowheads="1"/>
          </p:cNvSpPr>
          <p:nvPr/>
        </p:nvSpPr>
        <p:spPr bwMode="auto">
          <a:xfrm>
            <a:off x="17463" y="4127500"/>
            <a:ext cx="109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T2 FLAIR  </a:t>
            </a:r>
          </a:p>
          <a:p>
            <a:r>
              <a:rPr lang="en-US">
                <a:latin typeface="Calibri" pitchFamily="34" charset="0"/>
              </a:rPr>
              <a:t>sekvenca</a:t>
            </a:r>
          </a:p>
        </p:txBody>
      </p:sp>
      <p:sp>
        <p:nvSpPr>
          <p:cNvPr id="62472" name="TextBox 6"/>
          <p:cNvSpPr txBox="1">
            <a:spLocks noChangeArrowheads="1"/>
          </p:cNvSpPr>
          <p:nvPr/>
        </p:nvSpPr>
        <p:spPr bwMode="auto">
          <a:xfrm>
            <a:off x="323850" y="125413"/>
            <a:ext cx="64087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Calibri" pitchFamily="34" charset="0"/>
              </a:rPr>
              <a:t>MRI pregled, april 1996.</a:t>
            </a:r>
            <a:br>
              <a:rPr lang="en-US" sz="3600">
                <a:latin typeface="Calibri" pitchFamily="34" charset="0"/>
              </a:rPr>
            </a:br>
            <a:r>
              <a:rPr lang="en-US" sz="2400">
                <a:latin typeface="Calibri" pitchFamily="34" charset="0"/>
              </a:rPr>
              <a:t> tri godine nakon prvih tegoba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72125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sr-Latn-CS" sz="2500" b="1" smtClean="0"/>
              <a:t>Hospitalizacija peta,</a:t>
            </a:r>
            <a:r>
              <a:rPr lang="sr-Latn-CS" sz="2500" smtClean="0"/>
              <a:t> </a:t>
            </a:r>
            <a:r>
              <a:rPr lang="sr-Latn-CS" sz="2500" i="1" smtClean="0"/>
              <a:t>1997. april; </a:t>
            </a:r>
            <a:r>
              <a:rPr lang="sr-Latn-CS" sz="2500" smtClean="0"/>
              <a:t>Klinika za neurologiju VMA</a:t>
            </a:r>
          </a:p>
          <a:p>
            <a:pPr>
              <a:buClr>
                <a:srgbClr val="FF0000"/>
              </a:buClr>
            </a:pPr>
            <a:r>
              <a:rPr lang="sr-Latn-CS" sz="2500" b="1" smtClean="0"/>
              <a:t>Tegobe: </a:t>
            </a:r>
          </a:p>
          <a:p>
            <a:pPr>
              <a:buFontTx/>
              <a:buChar char="-"/>
            </a:pPr>
            <a:r>
              <a:rPr lang="sr-Latn-CS" sz="2500" smtClean="0"/>
              <a:t>Nakon arteficijelnog prekida trudnoće slabost i utrnulost u nogama</a:t>
            </a:r>
          </a:p>
          <a:p>
            <a:pPr>
              <a:buFontTx/>
              <a:buChar char="-"/>
            </a:pPr>
            <a:r>
              <a:rPr lang="sr-Latn-CS" sz="2500" smtClean="0"/>
              <a:t>Bolna utrnulost u pojasnoj regiji i desnoj ruci</a:t>
            </a:r>
          </a:p>
          <a:p>
            <a:pPr>
              <a:buFont typeface="Arial" charset="0"/>
              <a:buNone/>
            </a:pPr>
            <a:r>
              <a:rPr lang="sr-Latn-CS" sz="2500" smtClean="0"/>
              <a:t>-    Nestabilnost</a:t>
            </a:r>
          </a:p>
          <a:p>
            <a:pPr>
              <a:buClr>
                <a:srgbClr val="FF0000"/>
              </a:buClr>
            </a:pPr>
            <a:r>
              <a:rPr lang="sr-Latn-CS" sz="2500" b="1" smtClean="0"/>
              <a:t>Neurološki nalaz: </a:t>
            </a:r>
            <a:r>
              <a:rPr lang="sr-Latn-CS" sz="2500" smtClean="0"/>
              <a:t>Spastična kvadripareza, dizestezije sva četiri ekstremiteta, skraćen vibracioni senzibilitet do nivoa ilijačnih krista. Patološka refleksana aktivnost sa leve</a:t>
            </a:r>
            <a:r>
              <a:rPr lang="en-US" sz="2500" smtClean="0"/>
              <a:t> </a:t>
            </a:r>
            <a:r>
              <a:rPr lang="sr-Latn-CS" sz="2500" smtClean="0"/>
              <a:t>strane</a:t>
            </a:r>
            <a:endParaRPr lang="en-US" sz="2500" smtClean="0"/>
          </a:p>
          <a:p>
            <a:pPr>
              <a:buClr>
                <a:srgbClr val="FF0000"/>
              </a:buClr>
            </a:pPr>
            <a:r>
              <a:rPr lang="sr-Latn-CS" sz="2500" b="1" smtClean="0"/>
              <a:t>MRI pregled: </a:t>
            </a:r>
            <a:r>
              <a:rPr lang="sr-Latn-CS" sz="2500" smtClean="0"/>
              <a:t>Fokalne organske lezije pojačanog intenziteta bele mase periventrikularno, u predelu corpus callosum-a i subkortikalno, u vermisu sa leve strane</a:t>
            </a:r>
            <a:endParaRPr lang="en-US" sz="2500" smtClean="0"/>
          </a:p>
          <a:p>
            <a:pPr>
              <a:buFont typeface="Wingdings" pitchFamily="2" charset="2"/>
              <a:buChar char="Ø"/>
            </a:pPr>
            <a:r>
              <a:rPr lang="sr-Latn-CS" sz="2500" b="1" smtClean="0"/>
              <a:t>Dg.</a:t>
            </a:r>
            <a:r>
              <a:rPr lang="en-US" sz="2500" b="1" smtClean="0"/>
              <a:t> </a:t>
            </a:r>
            <a:r>
              <a:rPr lang="en-US" sz="2600" b="1" smtClean="0"/>
              <a:t>Sclerosis multiplex</a:t>
            </a:r>
            <a:endParaRPr lang="sr-Latn-CS" sz="2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-15875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36513" y="188913"/>
            <a:ext cx="8229600" cy="1511300"/>
          </a:xfrm>
        </p:spPr>
        <p:txBody>
          <a:bodyPr/>
          <a:lstStyle/>
          <a:p>
            <a:r>
              <a:rPr lang="sr-Latn-CS" smtClean="0"/>
              <a:t>MRI </a:t>
            </a:r>
            <a:r>
              <a:rPr lang="en-US" smtClean="0"/>
              <a:t>pregled</a:t>
            </a:r>
            <a:r>
              <a:rPr lang="sr-Latn-CS" smtClean="0"/>
              <a:t> </a:t>
            </a:r>
            <a:r>
              <a:rPr lang="sr-Latn-CS" sz="4000" smtClean="0"/>
              <a:t>1997.</a:t>
            </a:r>
            <a:r>
              <a:rPr lang="sr-Latn-CS" smtClean="0"/>
              <a:t/>
            </a:r>
            <a:br>
              <a:rPr lang="sr-Latn-CS" smtClean="0"/>
            </a:br>
            <a:r>
              <a:rPr lang="sr-Latn-CS" sz="2600" smtClean="0"/>
              <a:t>četiri godine</a:t>
            </a:r>
            <a:r>
              <a:rPr lang="en-US" sz="2600" smtClean="0"/>
              <a:t> </a:t>
            </a:r>
            <a:r>
              <a:rPr lang="sr-Latn-CS" sz="2600" smtClean="0"/>
              <a:t>nakon prvih tegoba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2400" smtClean="0"/>
          </a:p>
          <a:p>
            <a:pPr marL="0" indent="0">
              <a:buFont typeface="Arial" charset="0"/>
              <a:buNone/>
            </a:pPr>
            <a:endParaRPr lang="en-US" sz="2400" smtClean="0"/>
          </a:p>
        </p:txBody>
      </p:sp>
      <p:pic>
        <p:nvPicPr>
          <p:cNvPr id="64516" name="Picture 2" descr="C:\Users\Snezana\Desktop\Camera\20150607_132826.jpg"/>
          <p:cNvPicPr>
            <a:picLocks noChangeAspect="1" noChangeArrowheads="1"/>
          </p:cNvPicPr>
          <p:nvPr/>
        </p:nvPicPr>
        <p:blipFill>
          <a:blip r:embed="rId3"/>
          <a:srcRect l="4626" t="18843" r="11642" b="16231"/>
          <a:stretch>
            <a:fillRect/>
          </a:stretch>
        </p:blipFill>
        <p:spPr bwMode="auto">
          <a:xfrm>
            <a:off x="1417638" y="1506538"/>
            <a:ext cx="655320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3"/>
          <p:cNvSpPr txBox="1">
            <a:spLocks noChangeArrowheads="1"/>
          </p:cNvSpPr>
          <p:nvPr/>
        </p:nvSpPr>
        <p:spPr bwMode="auto">
          <a:xfrm>
            <a:off x="361950" y="2435225"/>
            <a:ext cx="773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April</a:t>
            </a:r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4046538" y="3825875"/>
            <a:ext cx="132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T2 sekvenca</a:t>
            </a:r>
          </a:p>
        </p:txBody>
      </p:sp>
      <p:pic>
        <p:nvPicPr>
          <p:cNvPr id="645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7638" y="4195763"/>
            <a:ext cx="30829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6488" y="4195763"/>
            <a:ext cx="30543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Box 4"/>
          <p:cNvSpPr txBox="1">
            <a:spLocks noChangeArrowheads="1"/>
          </p:cNvSpPr>
          <p:nvPr/>
        </p:nvSpPr>
        <p:spPr bwMode="auto">
          <a:xfrm>
            <a:off x="2298700" y="6545263"/>
            <a:ext cx="132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T2 sekvenca</a:t>
            </a:r>
          </a:p>
        </p:txBody>
      </p:sp>
      <p:sp>
        <p:nvSpPr>
          <p:cNvPr id="64522" name="TextBox 10"/>
          <p:cNvSpPr txBox="1">
            <a:spLocks noChangeArrowheads="1"/>
          </p:cNvSpPr>
          <p:nvPr/>
        </p:nvSpPr>
        <p:spPr bwMode="auto">
          <a:xfrm>
            <a:off x="5783263" y="6573838"/>
            <a:ext cx="132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T1 sekvenca</a:t>
            </a:r>
          </a:p>
        </p:txBody>
      </p:sp>
      <p:sp>
        <p:nvSpPr>
          <p:cNvPr id="64523" name="TextBox 11"/>
          <p:cNvSpPr txBox="1">
            <a:spLocks noChangeArrowheads="1"/>
          </p:cNvSpPr>
          <p:nvPr/>
        </p:nvSpPr>
        <p:spPr bwMode="auto">
          <a:xfrm>
            <a:off x="0" y="5145088"/>
            <a:ext cx="14970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Novembar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2875" y="549275"/>
            <a:ext cx="9001125" cy="6429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Hospitalizacija deveta,</a:t>
            </a:r>
            <a:r>
              <a:rPr lang="sr-Latn-C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CS" sz="2500" i="1" dirty="0" smtClean="0"/>
              <a:t>1998. jul;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500" dirty="0" smtClean="0"/>
              <a:t>Uvodena  imunomodulatorna terapija </a:t>
            </a:r>
            <a:r>
              <a:rPr lang="sr-Latn-CS" sz="2500" b="1" dirty="0" smtClean="0"/>
              <a:t>Copaxone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sr-Latn-CS" sz="25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500" b="1" dirty="0" smtClean="0"/>
              <a:t>MRI pregled endokranijuma</a:t>
            </a:r>
            <a:r>
              <a:rPr lang="sr-Latn-CS" sz="2400" dirty="0" smtClean="0"/>
              <a:t>: Postoje brojna sitna razre</a:t>
            </a:r>
            <a:r>
              <a:rPr lang="x-none" sz="2400" dirty="0"/>
              <a:t>đ</a:t>
            </a:r>
            <a:r>
              <a:rPr lang="sr-Latn-CS" sz="2400" dirty="0" smtClean="0"/>
              <a:t>enja bele moždane mase</a:t>
            </a:r>
            <a:r>
              <a:rPr lang="sr-Latn-CS" sz="2500" dirty="0" smtClean="0"/>
              <a:t> periventrikularno do 3 mm koje po svojim karakteristikama idu u prilog </a:t>
            </a:r>
            <a:r>
              <a:rPr lang="sr-Latn-CS" sz="2500" b="1" dirty="0" smtClean="0"/>
              <a:t>vaskularnim promenama</a:t>
            </a:r>
            <a:r>
              <a:rPr lang="sr-Latn-CS" sz="2500" dirty="0" smtClean="0"/>
              <a:t>. Po davanju kontrasta nije došlo do promene intenziteta signala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sr-Latn-CS" sz="25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r-Latn-CS" sz="2500" dirty="0" smtClean="0"/>
              <a:t>Tokom hospitalizacija koje su predhodil</a:t>
            </a:r>
            <a:r>
              <a:rPr lang="en-US" sz="2500" dirty="0" smtClean="0"/>
              <a:t>e</a:t>
            </a:r>
            <a:r>
              <a:rPr lang="sr-Latn-CS" sz="2500" dirty="0" smtClean="0"/>
              <a:t> navedenoj pacijentkinja je lečena uz dobar oporavak sa pulsnim dozama MP zbog: </a:t>
            </a:r>
            <a:endParaRPr lang="sr-Latn-CS" sz="25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Latn-CS" sz="2500" dirty="0"/>
              <a:t>                                </a:t>
            </a:r>
            <a:r>
              <a:rPr lang="sr-Latn-CS" sz="2500" dirty="0" smtClean="0"/>
              <a:t>- </a:t>
            </a:r>
            <a:r>
              <a:rPr lang="en-US" sz="2500" dirty="0" err="1" smtClean="0"/>
              <a:t>bilateralnog</a:t>
            </a:r>
            <a:r>
              <a:rPr lang="en-US" sz="2500" dirty="0" smtClean="0"/>
              <a:t> </a:t>
            </a:r>
            <a:r>
              <a:rPr lang="sr-Latn-CS" sz="2500" dirty="0" smtClean="0"/>
              <a:t>regtrobulbarnog </a:t>
            </a:r>
            <a:r>
              <a:rPr lang="sr-Latn-CS" sz="2500" dirty="0"/>
              <a:t>neuritisa </a:t>
            </a:r>
            <a:r>
              <a:rPr lang="sr-Latn-CS" sz="2500" dirty="0" smtClean="0"/>
              <a:t>(jun 1997)</a:t>
            </a:r>
            <a:endParaRPr lang="sr-Latn-CS" sz="25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Latn-CS" sz="2500" dirty="0"/>
              <a:t>                               </a:t>
            </a:r>
            <a:r>
              <a:rPr lang="sr-Latn-CS" sz="2500" dirty="0" smtClean="0"/>
              <a:t> </a:t>
            </a:r>
            <a:r>
              <a:rPr lang="sr-Latn-CS" sz="2500" dirty="0"/>
              <a:t>- pogoršaja slabosti donjih </a:t>
            </a:r>
            <a:r>
              <a:rPr lang="sr-Latn-CS" sz="2500" dirty="0" smtClean="0"/>
              <a:t>ekstremiteta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Latn-CS" sz="2500" dirty="0" smtClean="0"/>
              <a:t>                                   (decembar 1997)</a:t>
            </a:r>
            <a:endParaRPr lang="sr-Latn-CS" sz="25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4513" y="4763"/>
            <a:ext cx="353060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04788" y="166688"/>
            <a:ext cx="8229600" cy="1225550"/>
          </a:xfrm>
        </p:spPr>
        <p:txBody>
          <a:bodyPr/>
          <a:lstStyle/>
          <a:p>
            <a:r>
              <a:rPr lang="sr-Latn-CS" sz="3600" smtClean="0"/>
              <a:t>M</a:t>
            </a:r>
            <a:r>
              <a:rPr lang="en-US" sz="3600" smtClean="0"/>
              <a:t>RI pregled </a:t>
            </a:r>
            <a:r>
              <a:rPr lang="sr-Latn-CS" sz="3600" smtClean="0"/>
              <a:t>1998.</a:t>
            </a:r>
            <a:r>
              <a:rPr lang="sr-Latn-CS" smtClean="0"/>
              <a:t/>
            </a:r>
            <a:br>
              <a:rPr lang="sr-Latn-CS" smtClean="0"/>
            </a:br>
            <a:r>
              <a:rPr lang="sr-Latn-CS" sz="2800" smtClean="0"/>
              <a:t>pet godina nakon prvih tegoba</a:t>
            </a:r>
            <a:endParaRPr lang="sr-Latn-CS" smtClean="0"/>
          </a:p>
        </p:txBody>
      </p:sp>
      <p:pic>
        <p:nvPicPr>
          <p:cNvPr id="66563" name="Picture 2" descr="C:\Users\Snezana\Desktop\Camera\20150607_140406.jpg"/>
          <p:cNvPicPr>
            <a:picLocks noChangeAspect="1" noChangeArrowheads="1"/>
          </p:cNvPicPr>
          <p:nvPr/>
        </p:nvPicPr>
        <p:blipFill>
          <a:blip r:embed="rId3"/>
          <a:srcRect l="4478" t="57243" r="50000" b="7774"/>
          <a:stretch>
            <a:fillRect/>
          </a:stretch>
        </p:blipFill>
        <p:spPr bwMode="auto">
          <a:xfrm>
            <a:off x="1582738" y="1582738"/>
            <a:ext cx="54737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 descr="C:\Users\Snezana\Desktop\Camera\20150607_140701.jpg"/>
          <p:cNvPicPr>
            <a:picLocks noChangeAspect="1" noChangeArrowheads="1"/>
          </p:cNvPicPr>
          <p:nvPr/>
        </p:nvPicPr>
        <p:blipFill>
          <a:blip r:embed="rId4"/>
          <a:srcRect l="967" t="55162" r="51343" b="7773"/>
          <a:stretch>
            <a:fillRect/>
          </a:stretch>
        </p:blipFill>
        <p:spPr bwMode="auto">
          <a:xfrm>
            <a:off x="1558925" y="4076700"/>
            <a:ext cx="548481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Box 2"/>
          <p:cNvSpPr txBox="1">
            <a:spLocks noChangeArrowheads="1"/>
          </p:cNvSpPr>
          <p:nvPr/>
        </p:nvSpPr>
        <p:spPr bwMode="auto">
          <a:xfrm>
            <a:off x="3765550" y="6453188"/>
            <a:ext cx="133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T2 sekvenca</a:t>
            </a:r>
          </a:p>
        </p:txBody>
      </p:sp>
      <p:sp>
        <p:nvSpPr>
          <p:cNvPr id="66566" name="TextBox 3"/>
          <p:cNvSpPr txBox="1">
            <a:spLocks noChangeArrowheads="1"/>
          </p:cNvSpPr>
          <p:nvPr/>
        </p:nvSpPr>
        <p:spPr bwMode="auto">
          <a:xfrm>
            <a:off x="647700" y="2557463"/>
            <a:ext cx="554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Maj</a:t>
            </a:r>
          </a:p>
        </p:txBody>
      </p:sp>
      <p:sp>
        <p:nvSpPr>
          <p:cNvPr id="66567" name="TextBox 4"/>
          <p:cNvSpPr txBox="1">
            <a:spLocks noChangeArrowheads="1"/>
          </p:cNvSpPr>
          <p:nvPr/>
        </p:nvSpPr>
        <p:spPr bwMode="auto">
          <a:xfrm>
            <a:off x="339725" y="4981575"/>
            <a:ext cx="1189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Novembar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4513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28575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Hospitalizacija petanesta, </a:t>
            </a:r>
            <a:r>
              <a:rPr lang="sr-Latn-C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2000. septembar; 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Nakon dve godine prekinuta terapija </a:t>
            </a:r>
            <a:endParaRPr lang="en-US" sz="2400" dirty="0" smtClean="0"/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sr-Latn-CS" sz="2400" dirty="0" smtClean="0"/>
              <a:t>Copaxonom,  tehnički razlozi-nema leka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Pacijentkinja bez kliničkog pogoršanja tokom dve godine korišćenja leka, EDSS 1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b="1" dirty="0" smtClean="0"/>
              <a:t>Parametri intratekalne sinteze IgG (IgG index) uredni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MRI </a:t>
            </a:r>
            <a:r>
              <a:rPr lang="en-US" sz="2400" dirty="0" err="1" smtClean="0"/>
              <a:t>pregled</a:t>
            </a:r>
            <a:r>
              <a:rPr lang="en-US" sz="2400" dirty="0" smtClean="0"/>
              <a:t> </a:t>
            </a:r>
            <a:r>
              <a:rPr lang="en-US" sz="2400" dirty="0" err="1" smtClean="0"/>
              <a:t>bez</a:t>
            </a:r>
            <a:r>
              <a:rPr lang="en-US" sz="2400" dirty="0" smtClean="0"/>
              <a:t> </a:t>
            </a:r>
            <a:r>
              <a:rPr lang="en-US" sz="2400" dirty="0" err="1" smtClean="0"/>
              <a:t>dinamike</a:t>
            </a:r>
            <a:endParaRPr lang="sr-Latn-C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sz="25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sz="2500" dirty="0" smtClean="0"/>
          </a:p>
        </p:txBody>
      </p:sp>
      <p:pic>
        <p:nvPicPr>
          <p:cNvPr id="67587" name="Picture 2" descr="C:\Users\Snezana\Desktop\Camera\20150607_141511.jpg"/>
          <p:cNvPicPr>
            <a:picLocks noChangeAspect="1" noChangeArrowheads="1"/>
          </p:cNvPicPr>
          <p:nvPr/>
        </p:nvPicPr>
        <p:blipFill>
          <a:blip r:embed="rId3"/>
          <a:srcRect l="1193" t="9888" r="2090" b="19714"/>
          <a:stretch>
            <a:fillRect/>
          </a:stretch>
        </p:blipFill>
        <p:spPr bwMode="auto">
          <a:xfrm>
            <a:off x="93663" y="2708275"/>
            <a:ext cx="8843962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sr-Latn-CS" dirty="0" smtClean="0"/>
              <a:t>Sumiramo crvene zastave</a:t>
            </a:r>
            <a:br>
              <a:rPr lang="sr-Latn-CS" dirty="0" smtClean="0"/>
            </a:br>
            <a:r>
              <a:rPr lang="sr-Latn-CS" dirty="0" smtClean="0"/>
              <a:t>Bolnički dani po osamnaesti put</a:t>
            </a:r>
            <a:br>
              <a:rPr lang="sr-Latn-CS" dirty="0" smtClean="0"/>
            </a:br>
            <a:r>
              <a:rPr lang="sr-Latn-CS" sz="2700" dirty="0" smtClean="0"/>
              <a:t>- devet godina nakon prvih tegoba -</a:t>
            </a:r>
            <a:endParaRPr lang="sr-Latn-CS" sz="2700" dirty="0"/>
          </a:p>
        </p:txBody>
      </p:sp>
      <p:pic>
        <p:nvPicPr>
          <p:cNvPr id="68611" name="Content Placeholder 4" descr="crvena zastava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08175" y="3068638"/>
            <a:ext cx="4643438" cy="2857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" y="115888"/>
            <a:ext cx="8891587" cy="6557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800" b="1" smtClean="0"/>
              <a:t>Polje crvenih zastava do 18. hospitalitacije, </a:t>
            </a:r>
            <a:r>
              <a:rPr lang="en-US" sz="1800" i="1" smtClean="0"/>
              <a:t>februar 2003.</a:t>
            </a:r>
          </a:p>
          <a:p>
            <a:pPr marL="0" indent="0">
              <a:buFont typeface="Arial" charset="0"/>
              <a:buNone/>
            </a:pPr>
            <a:endParaRPr lang="en-US" sz="1800" smtClean="0"/>
          </a:p>
        </p:txBody>
      </p:sp>
      <p:sp>
        <p:nvSpPr>
          <p:cNvPr id="4" name="Rectangle 3"/>
          <p:cNvSpPr/>
          <p:nvPr/>
        </p:nvSpPr>
        <p:spPr>
          <a:xfrm>
            <a:off x="179388" y="765175"/>
            <a:ext cx="1871662" cy="719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Epileptiformna</a:t>
            </a:r>
            <a:r>
              <a:rPr lang="en-US" dirty="0"/>
              <a:t> </a:t>
            </a:r>
            <a:r>
              <a:rPr lang="en-US" dirty="0" err="1"/>
              <a:t>kriza</a:t>
            </a:r>
            <a:r>
              <a:rPr lang="en-US" dirty="0"/>
              <a:t> </a:t>
            </a:r>
            <a:r>
              <a:rPr lang="en-US" dirty="0" err="1"/>
              <a:t>svesti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51050" y="1158875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55875" y="765175"/>
            <a:ext cx="1728788" cy="792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EP </a:t>
            </a:r>
            <a:r>
              <a:rPr lang="en-US" sz="1600" dirty="0" err="1"/>
              <a:t>bez</a:t>
            </a:r>
            <a:r>
              <a:rPr lang="en-US" sz="1600" dirty="0"/>
              <a:t> </a:t>
            </a:r>
            <a:r>
              <a:rPr lang="en-US" sz="1600" dirty="0" err="1"/>
              <a:t>demijelinizacione</a:t>
            </a:r>
            <a:r>
              <a:rPr lang="en-US" sz="1600" dirty="0"/>
              <a:t> </a:t>
            </a:r>
            <a:r>
              <a:rPr lang="en-US" sz="1600" dirty="0" err="1"/>
              <a:t>lezije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116013" y="981075"/>
            <a:ext cx="6962775" cy="5467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4284663" y="1160463"/>
            <a:ext cx="503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87900" y="765175"/>
            <a:ext cx="1800225" cy="792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VEP </a:t>
            </a:r>
            <a:r>
              <a:rPr lang="en-US" sz="1600" dirty="0" err="1"/>
              <a:t>niske</a:t>
            </a:r>
            <a:r>
              <a:rPr lang="en-US" sz="1600" dirty="0"/>
              <a:t> amplitude </a:t>
            </a:r>
            <a:r>
              <a:rPr lang="en-US" sz="1600" dirty="0" err="1"/>
              <a:t>graničnih</a:t>
            </a:r>
            <a:r>
              <a:rPr lang="en-US" sz="1600" dirty="0"/>
              <a:t> </a:t>
            </a:r>
            <a:r>
              <a:rPr lang="en-US" sz="1600" dirty="0" err="1"/>
              <a:t>vrednosti</a:t>
            </a:r>
            <a:endParaRPr lang="en-US" sz="1600" dirty="0"/>
          </a:p>
        </p:txBody>
      </p:sp>
      <p:cxnSp>
        <p:nvCxnSpPr>
          <p:cNvPr id="23" name="Elbow Connector 22"/>
          <p:cNvCxnSpPr>
            <a:stCxn id="14" idx="2"/>
          </p:cNvCxnSpPr>
          <p:nvPr/>
        </p:nvCxnSpPr>
        <p:spPr>
          <a:xfrm rot="5400000">
            <a:off x="3330575" y="-657224"/>
            <a:ext cx="142875" cy="457200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16013" y="170021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84150" y="1914525"/>
            <a:ext cx="2371725" cy="720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Nespecifičan</a:t>
            </a:r>
            <a:r>
              <a:rPr lang="en-US" dirty="0"/>
              <a:t> </a:t>
            </a:r>
            <a:r>
              <a:rPr lang="en-US" dirty="0" err="1"/>
              <a:t>nalaz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MRI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68313" y="2635250"/>
            <a:ext cx="358775" cy="793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763713" y="2635250"/>
            <a:ext cx="287337" cy="793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51453"/>
          <a:stretch>
            <a:fillRect/>
          </a:stretch>
        </p:blipFill>
        <p:spPr bwMode="auto">
          <a:xfrm>
            <a:off x="1371600" y="3436938"/>
            <a:ext cx="13589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7" name="Straight Arrow Connector 4096"/>
          <p:cNvCxnSpPr/>
          <p:nvPr/>
        </p:nvCxnSpPr>
        <p:spPr>
          <a:xfrm>
            <a:off x="2555875" y="2060575"/>
            <a:ext cx="863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Rectangle 4098"/>
          <p:cNvSpPr/>
          <p:nvPr/>
        </p:nvSpPr>
        <p:spPr>
          <a:xfrm>
            <a:off x="3419475" y="1808163"/>
            <a:ext cx="2160588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Bilateralni</a:t>
            </a:r>
            <a:r>
              <a:rPr lang="en-US" dirty="0"/>
              <a:t> </a:t>
            </a:r>
            <a:r>
              <a:rPr lang="en-US" dirty="0" err="1"/>
              <a:t>optički</a:t>
            </a:r>
            <a:r>
              <a:rPr lang="en-US" dirty="0"/>
              <a:t> neuritis </a:t>
            </a:r>
          </a:p>
        </p:txBody>
      </p:sp>
      <p:sp>
        <p:nvSpPr>
          <p:cNvPr id="4104" name="Rectangle 4103"/>
          <p:cNvSpPr/>
          <p:nvPr/>
        </p:nvSpPr>
        <p:spPr>
          <a:xfrm>
            <a:off x="3632200" y="2644775"/>
            <a:ext cx="1511300" cy="568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Dinamika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  <a:r>
              <a:rPr lang="en-US" dirty="0" err="1"/>
              <a:t>IgG</a:t>
            </a:r>
            <a:r>
              <a:rPr lang="en-US" dirty="0"/>
              <a:t> </a:t>
            </a:r>
            <a:r>
              <a:rPr lang="en-US" dirty="0" err="1"/>
              <a:t>indeks</a:t>
            </a:r>
            <a:endParaRPr lang="en-US" dirty="0"/>
          </a:p>
        </p:txBody>
      </p:sp>
      <p:pic>
        <p:nvPicPr>
          <p:cNvPr id="41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3429000"/>
            <a:ext cx="12573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Box 4106"/>
          <p:cNvSpPr txBox="1">
            <a:spLocks noChangeArrowheads="1"/>
          </p:cNvSpPr>
          <p:nvPr/>
        </p:nvSpPr>
        <p:spPr bwMode="auto">
          <a:xfrm>
            <a:off x="174625" y="4722813"/>
            <a:ext cx="865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April 1996.</a:t>
            </a:r>
          </a:p>
        </p:txBody>
      </p:sp>
      <p:sp>
        <p:nvSpPr>
          <p:cNvPr id="4108" name="TextBox 4107"/>
          <p:cNvSpPr txBox="1">
            <a:spLocks noChangeArrowheads="1"/>
          </p:cNvSpPr>
          <p:nvPr/>
        </p:nvSpPr>
        <p:spPr bwMode="auto">
          <a:xfrm>
            <a:off x="1438275" y="4724400"/>
            <a:ext cx="122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Novembar 1998.</a:t>
            </a:r>
          </a:p>
        </p:txBody>
      </p:sp>
      <p:cxnSp>
        <p:nvCxnSpPr>
          <p:cNvPr id="4122" name="Straight Arrow Connector 4121"/>
          <p:cNvCxnSpPr>
            <a:stCxn id="4099" idx="2"/>
          </p:cNvCxnSpPr>
          <p:nvPr/>
        </p:nvCxnSpPr>
        <p:spPr>
          <a:xfrm>
            <a:off x="4500563" y="2274888"/>
            <a:ext cx="0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4" name="Straight Arrow Connector 4123"/>
          <p:cNvCxnSpPr>
            <a:stCxn id="4117" idx="0"/>
          </p:cNvCxnSpPr>
          <p:nvPr/>
        </p:nvCxnSpPr>
        <p:spPr>
          <a:xfrm flipV="1">
            <a:off x="5499100" y="4979988"/>
            <a:ext cx="0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9" name="TextBox 4108"/>
          <p:cNvSpPr txBox="1">
            <a:spLocks noChangeArrowheads="1"/>
          </p:cNvSpPr>
          <p:nvPr/>
        </p:nvSpPr>
        <p:spPr bwMode="auto">
          <a:xfrm>
            <a:off x="2943225" y="6192838"/>
            <a:ext cx="6027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Polje crvenih zastava tokom 18. hospitalizacije, </a:t>
            </a:r>
            <a:r>
              <a:rPr lang="en-US" i="1">
                <a:latin typeface="Calibri" pitchFamily="34" charset="0"/>
              </a:rPr>
              <a:t>februar 2003. </a:t>
            </a:r>
          </a:p>
        </p:txBody>
      </p:sp>
      <p:sp>
        <p:nvSpPr>
          <p:cNvPr id="4117" name="Rectangle 4116"/>
          <p:cNvSpPr/>
          <p:nvPr/>
        </p:nvSpPr>
        <p:spPr>
          <a:xfrm>
            <a:off x="3195638" y="5340350"/>
            <a:ext cx="4608512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Antikardiolipnska</a:t>
            </a:r>
            <a:r>
              <a:rPr lang="en-US" dirty="0"/>
              <a:t> </a:t>
            </a:r>
            <a:r>
              <a:rPr lang="en-US" dirty="0" err="1"/>
              <a:t>antitela</a:t>
            </a:r>
            <a:r>
              <a:rPr lang="en-US" dirty="0"/>
              <a:t> </a:t>
            </a:r>
            <a:r>
              <a:rPr lang="en-US" dirty="0" err="1"/>
              <a:t>IgG</a:t>
            </a:r>
            <a:r>
              <a:rPr lang="en-US" dirty="0"/>
              <a:t> I </a:t>
            </a:r>
            <a:r>
              <a:rPr lang="en-US" dirty="0" err="1"/>
              <a:t>IgM</a:t>
            </a:r>
            <a:r>
              <a:rPr lang="en-US" dirty="0"/>
              <a:t> </a:t>
            </a:r>
            <a:r>
              <a:rPr lang="en-US" dirty="0" err="1"/>
              <a:t>klase</a:t>
            </a:r>
            <a:endParaRPr lang="en-US" dirty="0"/>
          </a:p>
        </p:txBody>
      </p:sp>
      <p:sp>
        <p:nvSpPr>
          <p:cNvPr id="4125" name="Rectangle 4124"/>
          <p:cNvSpPr/>
          <p:nvPr/>
        </p:nvSpPr>
        <p:spPr>
          <a:xfrm>
            <a:off x="3849688" y="4398963"/>
            <a:ext cx="3313112" cy="581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Antinukleusna</a:t>
            </a:r>
            <a:r>
              <a:rPr lang="en-US" dirty="0"/>
              <a:t> </a:t>
            </a:r>
            <a:r>
              <a:rPr lang="en-US" dirty="0" err="1"/>
              <a:t>antitela</a:t>
            </a:r>
            <a:r>
              <a:rPr lang="en-US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mrljasti</a:t>
            </a:r>
            <a:r>
              <a:rPr lang="en-US" dirty="0"/>
              <a:t> tip</a:t>
            </a:r>
          </a:p>
        </p:txBody>
      </p:sp>
      <p:pic>
        <p:nvPicPr>
          <p:cNvPr id="69657" name="Picture 2"/>
          <p:cNvPicPr>
            <a:picLocks noChangeAspect="1" noChangeArrowheads="1"/>
          </p:cNvPicPr>
          <p:nvPr/>
        </p:nvPicPr>
        <p:blipFill>
          <a:blip r:embed="rId4"/>
          <a:srcRect l="15245" b="17790"/>
          <a:stretch>
            <a:fillRect/>
          </a:stretch>
        </p:blipFill>
        <p:spPr bwMode="auto">
          <a:xfrm>
            <a:off x="6210300" y="-3175"/>
            <a:ext cx="29924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 animBg="1"/>
      <p:bldP spid="14" grpId="0" animBg="1"/>
      <p:bldP spid="26" grpId="0" animBg="1"/>
      <p:bldP spid="4099" grpId="0" animBg="1"/>
      <p:bldP spid="4104" grpId="0" animBg="1"/>
      <p:bldP spid="4107" grpId="0"/>
      <p:bldP spid="4108" grpId="0"/>
      <p:bldP spid="4109" grpId="0"/>
      <p:bldP spid="4117" grpId="0" animBg="1"/>
      <p:bldP spid="41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ontent Placeholder 2"/>
          <p:cNvSpPr>
            <a:spLocks noGrp="1"/>
          </p:cNvSpPr>
          <p:nvPr>
            <p:ph idx="1"/>
          </p:nvPr>
        </p:nvSpPr>
        <p:spPr>
          <a:xfrm>
            <a:off x="1588" y="115888"/>
            <a:ext cx="8891587" cy="6557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800" b="1" smtClean="0"/>
              <a:t>Polje crvenih zastava  do 18. hospitalitacije, </a:t>
            </a:r>
            <a:r>
              <a:rPr lang="en-US" sz="1800" i="1" smtClean="0"/>
              <a:t>februar 2003.</a:t>
            </a:r>
          </a:p>
          <a:p>
            <a:pPr marL="0" indent="0">
              <a:buFont typeface="Arial" charset="0"/>
              <a:buNone/>
            </a:pPr>
            <a:endParaRPr lang="en-US" sz="1800" smtClean="0"/>
          </a:p>
        </p:txBody>
      </p:sp>
      <p:sp>
        <p:nvSpPr>
          <p:cNvPr id="4" name="Rectangle 3"/>
          <p:cNvSpPr/>
          <p:nvPr/>
        </p:nvSpPr>
        <p:spPr>
          <a:xfrm>
            <a:off x="179388" y="765175"/>
            <a:ext cx="1871662" cy="719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</a:rPr>
              <a:t>Epileptiformna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kriza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svesti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51050" y="1158875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55875" y="765175"/>
            <a:ext cx="1728788" cy="792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EP </a:t>
            </a:r>
            <a:r>
              <a:rPr lang="en-US" sz="1600" dirty="0" err="1">
                <a:solidFill>
                  <a:prstClr val="black"/>
                </a:solidFill>
              </a:rPr>
              <a:t>bez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demijelinizacione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lezije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65213" y="328613"/>
            <a:ext cx="7561262" cy="6048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4284663" y="1160463"/>
            <a:ext cx="503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87900" y="765175"/>
            <a:ext cx="1800225" cy="792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VEP </a:t>
            </a:r>
            <a:r>
              <a:rPr lang="en-US" sz="1600" dirty="0" err="1">
                <a:solidFill>
                  <a:prstClr val="black"/>
                </a:solidFill>
              </a:rPr>
              <a:t>niske</a:t>
            </a:r>
            <a:r>
              <a:rPr lang="en-US" sz="1600" dirty="0">
                <a:solidFill>
                  <a:prstClr val="black"/>
                </a:solidFill>
              </a:rPr>
              <a:t> amplitude </a:t>
            </a:r>
            <a:r>
              <a:rPr lang="en-US" sz="1600" dirty="0" err="1">
                <a:solidFill>
                  <a:prstClr val="black"/>
                </a:solidFill>
              </a:rPr>
              <a:t>graničnih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vrednosti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23" name="Elbow Connector 22"/>
          <p:cNvCxnSpPr>
            <a:stCxn id="14" idx="2"/>
          </p:cNvCxnSpPr>
          <p:nvPr/>
        </p:nvCxnSpPr>
        <p:spPr>
          <a:xfrm rot="5400000">
            <a:off x="3330575" y="-657224"/>
            <a:ext cx="142875" cy="457200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16013" y="170021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84150" y="1914525"/>
            <a:ext cx="2371725" cy="720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</a:rPr>
              <a:t>Nespecifičan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nalaz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na</a:t>
            </a:r>
            <a:r>
              <a:rPr lang="en-US" dirty="0">
                <a:solidFill>
                  <a:prstClr val="black"/>
                </a:solidFill>
              </a:rPr>
              <a:t> MRI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68313" y="2635250"/>
            <a:ext cx="358775" cy="793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763713" y="2635250"/>
            <a:ext cx="287337" cy="793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9" name="Picture 2"/>
          <p:cNvPicPr>
            <a:picLocks noChangeAspect="1" noChangeArrowheads="1"/>
          </p:cNvPicPr>
          <p:nvPr/>
        </p:nvPicPr>
        <p:blipFill>
          <a:blip r:embed="rId2"/>
          <a:srcRect r="51453"/>
          <a:stretch>
            <a:fillRect/>
          </a:stretch>
        </p:blipFill>
        <p:spPr bwMode="auto">
          <a:xfrm>
            <a:off x="1371600" y="3429000"/>
            <a:ext cx="13589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7" name="Straight Arrow Connector 4096"/>
          <p:cNvCxnSpPr/>
          <p:nvPr/>
        </p:nvCxnSpPr>
        <p:spPr>
          <a:xfrm>
            <a:off x="2555875" y="2060575"/>
            <a:ext cx="863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Rectangle 4098"/>
          <p:cNvSpPr/>
          <p:nvPr/>
        </p:nvSpPr>
        <p:spPr>
          <a:xfrm>
            <a:off x="3419475" y="1808163"/>
            <a:ext cx="2160588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</a:rPr>
              <a:t>Bilateraln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optički</a:t>
            </a:r>
            <a:r>
              <a:rPr lang="en-US" dirty="0">
                <a:solidFill>
                  <a:prstClr val="black"/>
                </a:solidFill>
              </a:rPr>
              <a:t> neuritis </a:t>
            </a:r>
          </a:p>
        </p:txBody>
      </p:sp>
      <p:sp>
        <p:nvSpPr>
          <p:cNvPr id="4104" name="Rectangle 4103"/>
          <p:cNvSpPr/>
          <p:nvPr/>
        </p:nvSpPr>
        <p:spPr>
          <a:xfrm>
            <a:off x="3632200" y="2644775"/>
            <a:ext cx="1511300" cy="568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</a:rPr>
              <a:t>Dinamika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IgG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indeksa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06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3429000"/>
            <a:ext cx="12573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4" name="TextBox 4106"/>
          <p:cNvSpPr txBox="1">
            <a:spLocks noChangeArrowheads="1"/>
          </p:cNvSpPr>
          <p:nvPr/>
        </p:nvSpPr>
        <p:spPr bwMode="auto">
          <a:xfrm>
            <a:off x="174625" y="4722813"/>
            <a:ext cx="865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April 1996.</a:t>
            </a:r>
          </a:p>
        </p:txBody>
      </p:sp>
      <p:sp>
        <p:nvSpPr>
          <p:cNvPr id="70675" name="TextBox 4107"/>
          <p:cNvSpPr txBox="1">
            <a:spLocks noChangeArrowheads="1"/>
          </p:cNvSpPr>
          <p:nvPr/>
        </p:nvSpPr>
        <p:spPr bwMode="auto">
          <a:xfrm>
            <a:off x="1438275" y="4724400"/>
            <a:ext cx="122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Novembar 1998.</a:t>
            </a:r>
          </a:p>
        </p:txBody>
      </p:sp>
      <p:cxnSp>
        <p:nvCxnSpPr>
          <p:cNvPr id="4122" name="Straight Arrow Connector 4121"/>
          <p:cNvCxnSpPr>
            <a:stCxn id="4099" idx="2"/>
          </p:cNvCxnSpPr>
          <p:nvPr/>
        </p:nvCxnSpPr>
        <p:spPr>
          <a:xfrm>
            <a:off x="4500563" y="2274888"/>
            <a:ext cx="0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4" name="Straight Arrow Connector 4123"/>
          <p:cNvCxnSpPr>
            <a:stCxn id="4117" idx="0"/>
          </p:cNvCxnSpPr>
          <p:nvPr/>
        </p:nvCxnSpPr>
        <p:spPr>
          <a:xfrm flipV="1">
            <a:off x="5499100" y="4979988"/>
            <a:ext cx="0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678" name="Group 4125"/>
          <p:cNvGrpSpPr>
            <a:grpSpLocks/>
          </p:cNvGrpSpPr>
          <p:nvPr/>
        </p:nvGrpSpPr>
        <p:grpSpPr bwMode="auto">
          <a:xfrm>
            <a:off x="2943225" y="4398963"/>
            <a:ext cx="6027738" cy="2170112"/>
            <a:chOff x="2736189" y="4575739"/>
            <a:chExt cx="6028125" cy="2170790"/>
          </a:xfrm>
        </p:grpSpPr>
        <p:sp>
          <p:nvSpPr>
            <p:cNvPr id="70680" name="TextBox 4108"/>
            <p:cNvSpPr txBox="1">
              <a:spLocks noChangeArrowheads="1"/>
            </p:cNvSpPr>
            <p:nvPr/>
          </p:nvSpPr>
          <p:spPr bwMode="auto">
            <a:xfrm>
              <a:off x="2736189" y="6377197"/>
              <a:ext cx="60281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Polje crvenih zastava tokom 18. hospitalizacije, </a:t>
              </a:r>
              <a:r>
                <a:rPr lang="en-US" i="1">
                  <a:solidFill>
                    <a:srgbClr val="000000"/>
                  </a:solidFill>
                  <a:latin typeface="Calibri" pitchFamily="34" charset="0"/>
                </a:rPr>
                <a:t>februar 2003. </a:t>
              </a:r>
            </a:p>
          </p:txBody>
        </p:sp>
        <p:sp>
          <p:nvSpPr>
            <p:cNvPr id="4117" name="Rectangle 4116"/>
            <p:cNvSpPr/>
            <p:nvPr/>
          </p:nvSpPr>
          <p:spPr>
            <a:xfrm>
              <a:off x="2988618" y="5517420"/>
              <a:ext cx="4607221" cy="6479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Antikardiolipnska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antitela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IgG</a:t>
              </a:r>
              <a:r>
                <a:rPr lang="en-US" dirty="0">
                  <a:solidFill>
                    <a:prstClr val="black"/>
                  </a:solidFill>
                </a:rPr>
                <a:t> I </a:t>
              </a:r>
              <a:r>
                <a:rPr lang="en-US" dirty="0" err="1">
                  <a:solidFill>
                    <a:prstClr val="black"/>
                  </a:solidFill>
                </a:rPr>
                <a:t>IgM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klase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25" name="Rectangle 4124"/>
            <p:cNvSpPr/>
            <p:nvPr/>
          </p:nvSpPr>
          <p:spPr>
            <a:xfrm>
              <a:off x="3642710" y="4575739"/>
              <a:ext cx="3313325" cy="58120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Antinukleusna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antitela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mrljasti</a:t>
              </a:r>
              <a:r>
                <a:rPr lang="en-US" dirty="0">
                  <a:solidFill>
                    <a:prstClr val="black"/>
                  </a:solidFill>
                </a:rPr>
                <a:t> tip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692275" y="1174750"/>
            <a:ext cx="5759450" cy="4356100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000" dirty="0" err="1"/>
              <a:t>Novodobijeni</a:t>
            </a:r>
            <a:r>
              <a:rPr lang="en-US" sz="2000" dirty="0"/>
              <a:t> </a:t>
            </a:r>
            <a:r>
              <a:rPr lang="en-US" sz="2000" dirty="0" err="1"/>
              <a:t>podatak</a:t>
            </a:r>
            <a:r>
              <a:rPr lang="en-US" sz="2000" dirty="0"/>
              <a:t> o pet </a:t>
            </a:r>
            <a:r>
              <a:rPr lang="en-US" sz="2000" dirty="0" err="1"/>
              <a:t>spontanih</a:t>
            </a:r>
            <a:r>
              <a:rPr lang="en-US" sz="2000" dirty="0"/>
              <a:t> </a:t>
            </a:r>
            <a:r>
              <a:rPr lang="en-US" sz="2000" dirty="0" err="1"/>
              <a:t>pobačaja</a:t>
            </a:r>
            <a:endParaRPr lang="en-US" sz="2000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000" dirty="0" err="1"/>
              <a:t>Podatak</a:t>
            </a:r>
            <a:r>
              <a:rPr lang="en-US" sz="2000" dirty="0"/>
              <a:t> o </a:t>
            </a:r>
            <a:r>
              <a:rPr lang="en-US" sz="2000" dirty="0" err="1"/>
              <a:t>glomerulonefritsu</a:t>
            </a:r>
            <a:r>
              <a:rPr lang="en-US" sz="2000" dirty="0"/>
              <a:t> u 30. </a:t>
            </a:r>
            <a:r>
              <a:rPr lang="en-US" sz="2000" dirty="0" err="1"/>
              <a:t>godini</a:t>
            </a: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Dg.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Multipla skelroza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Antifosfolipidni sindrom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3"/>
          <a:srcRect b="68445"/>
          <a:stretch>
            <a:fillRect/>
          </a:stretch>
        </p:blipFill>
        <p:spPr bwMode="auto">
          <a:xfrm>
            <a:off x="-17463" y="12700"/>
            <a:ext cx="9144001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28938"/>
            <a:ext cx="91440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skelroza</a:t>
            </a:r>
            <a:r>
              <a:rPr lang="sr-Latn-C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putu do dij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sr-Latn-C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gnoze </a:t>
            </a:r>
            <a:br>
              <a:rPr lang="sr-Latn-C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neurolupusa</a:t>
            </a:r>
            <a:r>
              <a:rPr lang="sr-Latn-C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C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CS" sz="3100" b="1" dirty="0" smtClean="0"/>
              <a:t>-</a:t>
            </a:r>
            <a:r>
              <a:rPr lang="en-US" sz="3100" b="1" dirty="0" smtClean="0"/>
              <a:t> </a:t>
            </a:r>
            <a:r>
              <a:rPr lang="sr-Latn-CS" sz="3100" b="1" dirty="0" smtClean="0"/>
              <a:t>prikaz slučaja</a:t>
            </a:r>
            <a:r>
              <a:rPr lang="en-US" sz="3100" b="1" dirty="0" smtClean="0"/>
              <a:t> </a:t>
            </a:r>
            <a:r>
              <a:rPr lang="sr-Latn-CS" sz="3100" b="1" dirty="0" smtClean="0"/>
              <a:t>-</a:t>
            </a:r>
            <a:endParaRPr lang="sr-Latn-C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4857750"/>
            <a:ext cx="8572500" cy="200025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Latn-C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Aleksandar Pantović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Latn-C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Klinika za neurologiju, V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ojnomedicinska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akademija</a:t>
            </a:r>
            <a:r>
              <a:rPr lang="sr-Latn-C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" y="6000750"/>
            <a:ext cx="785812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5150" y="-26988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88"/>
            <a:ext cx="8229600" cy="1071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C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2003-2005</a:t>
            </a:r>
            <a:endParaRPr lang="sr-Latn-C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25"/>
            <a:ext cx="9144000" cy="62865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25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500" b="1" dirty="0" smtClean="0"/>
              <a:t>Reumatolog</a:t>
            </a:r>
            <a:r>
              <a:rPr lang="sr-Latn-CS" sz="2500" dirty="0" smtClean="0"/>
              <a:t> na </a:t>
            </a:r>
            <a:r>
              <a:rPr lang="sr-Latn-CS" sz="2500" i="1" dirty="0" smtClean="0"/>
              <a:t>ambulantnom </a:t>
            </a:r>
            <a:r>
              <a:rPr lang="sr-Latn-CS" sz="2500" dirty="0" smtClean="0"/>
              <a:t>pregledu postavlja dijagnozu </a:t>
            </a:r>
            <a:r>
              <a:rPr lang="en-US" sz="2500" b="1" dirty="0" err="1" smtClean="0"/>
              <a:t>sistemskog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eritemskog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lupusa</a:t>
            </a:r>
            <a:r>
              <a:rPr lang="sr-Latn-CS" sz="2500" dirty="0" smtClean="0"/>
              <a:t>,  avgusta 2006. uveden Resochin</a:t>
            </a:r>
            <a:endParaRPr lang="en-US" sz="25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/>
              <a:t>     </a:t>
            </a:r>
            <a:r>
              <a:rPr lang="sr-Latn-CS" sz="2500" dirty="0" smtClean="0"/>
              <a:t>zbog:  </a:t>
            </a:r>
            <a:endParaRPr lang="en-US" sz="25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/>
              <a:t> </a:t>
            </a:r>
            <a:r>
              <a:rPr lang="en-US" sz="2500" dirty="0" smtClean="0"/>
              <a:t>               </a:t>
            </a:r>
            <a:r>
              <a:rPr lang="sr-Latn-CS" sz="2500" dirty="0" smtClean="0"/>
              <a:t>ANA (++) mrljasti tip</a:t>
            </a:r>
            <a:r>
              <a:rPr lang="en-US" sz="2500" dirty="0"/>
              <a:t>       </a:t>
            </a:r>
            <a:r>
              <a:rPr lang="en-US" sz="2500" dirty="0" err="1" smtClean="0">
                <a:solidFill>
                  <a:srgbClr val="FF0000"/>
                </a:solidFill>
              </a:rPr>
              <a:t>artralgija</a:t>
            </a:r>
            <a:endParaRPr lang="en-US" sz="2500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/>
              <a:t> </a:t>
            </a:r>
            <a:r>
              <a:rPr lang="en-US" sz="2500" dirty="0" smtClean="0"/>
              <a:t>               </a:t>
            </a:r>
            <a:r>
              <a:rPr lang="sr-Latn-CS" sz="2500" dirty="0" smtClean="0"/>
              <a:t>ACA</a:t>
            </a:r>
            <a:r>
              <a:rPr lang="en-US" sz="2500" dirty="0" smtClean="0"/>
              <a:t>                                     </a:t>
            </a:r>
            <a:r>
              <a:rPr lang="en-US" sz="2500" dirty="0" err="1" smtClean="0">
                <a:solidFill>
                  <a:srgbClr val="FF0000"/>
                </a:solidFill>
              </a:rPr>
              <a:t>sicca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</a:rPr>
              <a:t>sindroma</a:t>
            </a:r>
            <a:endParaRPr lang="en-US" sz="2500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solidFill>
                  <a:srgbClr val="FF0000"/>
                </a:solidFill>
              </a:rPr>
              <a:t>                </a:t>
            </a:r>
            <a:r>
              <a:rPr lang="sr-Latn-CS" sz="2500" dirty="0" smtClean="0">
                <a:solidFill>
                  <a:srgbClr val="FF0000"/>
                </a:solidFill>
              </a:rPr>
              <a:t>fotosenzitivnosti</a:t>
            </a:r>
            <a:r>
              <a:rPr lang="en-US" sz="2500" dirty="0" smtClean="0">
                <a:solidFill>
                  <a:srgbClr val="FF0000"/>
                </a:solidFill>
              </a:rPr>
              <a:t>               </a:t>
            </a:r>
            <a:r>
              <a:rPr lang="en-US" sz="2500" dirty="0" err="1" smtClean="0"/>
              <a:t>glomeluroneritis</a:t>
            </a:r>
            <a:r>
              <a:rPr lang="en-US" sz="2500" dirty="0" smtClean="0"/>
              <a:t> </a:t>
            </a:r>
            <a:r>
              <a:rPr lang="en-US" sz="2500" dirty="0" err="1" smtClean="0"/>
              <a:t>anamnestički</a:t>
            </a:r>
            <a:endParaRPr lang="en-US" sz="25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/>
              <a:t>                </a:t>
            </a:r>
            <a:r>
              <a:rPr lang="sr-Latn-CS" sz="2500" dirty="0" smtClean="0">
                <a:solidFill>
                  <a:srgbClr val="FF0000"/>
                </a:solidFill>
              </a:rPr>
              <a:t>enantema</a:t>
            </a:r>
            <a:r>
              <a:rPr lang="en-US" sz="2500" dirty="0" smtClean="0"/>
              <a:t>                          </a:t>
            </a:r>
            <a:r>
              <a:rPr lang="en-US" sz="2500" dirty="0" err="1" smtClean="0"/>
              <a:t>neuroloških</a:t>
            </a:r>
            <a:r>
              <a:rPr lang="en-US" sz="2500" dirty="0" smtClean="0"/>
              <a:t> </a:t>
            </a:r>
            <a:r>
              <a:rPr lang="en-US" sz="2500" dirty="0" err="1" smtClean="0"/>
              <a:t>manifestacija</a:t>
            </a:r>
            <a:endParaRPr lang="en-US" sz="25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sr-Latn-CS" sz="25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sr-Latn-C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818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CS" dirty="0" smtClean="0"/>
              <a:t>“Ćerka je bila prva beba porodilišta” </a:t>
            </a:r>
            <a:endParaRPr lang="sr-Latn-CS" dirty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smtClean="0"/>
              <a:t>Zašto?</a:t>
            </a:r>
          </a:p>
        </p:txBody>
      </p:sp>
      <p:pic>
        <p:nvPicPr>
          <p:cNvPr id="72708" name="Picture 3" descr="Skin-Problem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2133600"/>
            <a:ext cx="46085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3003550" y="6021388"/>
            <a:ext cx="3279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Neonatalni pseudoLupus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3575" y="3429000"/>
            <a:ext cx="2736850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err="1" smtClean="0"/>
              <a:t>Pitanje</a:t>
            </a:r>
            <a:r>
              <a:rPr lang="en-US" sz="2800" dirty="0" smtClean="0"/>
              <a:t>: Da li </a:t>
            </a:r>
            <a:r>
              <a:rPr lang="en-US" sz="2800" dirty="0" err="1" smtClean="0"/>
              <a:t>terapija</a:t>
            </a:r>
            <a:r>
              <a:rPr lang="en-US" sz="2800" dirty="0" smtClean="0"/>
              <a:t> </a:t>
            </a:r>
            <a:r>
              <a:rPr lang="en-US" sz="2800" dirty="0" err="1" smtClean="0"/>
              <a:t>interferonom</a:t>
            </a:r>
            <a:r>
              <a:rPr lang="en-US" sz="2800" dirty="0" smtClean="0"/>
              <a:t> beta </a:t>
            </a:r>
            <a:r>
              <a:rPr lang="en-US" sz="2800" dirty="0" err="1" smtClean="0"/>
              <a:t>ima</a:t>
            </a:r>
            <a:r>
              <a:rPr lang="en-US" sz="2800" dirty="0" smtClean="0"/>
              <a:t> </a:t>
            </a:r>
            <a:r>
              <a:rPr lang="en-US" sz="2800" dirty="0" err="1" smtClean="0"/>
              <a:t>imunomodlatorni</a:t>
            </a:r>
            <a:r>
              <a:rPr lang="en-US" sz="2800" dirty="0" smtClean="0"/>
              <a:t> </a:t>
            </a:r>
            <a:r>
              <a:rPr lang="en-US" sz="2800" dirty="0" err="1" smtClean="0"/>
              <a:t>ekekat</a:t>
            </a:r>
            <a:r>
              <a:rPr lang="en-US" sz="2800" dirty="0" smtClean="0"/>
              <a:t> I </a:t>
            </a:r>
            <a:r>
              <a:rPr lang="en-US" sz="2800" dirty="0" err="1" smtClean="0"/>
              <a:t>uticaj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tok</a:t>
            </a:r>
            <a:r>
              <a:rPr lang="en-US" sz="2800" dirty="0" smtClean="0"/>
              <a:t> </a:t>
            </a:r>
            <a:r>
              <a:rPr lang="en-US" sz="2800" dirty="0" err="1" smtClean="0"/>
              <a:t>sistemskog</a:t>
            </a:r>
            <a:r>
              <a:rPr lang="en-US" sz="2800" dirty="0" smtClean="0"/>
              <a:t> </a:t>
            </a:r>
            <a:r>
              <a:rPr lang="en-US" sz="2800" dirty="0" err="1" smtClean="0"/>
              <a:t>eritemkog</a:t>
            </a:r>
            <a:r>
              <a:rPr lang="en-US" sz="2800" dirty="0" smtClean="0"/>
              <a:t> </a:t>
            </a:r>
            <a:r>
              <a:rPr lang="en-US" sz="2800" dirty="0" err="1" smtClean="0"/>
              <a:t>lupusa</a:t>
            </a:r>
            <a:r>
              <a:rPr lang="en-US" sz="2800" dirty="0" smtClean="0"/>
              <a:t>?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DA</a:t>
            </a:r>
          </a:p>
          <a:p>
            <a:pPr fontAlgn="auto"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950" y="2016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C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2005 - 2013</a:t>
            </a:r>
            <a:endParaRPr lang="sr-Latn-C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38"/>
            <a:ext cx="8686800" cy="5643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Hospitalizacija dvadesetpeta/šesta; </a:t>
            </a:r>
            <a:r>
              <a:rPr lang="sr-Latn-CS" sz="2400" i="1" dirty="0" smtClean="0"/>
              <a:t>avgust/decembar 2006.</a:t>
            </a:r>
            <a:endParaRPr lang="en-US" sz="2400" i="1" dirty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Interferon beta 1b u terapiju je uveden avgusta 2006. godine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Terapija je prekinuta </a:t>
            </a:r>
            <a:r>
              <a:rPr lang="en-US" sz="2400" dirty="0" smtClean="0"/>
              <a:t>u </a:t>
            </a:r>
            <a:r>
              <a:rPr lang="en-US" sz="2400" dirty="0" err="1" smtClean="0"/>
              <a:t>decembru</a:t>
            </a:r>
            <a:r>
              <a:rPr lang="sr-Latn-CS" sz="2400" dirty="0" smtClean="0"/>
              <a:t> iste godine zbog dva relapsa i kontinuirane febrilnosti – </a:t>
            </a:r>
            <a:r>
              <a:rPr lang="sr-Latn-CS" sz="2400" b="1" dirty="0" smtClean="0"/>
              <a:t>uloga interferona</a:t>
            </a:r>
            <a:r>
              <a:rPr lang="en-US" sz="2400" b="1" dirty="0"/>
              <a:t>!</a:t>
            </a:r>
            <a:endParaRPr lang="sr-Latn-CS" sz="2400" b="1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Hospitalizacija dvadesetsedma</a:t>
            </a:r>
            <a:r>
              <a:rPr lang="sr-Latn-C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r-Latn-CS" sz="2400" i="1" dirty="0" smtClean="0"/>
              <a:t>oktobar 2007</a:t>
            </a:r>
            <a:r>
              <a:rPr lang="en-US" sz="2400" i="1" dirty="0" smtClean="0"/>
              <a:t>.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Zbog kontinuiranog pogoršanja /EDSS 5/ i ograničenog efekta kortikosteroidne terapije u terapiju se uvode mesečne  doze </a:t>
            </a:r>
            <a:r>
              <a:rPr lang="sr-Latn-C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ciklofosfamida</a:t>
            </a:r>
            <a:r>
              <a:rPr lang="sr-Latn-CS" sz="2400" dirty="0" smtClean="0">
                <a:solidFill>
                  <a:srgbClr val="FF0000"/>
                </a:solidFill>
              </a:rPr>
              <a:t> </a:t>
            </a:r>
            <a:r>
              <a:rPr lang="sr-Latn-CS" sz="2400" dirty="0" smtClean="0"/>
              <a:t>(ukupno šest)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2400" b="1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Hospitalizovana u Klinici za ortopediju VMA</a:t>
            </a:r>
            <a:r>
              <a:rPr lang="sr-Latn-CS" sz="2400" dirty="0" smtClean="0"/>
              <a:t>, 2012/2013; Dg. Artroplastica coxae dexter / Artroplastica tota</a:t>
            </a:r>
            <a:r>
              <a:rPr lang="en-US" sz="2400" dirty="0" smtClean="0"/>
              <a:t>l</a:t>
            </a:r>
            <a:r>
              <a:rPr lang="sr-Latn-CS" sz="2400" dirty="0" smtClean="0"/>
              <a:t>condylaris genus dexter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dirty="0" smtClean="0"/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sr-Latn-CS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sr-Latn-C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sz="4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-1116013" y="201613"/>
            <a:ext cx="8229601" cy="1143000"/>
          </a:xfrm>
        </p:spPr>
        <p:txBody>
          <a:bodyPr/>
          <a:lstStyle/>
          <a:p>
            <a:r>
              <a:rPr lang="sr-Latn-CS" sz="4000" smtClean="0"/>
              <a:t>MRI dinamika</a:t>
            </a:r>
            <a:r>
              <a:rPr lang="en-US" sz="4000" smtClean="0"/>
              <a:t> </a:t>
            </a:r>
            <a:r>
              <a:rPr lang="sr-Latn-CS" sz="4000" smtClean="0"/>
              <a:t>2003/2007</a:t>
            </a:r>
            <a:r>
              <a:rPr lang="sr-Latn-CS" sz="3600" smtClean="0"/>
              <a:t/>
            </a:r>
            <a:br>
              <a:rPr lang="sr-Latn-CS" sz="3600" smtClean="0"/>
            </a:br>
            <a:r>
              <a:rPr lang="sr-Latn-CS" sz="2400" smtClean="0"/>
              <a:t>deset/četrnaest godina nakon prvih tegoba</a:t>
            </a:r>
          </a:p>
        </p:txBody>
      </p:sp>
      <p:pic>
        <p:nvPicPr>
          <p:cNvPr id="6146" name="Picture 2" descr="C:\Users\Snezana\Desktop\Camera\20150607_142755.jpg"/>
          <p:cNvPicPr>
            <a:picLocks noChangeAspect="1" noChangeArrowheads="1"/>
          </p:cNvPicPr>
          <p:nvPr/>
        </p:nvPicPr>
        <p:blipFill>
          <a:blip r:embed="rId3"/>
          <a:srcRect l="77548" t="12376" b="47574"/>
          <a:stretch>
            <a:fillRect/>
          </a:stretch>
        </p:blipFill>
        <p:spPr bwMode="auto">
          <a:xfrm>
            <a:off x="642938" y="1500188"/>
            <a:ext cx="20447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Snezana\Desktop\Camera\20150607_142755.jpg"/>
          <p:cNvPicPr>
            <a:picLocks noChangeAspect="1" noChangeArrowheads="1"/>
          </p:cNvPicPr>
          <p:nvPr/>
        </p:nvPicPr>
        <p:blipFill>
          <a:blip r:embed="rId4"/>
          <a:srcRect l="24434" t="54665" r="51131" b="6032"/>
          <a:stretch>
            <a:fillRect/>
          </a:stretch>
        </p:blipFill>
        <p:spPr bwMode="auto">
          <a:xfrm>
            <a:off x="2857500" y="1500188"/>
            <a:ext cx="20447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Snezana\Desktop\Camera\20150607_142848.jpg"/>
          <p:cNvPicPr>
            <a:picLocks noChangeAspect="1" noChangeArrowheads="1"/>
          </p:cNvPicPr>
          <p:nvPr/>
        </p:nvPicPr>
        <p:blipFill>
          <a:blip r:embed="rId5"/>
          <a:srcRect l="5011" t="17848" r="53583" b="10262"/>
          <a:stretch>
            <a:fillRect/>
          </a:stretch>
        </p:blipFill>
        <p:spPr bwMode="auto">
          <a:xfrm>
            <a:off x="5072063" y="1500188"/>
            <a:ext cx="19748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Snezana\Desktop\Camera\20150607_142855.jpg"/>
          <p:cNvPicPr>
            <a:picLocks noChangeAspect="1" noChangeArrowheads="1"/>
          </p:cNvPicPr>
          <p:nvPr/>
        </p:nvPicPr>
        <p:blipFill>
          <a:blip r:embed="rId6"/>
          <a:srcRect l="51193" t="14020" r="13881" b="20958"/>
          <a:stretch>
            <a:fillRect/>
          </a:stretch>
        </p:blipFill>
        <p:spPr bwMode="auto">
          <a:xfrm>
            <a:off x="7208838" y="1500188"/>
            <a:ext cx="1935162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C:\Users\Snezana\Desktop\Camera\20150607_143053.jpg"/>
          <p:cNvPicPr>
            <a:picLocks noChangeAspect="1" noChangeArrowheads="1"/>
          </p:cNvPicPr>
          <p:nvPr/>
        </p:nvPicPr>
        <p:blipFill>
          <a:blip r:embed="rId7"/>
          <a:srcRect l="23628" t="50000" r="52837" b="11754"/>
          <a:stretch>
            <a:fillRect/>
          </a:stretch>
        </p:blipFill>
        <p:spPr bwMode="auto">
          <a:xfrm>
            <a:off x="642938" y="3857625"/>
            <a:ext cx="20447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:\Users\Snezana\Desktop\Camera\20150607_143053.jpg"/>
          <p:cNvPicPr>
            <a:picLocks noChangeAspect="1" noChangeArrowheads="1"/>
          </p:cNvPicPr>
          <p:nvPr/>
        </p:nvPicPr>
        <p:blipFill>
          <a:blip r:embed="rId8"/>
          <a:srcRect l="75200" t="48694" r="4776" b="14738"/>
          <a:stretch>
            <a:fillRect/>
          </a:stretch>
        </p:blipFill>
        <p:spPr bwMode="auto">
          <a:xfrm>
            <a:off x="2857500" y="3857625"/>
            <a:ext cx="20447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C:\Users\Snezana\Desktop\Camera\20150607_143108.jpg"/>
          <p:cNvPicPr>
            <a:picLocks noChangeAspect="1" noChangeArrowheads="1"/>
          </p:cNvPicPr>
          <p:nvPr/>
        </p:nvPicPr>
        <p:blipFill>
          <a:blip r:embed="rId9"/>
          <a:srcRect t="52364" r="78658" b="5286"/>
          <a:stretch>
            <a:fillRect/>
          </a:stretch>
        </p:blipFill>
        <p:spPr bwMode="auto">
          <a:xfrm>
            <a:off x="5072063" y="3857625"/>
            <a:ext cx="197485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C:\Users\Snezana\Desktop\Camera\20150607_143108.jpg"/>
          <p:cNvPicPr>
            <a:picLocks noChangeAspect="1" noChangeArrowheads="1"/>
          </p:cNvPicPr>
          <p:nvPr/>
        </p:nvPicPr>
        <p:blipFill>
          <a:blip r:embed="rId10"/>
          <a:srcRect l="54031" t="50000" r="24800" b="10262"/>
          <a:stretch>
            <a:fillRect/>
          </a:stretch>
        </p:blipFill>
        <p:spPr bwMode="auto">
          <a:xfrm>
            <a:off x="7208838" y="3857625"/>
            <a:ext cx="1935162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1859872"/>
            <a:ext cx="492443" cy="144366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dirty="0">
                <a:latin typeface="+mn-lt"/>
                <a:cs typeface="+mn-cs"/>
              </a:rPr>
              <a:t>Januar 2003</a:t>
            </a:r>
            <a:r>
              <a:rPr lang="en-US" sz="2000" b="1" dirty="0">
                <a:latin typeface="+mn-lt"/>
                <a:cs typeface="+mn-cs"/>
              </a:rPr>
              <a:t>.</a:t>
            </a:r>
            <a:endParaRPr lang="sr-Latn-CS" sz="2000" b="1" dirty="0"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14818"/>
            <a:ext cx="492443" cy="159190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dirty="0">
                <a:latin typeface="+mn-lt"/>
                <a:cs typeface="+mn-cs"/>
              </a:rPr>
              <a:t>Januar 2007</a:t>
            </a:r>
            <a:r>
              <a:rPr lang="en-US" sz="2000" b="1" dirty="0">
                <a:latin typeface="+mn-lt"/>
                <a:cs typeface="+mn-cs"/>
              </a:rPr>
              <a:t>.</a:t>
            </a:r>
            <a:endParaRPr lang="sr-Latn-CS" sz="2000" b="1" dirty="0">
              <a:latin typeface="+mn-lt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20925" y="6230938"/>
            <a:ext cx="1055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T2 FLAIR</a:t>
            </a:r>
          </a:p>
          <a:p>
            <a:r>
              <a:rPr lang="en-US">
                <a:latin typeface="Calibri" pitchFamily="34" charset="0"/>
              </a:rPr>
              <a:t>sekvenca</a:t>
            </a:r>
          </a:p>
          <a:p>
            <a:endParaRPr lang="en-US" b="1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86513" y="6323013"/>
            <a:ext cx="133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T1 sekvenca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320675"/>
            <a:ext cx="8229600" cy="652462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dirty="0" smtClean="0"/>
              <a:t> </a:t>
            </a:r>
            <a:r>
              <a:rPr lang="sr-Latn-CS" sz="2400" b="1" dirty="0" smtClean="0"/>
              <a:t>Poslednja - četrdesprva hospitalizacija</a:t>
            </a:r>
            <a:r>
              <a:rPr lang="en-US" sz="2400" dirty="0" smtClean="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i="1" dirty="0" err="1" smtClean="0"/>
              <a:t>Klinika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za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neurologiju</a:t>
            </a:r>
            <a:r>
              <a:rPr lang="en-US" sz="2400" i="1" dirty="0" smtClean="0"/>
              <a:t>, </a:t>
            </a:r>
            <a:r>
              <a:rPr lang="sr-Latn-CS" sz="2400" i="1" dirty="0" smtClean="0"/>
              <a:t>maj 2015</a:t>
            </a:r>
            <a:r>
              <a:rPr lang="en-US" sz="2400" i="1" dirty="0" smtClean="0"/>
              <a:t>.</a:t>
            </a:r>
            <a:endParaRPr lang="sr-Latn-CS" sz="2400" i="1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400" dirty="0" err="1" smtClean="0"/>
              <a:t>Evaluacija</a:t>
            </a:r>
            <a:endParaRPr lang="sr-Latn-CS" sz="24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Poslednje tri godine bez subjektivnog pogoršanja</a:t>
            </a:r>
            <a:r>
              <a:rPr lang="en-US" sz="2400" dirty="0" smtClean="0"/>
              <a:t>, 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metotreksat</a:t>
            </a:r>
            <a:r>
              <a:rPr lang="en-US" sz="2400" dirty="0" smtClean="0"/>
              <a:t> </a:t>
            </a:r>
            <a:r>
              <a:rPr lang="en-US" sz="2400" dirty="0" err="1" smtClean="0"/>
              <a:t>kao</a:t>
            </a:r>
            <a:r>
              <a:rPr lang="en-US" sz="2400" dirty="0" smtClean="0"/>
              <a:t> </a:t>
            </a:r>
            <a:r>
              <a:rPr lang="en-US" sz="2400" dirty="0" err="1" smtClean="0"/>
              <a:t>redovna</a:t>
            </a:r>
            <a:r>
              <a:rPr lang="en-US" sz="2400" dirty="0" smtClean="0"/>
              <a:t> </a:t>
            </a:r>
            <a:r>
              <a:rPr lang="en-US" sz="2400" dirty="0" err="1" smtClean="0"/>
              <a:t>terapija</a:t>
            </a:r>
            <a:endParaRPr lang="sr-Latn-CS" sz="24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Neurološki nalaz: Filiformni horizontalni nistagmus, spastična kvadripareza izrazitija na donjim ekstremitetima, </a:t>
            </a:r>
            <a:r>
              <a:rPr lang="en-US" sz="2400" dirty="0" err="1" smtClean="0"/>
              <a:t>parestezije</a:t>
            </a:r>
            <a:r>
              <a:rPr lang="en-US" sz="2400" dirty="0" smtClean="0"/>
              <a:t> </a:t>
            </a:r>
            <a:r>
              <a:rPr lang="en-US" sz="2400" dirty="0" err="1" smtClean="0"/>
              <a:t>ekstremiteta</a:t>
            </a:r>
            <a:r>
              <a:rPr lang="en-US" sz="2400" dirty="0" smtClean="0"/>
              <a:t> i </a:t>
            </a:r>
            <a:r>
              <a:rPr lang="en-US" sz="2400" dirty="0" err="1" smtClean="0"/>
              <a:t>trupa</a:t>
            </a:r>
            <a:r>
              <a:rPr lang="en-US" sz="2400" dirty="0" smtClean="0"/>
              <a:t>, </a:t>
            </a:r>
            <a:r>
              <a:rPr lang="en-US" sz="2400" dirty="0" err="1" smtClean="0"/>
              <a:t>vibracioni</a:t>
            </a:r>
            <a:r>
              <a:rPr lang="en-US" sz="2400" dirty="0" smtClean="0"/>
              <a:t> i </a:t>
            </a:r>
            <a:r>
              <a:rPr lang="en-US" sz="2400" dirty="0" err="1" smtClean="0"/>
              <a:t>pozicioni</a:t>
            </a:r>
            <a:r>
              <a:rPr lang="en-US" sz="2400" dirty="0" smtClean="0"/>
              <a:t> </a:t>
            </a:r>
            <a:r>
              <a:rPr lang="en-US" sz="2400" dirty="0" err="1" smtClean="0"/>
              <a:t>snzibilitet</a:t>
            </a:r>
            <a:r>
              <a:rPr lang="en-US" sz="2400" dirty="0" smtClean="0"/>
              <a:t>, KTR </a:t>
            </a:r>
            <a:r>
              <a:rPr lang="en-US" sz="2400" dirty="0" err="1" smtClean="0"/>
              <a:t>sniženi</a:t>
            </a:r>
            <a:r>
              <a:rPr lang="en-US" sz="2400" dirty="0" smtClean="0"/>
              <a:t> </a:t>
            </a:r>
            <a:r>
              <a:rPr lang="en-US" sz="2400" dirty="0" err="1" smtClean="0"/>
              <a:t>desno</a:t>
            </a:r>
            <a:r>
              <a:rPr lang="en-US" sz="2400" dirty="0" smtClean="0"/>
              <a:t>, </a:t>
            </a:r>
            <a:r>
              <a:rPr lang="sr-Latn-CS" sz="2400" dirty="0" smtClean="0"/>
              <a:t>hod uz pomoć hodalice do 40 m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Procena nalaz</a:t>
            </a:r>
            <a:r>
              <a:rPr lang="en-US" sz="2400" dirty="0" smtClean="0"/>
              <a:t>a </a:t>
            </a:r>
            <a:r>
              <a:rPr lang="en-US" sz="2400" dirty="0" err="1" smtClean="0"/>
              <a:t>superponirana</a:t>
            </a:r>
            <a:r>
              <a:rPr lang="sr-Latn-CS" sz="2400" dirty="0" smtClean="0"/>
              <a:t> ortopedsk</a:t>
            </a:r>
            <a:r>
              <a:rPr lang="en-US" sz="2400" dirty="0" err="1" smtClean="0"/>
              <a:t>im</a:t>
            </a:r>
            <a:r>
              <a:rPr lang="sr-Latn-CS" sz="2400" dirty="0" smtClean="0"/>
              <a:t> komorbiditet</a:t>
            </a:r>
            <a:r>
              <a:rPr lang="en-US" sz="2400" dirty="0" err="1" smtClean="0"/>
              <a:t>om</a:t>
            </a:r>
            <a:r>
              <a:rPr lang="sr-Latn-CS" sz="2400" dirty="0" smtClean="0"/>
              <a:t>: atroplastika zgloba kuka i kolena desn</a:t>
            </a:r>
            <a:r>
              <a:rPr lang="en-US" sz="2400" dirty="0" err="1" smtClean="0"/>
              <a:t>og</a:t>
            </a:r>
            <a:r>
              <a:rPr lang="en-US" sz="2400" dirty="0" smtClean="0"/>
              <a:t> </a:t>
            </a:r>
            <a:r>
              <a:rPr lang="en-US" sz="2400" dirty="0" err="1" smtClean="0"/>
              <a:t>ekstremiteta</a:t>
            </a:r>
            <a:endParaRPr lang="en-US" sz="24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dirty="0" err="1" smtClean="0"/>
              <a:t>Tokom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hospitalizacije</a:t>
            </a:r>
            <a:endParaRPr lang="sr-Latn-CS" sz="2400" b="1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MRI pregled glave i vratno-grudne kičme</a:t>
            </a:r>
            <a:endParaRPr lang="en-US" sz="24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Evocirani potencijali: SSEP, VEP, MEP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Optička koherentna tomografija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CS" sz="2400" dirty="0" smtClean="0"/>
              <a:t>Antikoagulantna terapija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1913" y="1989138"/>
            <a:ext cx="5184775" cy="3455987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Dg. </a:t>
            </a:r>
            <a:r>
              <a:rPr lang="en-US" sz="2400" dirty="0" err="1">
                <a:solidFill>
                  <a:prstClr val="black"/>
                </a:solidFill>
              </a:rPr>
              <a:t>Sistemski</a:t>
            </a:r>
            <a:r>
              <a:rPr lang="en-US" sz="2400" dirty="0">
                <a:solidFill>
                  <a:prstClr val="black"/>
                </a:solidFill>
              </a:rPr>
              <a:t> lupus </a:t>
            </a:r>
            <a:r>
              <a:rPr lang="en-US" sz="2400" dirty="0" err="1">
                <a:solidFill>
                  <a:prstClr val="black"/>
                </a:solidFill>
              </a:rPr>
              <a:t>eritematosus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Lupus CNS-a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Sekundarni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antifosfolipidni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sindrom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-1416050" y="179388"/>
            <a:ext cx="9037638" cy="1143000"/>
          </a:xfrm>
        </p:spPr>
        <p:txBody>
          <a:bodyPr/>
          <a:lstStyle/>
          <a:p>
            <a:r>
              <a:rPr lang="en-US" sz="3600" smtClean="0"/>
              <a:t>MRI transferzalni presek T2 FLAIR </a:t>
            </a:r>
            <a:br>
              <a:rPr lang="en-US" sz="3600" smtClean="0"/>
            </a:br>
            <a:r>
              <a:rPr lang="en-US" sz="2400" smtClean="0"/>
              <a:t>dvadesetdve godine nakon prve hospitalizacije </a:t>
            </a:r>
            <a:br>
              <a:rPr lang="en-US" sz="2400" smtClean="0"/>
            </a:br>
            <a:endParaRPr lang="en-US" sz="240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863" r="28040"/>
          <a:stretch>
            <a:fillRect/>
          </a:stretch>
        </p:blipFill>
        <p:spPr>
          <a:xfrm>
            <a:off x="323850" y="1341438"/>
            <a:ext cx="3973513" cy="45259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28209" r="28059"/>
          <a:stretch>
            <a:fillRect/>
          </a:stretch>
        </p:blipFill>
        <p:spPr bwMode="auto">
          <a:xfrm>
            <a:off x="468313" y="1412875"/>
            <a:ext cx="3997325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28209" r="28209"/>
          <a:stretch>
            <a:fillRect/>
          </a:stretch>
        </p:blipFill>
        <p:spPr bwMode="auto">
          <a:xfrm>
            <a:off x="611188" y="1557338"/>
            <a:ext cx="3986212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l="28479" r="28059"/>
          <a:stretch>
            <a:fillRect/>
          </a:stretch>
        </p:blipFill>
        <p:spPr bwMode="auto">
          <a:xfrm>
            <a:off x="755650" y="1700213"/>
            <a:ext cx="39735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 l="28481" r="27908"/>
          <a:stretch>
            <a:fillRect/>
          </a:stretch>
        </p:blipFill>
        <p:spPr bwMode="auto">
          <a:xfrm>
            <a:off x="900113" y="1844675"/>
            <a:ext cx="398780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rcRect l="28479" r="28059"/>
          <a:stretch>
            <a:fillRect/>
          </a:stretch>
        </p:blipFill>
        <p:spPr bwMode="auto">
          <a:xfrm>
            <a:off x="1116013" y="2060575"/>
            <a:ext cx="3973512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rcRect l="28479" r="28209"/>
          <a:stretch>
            <a:fillRect/>
          </a:stretch>
        </p:blipFill>
        <p:spPr bwMode="auto">
          <a:xfrm>
            <a:off x="1258888" y="2205038"/>
            <a:ext cx="3960812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rcRect l="28479" r="28209"/>
          <a:stretch>
            <a:fillRect/>
          </a:stretch>
        </p:blipFill>
        <p:spPr bwMode="auto">
          <a:xfrm>
            <a:off x="1403350" y="2314575"/>
            <a:ext cx="3960813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rcRect l="28479" r="27931"/>
          <a:stretch>
            <a:fillRect/>
          </a:stretch>
        </p:blipFill>
        <p:spPr bwMode="auto">
          <a:xfrm>
            <a:off x="1592263" y="2420938"/>
            <a:ext cx="39862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rcRect l="28268" t="-1027" r="28270" b="1027"/>
          <a:stretch>
            <a:fillRect/>
          </a:stretch>
        </p:blipFill>
        <p:spPr bwMode="auto">
          <a:xfrm>
            <a:off x="1763713" y="2565400"/>
            <a:ext cx="3973512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rcRect l="28479" r="28448"/>
          <a:stretch>
            <a:fillRect/>
          </a:stretch>
        </p:blipFill>
        <p:spPr bwMode="auto">
          <a:xfrm>
            <a:off x="3924300" y="1322388"/>
            <a:ext cx="3938588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rcRect l="28479" r="28276"/>
          <a:stretch>
            <a:fillRect/>
          </a:stretch>
        </p:blipFill>
        <p:spPr bwMode="auto">
          <a:xfrm>
            <a:off x="4140200" y="1450975"/>
            <a:ext cx="3954463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rcRect l="28479" r="27931"/>
          <a:stretch>
            <a:fillRect/>
          </a:stretch>
        </p:blipFill>
        <p:spPr bwMode="auto">
          <a:xfrm>
            <a:off x="4284663" y="1601788"/>
            <a:ext cx="3984625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rcRect l="28479" r="28104"/>
          <a:stretch>
            <a:fillRect/>
          </a:stretch>
        </p:blipFill>
        <p:spPr bwMode="auto">
          <a:xfrm>
            <a:off x="4406900" y="1795463"/>
            <a:ext cx="3970338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rcRect l="28479" r="28276"/>
          <a:stretch>
            <a:fillRect/>
          </a:stretch>
        </p:blipFill>
        <p:spPr bwMode="auto">
          <a:xfrm>
            <a:off x="4597400" y="1906588"/>
            <a:ext cx="3952875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rcRect l="28479" r="28107"/>
          <a:stretch>
            <a:fillRect/>
          </a:stretch>
        </p:blipFill>
        <p:spPr bwMode="auto">
          <a:xfrm>
            <a:off x="4729163" y="2039938"/>
            <a:ext cx="3970337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rcRect l="28479" r="28107"/>
          <a:stretch>
            <a:fillRect/>
          </a:stretch>
        </p:blipFill>
        <p:spPr bwMode="auto">
          <a:xfrm>
            <a:off x="4887913" y="2184400"/>
            <a:ext cx="396875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rcRect l="28479" r="28107"/>
          <a:stretch>
            <a:fillRect/>
          </a:stretch>
        </p:blipFill>
        <p:spPr bwMode="auto">
          <a:xfrm>
            <a:off x="5089525" y="2314575"/>
            <a:ext cx="3970338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/>
          <a:srcRect l="28479" r="28107"/>
          <a:stretch>
            <a:fillRect/>
          </a:stretch>
        </p:blipFill>
        <p:spPr bwMode="auto">
          <a:xfrm>
            <a:off x="5211763" y="2444750"/>
            <a:ext cx="3970337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-890588" y="242888"/>
            <a:ext cx="8229601" cy="1143000"/>
          </a:xfrm>
        </p:spPr>
        <p:txBody>
          <a:bodyPr/>
          <a:lstStyle/>
          <a:p>
            <a:r>
              <a:rPr lang="en-US" sz="3600" smtClean="0"/>
              <a:t>MRI sagitalni presek T2 FLAIR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2400" smtClean="0"/>
              <a:t>dvadesetdve godine nakon prve hospitalizacije </a:t>
            </a:r>
            <a:br>
              <a:rPr lang="en-US" sz="2400" smtClean="0"/>
            </a:br>
            <a:endParaRPr lang="en-US" sz="240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27904" r="28110"/>
          <a:stretch>
            <a:fillRect/>
          </a:stretch>
        </p:blipFill>
        <p:spPr>
          <a:xfrm>
            <a:off x="179388" y="1412875"/>
            <a:ext cx="3887787" cy="45259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27757" r="28448"/>
          <a:stretch>
            <a:fillRect/>
          </a:stretch>
        </p:blipFill>
        <p:spPr bwMode="auto">
          <a:xfrm>
            <a:off x="300038" y="1484313"/>
            <a:ext cx="40036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27759" r="28104"/>
          <a:stretch>
            <a:fillRect/>
          </a:stretch>
        </p:blipFill>
        <p:spPr bwMode="auto">
          <a:xfrm>
            <a:off x="409575" y="1487488"/>
            <a:ext cx="4037013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l="28104" r="28104"/>
          <a:stretch>
            <a:fillRect/>
          </a:stretch>
        </p:blipFill>
        <p:spPr bwMode="auto">
          <a:xfrm>
            <a:off x="568325" y="1628775"/>
            <a:ext cx="40036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 l="28104" r="28276"/>
          <a:stretch>
            <a:fillRect/>
          </a:stretch>
        </p:blipFill>
        <p:spPr bwMode="auto">
          <a:xfrm>
            <a:off x="611188" y="1773238"/>
            <a:ext cx="398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 l="28104" r="28104"/>
          <a:stretch>
            <a:fillRect/>
          </a:stretch>
        </p:blipFill>
        <p:spPr bwMode="auto">
          <a:xfrm>
            <a:off x="755650" y="1916113"/>
            <a:ext cx="400367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rcRect l="28104" r="28448"/>
          <a:stretch>
            <a:fillRect/>
          </a:stretch>
        </p:blipFill>
        <p:spPr bwMode="auto">
          <a:xfrm>
            <a:off x="900113" y="2014538"/>
            <a:ext cx="39719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rcRect l="27711" r="28151"/>
          <a:stretch>
            <a:fillRect/>
          </a:stretch>
        </p:blipFill>
        <p:spPr bwMode="auto">
          <a:xfrm>
            <a:off x="1042988" y="2133600"/>
            <a:ext cx="403701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rcRect l="28104" r="28448"/>
          <a:stretch>
            <a:fillRect/>
          </a:stretch>
        </p:blipFill>
        <p:spPr bwMode="auto">
          <a:xfrm>
            <a:off x="1106488" y="2276475"/>
            <a:ext cx="397351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rcRect l="28104" r="28104"/>
          <a:stretch>
            <a:fillRect/>
          </a:stretch>
        </p:blipFill>
        <p:spPr bwMode="auto">
          <a:xfrm>
            <a:off x="1258888" y="2420938"/>
            <a:ext cx="40052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rcRect l="28493" r="28276"/>
          <a:stretch>
            <a:fillRect/>
          </a:stretch>
        </p:blipFill>
        <p:spPr bwMode="auto">
          <a:xfrm>
            <a:off x="3262313" y="1385888"/>
            <a:ext cx="3952875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rcRect l="28104" r="28104"/>
          <a:stretch>
            <a:fillRect/>
          </a:stretch>
        </p:blipFill>
        <p:spPr bwMode="auto">
          <a:xfrm>
            <a:off x="3348038" y="1484313"/>
            <a:ext cx="40036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rcRect l="28104" r="28276"/>
          <a:stretch>
            <a:fillRect/>
          </a:stretch>
        </p:blipFill>
        <p:spPr bwMode="auto">
          <a:xfrm>
            <a:off x="3492500" y="1577975"/>
            <a:ext cx="39878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rcRect l="28104" r="28104"/>
          <a:stretch>
            <a:fillRect/>
          </a:stretch>
        </p:blipFill>
        <p:spPr bwMode="auto">
          <a:xfrm>
            <a:off x="3635375" y="1671638"/>
            <a:ext cx="4005263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rcRect l="28104" r="28104"/>
          <a:stretch>
            <a:fillRect/>
          </a:stretch>
        </p:blipFill>
        <p:spPr bwMode="auto">
          <a:xfrm>
            <a:off x="3779838" y="1755775"/>
            <a:ext cx="4005262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rcRect l="28104" r="28104"/>
          <a:stretch>
            <a:fillRect/>
          </a:stretch>
        </p:blipFill>
        <p:spPr bwMode="auto">
          <a:xfrm>
            <a:off x="3924300" y="1916113"/>
            <a:ext cx="400367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rcRect l="28104" r="28276"/>
          <a:stretch>
            <a:fillRect/>
          </a:stretch>
        </p:blipFill>
        <p:spPr bwMode="auto">
          <a:xfrm>
            <a:off x="4067175" y="2076450"/>
            <a:ext cx="3989388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rcRect l="28104" r="28276"/>
          <a:stretch>
            <a:fillRect/>
          </a:stretch>
        </p:blipFill>
        <p:spPr bwMode="auto">
          <a:xfrm>
            <a:off x="4252913" y="2246313"/>
            <a:ext cx="3989387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rcRect l="28104" r="28276"/>
          <a:stretch>
            <a:fillRect/>
          </a:stretch>
        </p:blipFill>
        <p:spPr bwMode="auto">
          <a:xfrm>
            <a:off x="4446588" y="2489200"/>
            <a:ext cx="39878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rcRect l="28104" r="27931"/>
          <a:stretch>
            <a:fillRect/>
          </a:stretch>
        </p:blipFill>
        <p:spPr bwMode="auto">
          <a:xfrm>
            <a:off x="4629150" y="2630488"/>
            <a:ext cx="401955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rcRect l="28104" r="29567"/>
          <a:stretch>
            <a:fillRect/>
          </a:stretch>
        </p:blipFill>
        <p:spPr bwMode="auto">
          <a:xfrm>
            <a:off x="4833938" y="2781300"/>
            <a:ext cx="38703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-396875" y="201613"/>
            <a:ext cx="8229600" cy="1143000"/>
          </a:xfrm>
        </p:spPr>
        <p:txBody>
          <a:bodyPr/>
          <a:lstStyle/>
          <a:p>
            <a:r>
              <a:rPr lang="en-US" sz="3600" smtClean="0"/>
              <a:t>MRI vratne i grudne kičme</a:t>
            </a:r>
            <a:r>
              <a:rPr lang="sr-Latn-CS" smtClean="0"/>
              <a:t/>
            </a:r>
            <a:br>
              <a:rPr lang="sr-Latn-CS" smtClean="0"/>
            </a:br>
            <a:r>
              <a:rPr lang="sr-Latn-CS" sz="2400" smtClean="0"/>
              <a:t>dvadesetdve godine nakon prvih tegoba</a:t>
            </a:r>
            <a:r>
              <a:rPr lang="en-US" sz="2400" smtClean="0"/>
              <a:t> </a:t>
            </a:r>
          </a:p>
        </p:txBody>
      </p:sp>
      <p:pic>
        <p:nvPicPr>
          <p:cNvPr id="79875" name="Picture 2" descr="F:\Diferencijalna dijagnoza MS\MRI Nikolic Dragica C-Th\C sagT2.jpg"/>
          <p:cNvPicPr>
            <a:picLocks noChangeAspect="1" noChangeArrowheads="1"/>
          </p:cNvPicPr>
          <p:nvPr/>
        </p:nvPicPr>
        <p:blipFill>
          <a:blip r:embed="rId3"/>
          <a:srcRect l="24478" t="11882" r="26717"/>
          <a:stretch>
            <a:fillRect/>
          </a:stretch>
        </p:blipFill>
        <p:spPr bwMode="auto">
          <a:xfrm>
            <a:off x="0" y="1557338"/>
            <a:ext cx="31321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" descr="F:\Diferencijalna dijagnoza MS\MRI Nikolic Dragica C-Th\C trans T2 IV.jpg"/>
          <p:cNvPicPr>
            <a:picLocks noChangeAspect="1" noChangeArrowheads="1"/>
          </p:cNvPicPr>
          <p:nvPr/>
        </p:nvPicPr>
        <p:blipFill>
          <a:blip r:embed="rId4"/>
          <a:srcRect l="26717" t="20255" r="30000" b="14291"/>
          <a:stretch>
            <a:fillRect/>
          </a:stretch>
        </p:blipFill>
        <p:spPr bwMode="auto">
          <a:xfrm>
            <a:off x="3276600" y="1557338"/>
            <a:ext cx="26638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 descr="F:\Diferencijalna dijagnoza MS\MRI Nikolic Dragica C-Th\C trans T2.jpg"/>
          <p:cNvPicPr>
            <a:picLocks noChangeAspect="1" noChangeArrowheads="1"/>
          </p:cNvPicPr>
          <p:nvPr/>
        </p:nvPicPr>
        <p:blipFill>
          <a:blip r:embed="rId5"/>
          <a:srcRect l="22861" t="22791" r="26379" b="10992"/>
          <a:stretch>
            <a:fillRect/>
          </a:stretch>
        </p:blipFill>
        <p:spPr bwMode="auto">
          <a:xfrm>
            <a:off x="6156325" y="1555750"/>
            <a:ext cx="27368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5" descr="F:\Diferencijalna dijagnoza MS\MRI Nikolic Dragica C-Th\Th sag T2 I.jpg"/>
          <p:cNvPicPr>
            <a:picLocks noChangeAspect="1" noChangeArrowheads="1"/>
          </p:cNvPicPr>
          <p:nvPr/>
        </p:nvPicPr>
        <p:blipFill>
          <a:blip r:embed="rId6"/>
          <a:srcRect l="22778" t="15198" r="35547" b="7442"/>
          <a:stretch>
            <a:fillRect/>
          </a:stretch>
        </p:blipFill>
        <p:spPr bwMode="auto">
          <a:xfrm>
            <a:off x="53975" y="4292600"/>
            <a:ext cx="30781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6" descr="F:\Diferencijalna dijagnoza MS\MRI Nikolic Dragica C-Th\th trans T2 I.jpg"/>
          <p:cNvPicPr>
            <a:picLocks noChangeAspect="1" noChangeArrowheads="1"/>
          </p:cNvPicPr>
          <p:nvPr/>
        </p:nvPicPr>
        <p:blipFill>
          <a:blip r:embed="rId7"/>
          <a:srcRect l="17424" t="15173" r="20448" b="18352"/>
          <a:stretch>
            <a:fillRect/>
          </a:stretch>
        </p:blipFill>
        <p:spPr bwMode="auto">
          <a:xfrm>
            <a:off x="3278188" y="4330700"/>
            <a:ext cx="26622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7" descr="F:\Diferencijalna dijagnoza MS\MRI Nikolic Dragica C-Th\th trans T2 II.jpg"/>
          <p:cNvPicPr>
            <a:picLocks noChangeAspect="1" noChangeArrowheads="1"/>
          </p:cNvPicPr>
          <p:nvPr/>
        </p:nvPicPr>
        <p:blipFill>
          <a:blip r:embed="rId8"/>
          <a:srcRect l="19701" t="9344" r="21194" b="17589"/>
          <a:stretch>
            <a:fillRect/>
          </a:stretch>
        </p:blipFill>
        <p:spPr bwMode="auto">
          <a:xfrm>
            <a:off x="6156325" y="4330700"/>
            <a:ext cx="27368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413"/>
            <a:ext cx="6280150" cy="12969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err="1" smtClean="0"/>
              <a:t>Vizuelni</a:t>
            </a:r>
            <a:r>
              <a:rPr lang="en-US" sz="4000" dirty="0" smtClean="0"/>
              <a:t> </a:t>
            </a:r>
            <a:r>
              <a:rPr lang="x-none" sz="4000" dirty="0" smtClean="0"/>
              <a:t>i senzitivni </a:t>
            </a:r>
            <a:r>
              <a:rPr lang="en-US" sz="4000" dirty="0" err="1" smtClean="0"/>
              <a:t>evocirani</a:t>
            </a:r>
            <a:r>
              <a:rPr lang="en-US" sz="4000" dirty="0" smtClean="0"/>
              <a:t> </a:t>
            </a:r>
            <a:r>
              <a:rPr lang="en-US" sz="4000" dirty="0" err="1" smtClean="0"/>
              <a:t>potencijali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700" dirty="0" err="1" smtClean="0"/>
              <a:t>dvadeset</a:t>
            </a:r>
            <a:r>
              <a:rPr lang="en-US" sz="2700" dirty="0" smtClean="0"/>
              <a:t> </a:t>
            </a:r>
            <a:r>
              <a:rPr lang="en-US" sz="2700" dirty="0" err="1" smtClean="0"/>
              <a:t>dve</a:t>
            </a:r>
            <a:r>
              <a:rPr lang="en-US" sz="2700" dirty="0" smtClean="0"/>
              <a:t> </a:t>
            </a:r>
            <a:r>
              <a:rPr lang="en-US" sz="2700" dirty="0" err="1" smtClean="0"/>
              <a:t>godine</a:t>
            </a:r>
            <a:r>
              <a:rPr lang="en-US" sz="2700" dirty="0" smtClean="0"/>
              <a:t> </a:t>
            </a:r>
            <a:r>
              <a:rPr lang="en-US" sz="2700" dirty="0" err="1" smtClean="0"/>
              <a:t>nakon</a:t>
            </a:r>
            <a:r>
              <a:rPr lang="en-US" sz="2700" dirty="0" smtClean="0"/>
              <a:t> </a:t>
            </a:r>
            <a:r>
              <a:rPr lang="en-US" sz="2700" dirty="0" err="1" smtClean="0"/>
              <a:t>prve</a:t>
            </a:r>
            <a:r>
              <a:rPr lang="en-US" sz="2700" dirty="0" smtClean="0"/>
              <a:t> </a:t>
            </a:r>
            <a:r>
              <a:rPr lang="en-US" sz="2700" dirty="0" err="1" smtClean="0"/>
              <a:t>hospitalizacije</a:t>
            </a:r>
            <a:endParaRPr lang="en-US" sz="2700" dirty="0"/>
          </a:p>
        </p:txBody>
      </p:sp>
      <p:pic>
        <p:nvPicPr>
          <p:cNvPr id="8089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484313"/>
            <a:ext cx="3816350" cy="2449512"/>
          </a:xfrm>
        </p:spPr>
      </p:pic>
      <p:pic>
        <p:nvPicPr>
          <p:cNvPr id="8090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933825"/>
            <a:ext cx="38893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484313"/>
            <a:ext cx="39624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933825"/>
            <a:ext cx="4032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-26988"/>
            <a:ext cx="903605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sr-Latn-C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Clr>
                <a:srgbClr val="FF3300"/>
              </a:buClr>
              <a:buFont typeface="Arial" pitchFamily="34" charset="0"/>
              <a:buChar char="•"/>
              <a:defRPr/>
            </a:pPr>
            <a:r>
              <a:rPr lang="sr-Latn-CS" sz="2800" dirty="0" smtClean="0"/>
              <a:t>Ukupno 41 hospitalizacija: </a:t>
            </a:r>
            <a:r>
              <a:rPr lang="sr-Latn-CS" sz="2600" dirty="0" smtClean="0"/>
              <a:t>Klinika za neurologiju               36</a:t>
            </a:r>
          </a:p>
          <a:p>
            <a:pPr fontAlgn="auto">
              <a:spcAft>
                <a:spcPts val="0"/>
              </a:spcAft>
              <a:buClr>
                <a:srgbClr val="FF3300"/>
              </a:buClr>
              <a:buFont typeface="Arial" pitchFamily="34" charset="0"/>
              <a:buNone/>
              <a:defRPr/>
            </a:pPr>
            <a:r>
              <a:rPr lang="sr-Latn-CS" sz="2600" dirty="0" smtClean="0"/>
              <a:t>                                                         Institut za neurologiju KCS      </a:t>
            </a:r>
            <a:r>
              <a:rPr lang="en-US" sz="2600" dirty="0" smtClean="0"/>
              <a:t> </a:t>
            </a:r>
            <a:r>
              <a:rPr lang="sr-Latn-CS" sz="2600" dirty="0" smtClean="0"/>
              <a:t>1</a:t>
            </a:r>
          </a:p>
          <a:p>
            <a:pPr fontAlgn="auto">
              <a:spcAft>
                <a:spcPts val="0"/>
              </a:spcAft>
              <a:buClr>
                <a:srgbClr val="FF3300"/>
              </a:buClr>
              <a:buFont typeface="Arial" pitchFamily="34" charset="0"/>
              <a:buNone/>
              <a:defRPr/>
            </a:pPr>
            <a:r>
              <a:rPr lang="sr-Latn-CS" sz="2600" dirty="0" smtClean="0"/>
              <a:t>                                                         Klinika za reumatologiju          </a:t>
            </a:r>
            <a:r>
              <a:rPr lang="en-US" sz="2600" dirty="0" smtClean="0"/>
              <a:t> </a:t>
            </a:r>
            <a:r>
              <a:rPr lang="sr-Latn-CS" sz="2600" dirty="0" smtClean="0"/>
              <a:t>2</a:t>
            </a:r>
          </a:p>
          <a:p>
            <a:pPr fontAlgn="auto">
              <a:spcAft>
                <a:spcPts val="0"/>
              </a:spcAft>
              <a:buClr>
                <a:srgbClr val="FF3300"/>
              </a:buClr>
              <a:buFont typeface="Arial" pitchFamily="34" charset="0"/>
              <a:buNone/>
              <a:defRPr/>
            </a:pPr>
            <a:r>
              <a:rPr lang="sr-Latn-CS" sz="2600" dirty="0" smtClean="0"/>
              <a:t>                                                         Klinika za endokrinologiju       </a:t>
            </a:r>
            <a:r>
              <a:rPr lang="en-US" sz="2600" dirty="0" smtClean="0"/>
              <a:t> </a:t>
            </a:r>
            <a:r>
              <a:rPr lang="sr-Latn-CS" sz="2600" dirty="0" smtClean="0"/>
              <a:t>1</a:t>
            </a:r>
          </a:p>
          <a:p>
            <a:pPr fontAlgn="auto">
              <a:spcAft>
                <a:spcPts val="0"/>
              </a:spcAft>
              <a:buClr>
                <a:srgbClr val="FF3300"/>
              </a:buClr>
              <a:buFont typeface="Arial" pitchFamily="34" charset="0"/>
              <a:buNone/>
              <a:defRPr/>
            </a:pPr>
            <a:r>
              <a:rPr lang="sr-Latn-CS" sz="2600" dirty="0" smtClean="0"/>
              <a:t>                                                         Klinika za ortopediju                </a:t>
            </a:r>
            <a:r>
              <a:rPr lang="en-US" sz="2600" dirty="0" smtClean="0"/>
              <a:t> </a:t>
            </a:r>
            <a:r>
              <a:rPr lang="sr-Latn-CS" sz="2600" dirty="0" smtClean="0"/>
              <a:t>1</a:t>
            </a:r>
          </a:p>
          <a:p>
            <a:pPr fontAlgn="auto">
              <a:spcAft>
                <a:spcPts val="0"/>
              </a:spcAft>
              <a:buClr>
                <a:srgbClr val="FF3300"/>
              </a:buClr>
              <a:buFont typeface="Arial" pitchFamily="34" charset="0"/>
              <a:buNone/>
              <a:defRPr/>
            </a:pPr>
            <a:r>
              <a:rPr lang="sr-Latn-CS" sz="2600" dirty="0" smtClean="0"/>
              <a:t>                                                         Klinika za fizikalnu medicinu   </a:t>
            </a:r>
            <a:r>
              <a:rPr lang="en-US" sz="2600" dirty="0" smtClean="0"/>
              <a:t> </a:t>
            </a:r>
            <a:r>
              <a:rPr lang="sr-Latn-CS" sz="2600" dirty="0" smtClean="0"/>
              <a:t>1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600" dirty="0" smtClean="0"/>
              <a:t>Ukupno 12 dostupnih pregleda centralnog nervnog sistema magnenom rezonancom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sz="2600" dirty="0" smtClean="0"/>
              <a:t>Prva hospitalizacija 1993. u </a:t>
            </a:r>
            <a:r>
              <a:rPr lang="sr-Latn-CS" sz="2600" b="1" dirty="0" smtClean="0"/>
              <a:t>39. godini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sz="2600" dirty="0" smtClean="0"/>
              <a:t>Poslednja </a:t>
            </a:r>
            <a:r>
              <a:rPr lang="en-US" sz="2600" dirty="0" err="1" smtClean="0"/>
              <a:t>maja</a:t>
            </a:r>
            <a:r>
              <a:rPr lang="sr-Latn-CS" sz="2600" dirty="0" smtClean="0"/>
              <a:t> 2015. u </a:t>
            </a:r>
            <a:r>
              <a:rPr lang="sr-Latn-CS" sz="2600" b="1" dirty="0" smtClean="0"/>
              <a:t>61. godini</a:t>
            </a:r>
          </a:p>
          <a:p>
            <a:pPr algn="ctr" fontAlgn="auto">
              <a:spcAft>
                <a:spcPts val="0"/>
              </a:spcAft>
              <a:buClr>
                <a:srgbClr val="FF3300"/>
              </a:buClr>
              <a:buFont typeface="Wingdings" pitchFamily="2" charset="2"/>
              <a:buChar char="ü"/>
              <a:defRPr/>
            </a:pPr>
            <a:endParaRPr lang="sr-Latn-C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r>
              <a:rPr lang="sr-Latn-CS" sz="2600" b="1" dirty="0" smtClean="0"/>
              <a:t> 22 godine praćenja toka bolesti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700"/>
            <a:ext cx="6011863" cy="1268413"/>
          </a:xfrm>
        </p:spPr>
        <p:txBody>
          <a:bodyPr rtlCol="0">
            <a:normAutofit fontScale="90000"/>
          </a:bodyPr>
          <a:lstStyle/>
          <a:p>
            <a:pPr indent="457200" fontAlgn="auto">
              <a:spcAft>
                <a:spcPts val="0"/>
              </a:spcAft>
              <a:defRPr/>
            </a:pPr>
            <a:r>
              <a:rPr lang="sr-Latn-CS" sz="4000" dirty="0" smtClean="0"/>
              <a:t>Motorni evocirani</a:t>
            </a:r>
            <a:r>
              <a:rPr lang="en-US" sz="4000" dirty="0" smtClean="0"/>
              <a:t> </a:t>
            </a:r>
            <a:r>
              <a:rPr lang="sr-Latn-CS" sz="4000" dirty="0" smtClean="0"/>
              <a:t>potencijali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/>
              <a:t>dvadesedve</a:t>
            </a:r>
            <a:r>
              <a:rPr lang="en-US" sz="2700" dirty="0" smtClean="0"/>
              <a:t> </a:t>
            </a:r>
            <a:r>
              <a:rPr lang="en-US" sz="2700" dirty="0" err="1" smtClean="0"/>
              <a:t>godine</a:t>
            </a:r>
            <a:r>
              <a:rPr lang="en-US" sz="2700" dirty="0"/>
              <a:t> </a:t>
            </a:r>
            <a:r>
              <a:rPr lang="en-US" sz="2700" dirty="0" err="1" smtClean="0"/>
              <a:t>nakon</a:t>
            </a:r>
            <a:r>
              <a:rPr lang="en-US" sz="2700" dirty="0" smtClean="0"/>
              <a:t> </a:t>
            </a:r>
            <a:r>
              <a:rPr lang="en-US" sz="2700" dirty="0" err="1" smtClean="0"/>
              <a:t>prve</a:t>
            </a:r>
            <a:r>
              <a:rPr lang="en-US" sz="2700" dirty="0" smtClean="0"/>
              <a:t> </a:t>
            </a:r>
            <a:r>
              <a:rPr lang="en-US" sz="2700" dirty="0" err="1" smtClean="0"/>
              <a:t>hospitalizcije</a:t>
            </a:r>
            <a:endParaRPr lang="sr-Latn-CS" sz="27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/>
          </a:blip>
          <a:srcRect t="2817" r="1809" b="4872"/>
          <a:stretch/>
        </p:blipFill>
        <p:spPr>
          <a:xfrm>
            <a:off x="899592" y="1418897"/>
            <a:ext cx="6292778" cy="4918841"/>
          </a:xfrm>
          <a:scene3d>
            <a:camera prst="orthographicFront">
              <a:rot lat="0" lon="0" rev="21540000"/>
            </a:camera>
            <a:lightRig rig="threePt" dir="t"/>
          </a:scene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-144463" y="15875"/>
            <a:ext cx="6267451" cy="1582738"/>
          </a:xfrm>
        </p:spPr>
        <p:txBody>
          <a:bodyPr/>
          <a:lstStyle/>
          <a:p>
            <a:r>
              <a:rPr lang="en-US" sz="3600" smtClean="0"/>
              <a:t>Optička koherentna tomografija </a:t>
            </a:r>
            <a:r>
              <a:rPr lang="sr-Latn-CS" sz="3600" smtClean="0"/>
              <a:t>papila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2400" smtClean="0"/>
              <a:t>dvadesetdve godine nakon prve hospitalizacije</a:t>
            </a:r>
          </a:p>
        </p:txBody>
      </p:sp>
      <p:pic>
        <p:nvPicPr>
          <p:cNvPr id="82947" name="Picture 2" descr="H:\Diferencijalna dijagnoza MS\Nikolic Dragica OCT\0701954777020_20150512_150658_3DOCT00_R_01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5682" b="2771"/>
          <a:stretch>
            <a:fillRect/>
          </a:stretch>
        </p:blipFill>
        <p:spPr>
          <a:xfrm>
            <a:off x="0" y="2349500"/>
            <a:ext cx="4429125" cy="3230563"/>
          </a:xfrm>
        </p:spPr>
      </p:pic>
      <p:sp>
        <p:nvSpPr>
          <p:cNvPr id="82948" name="TextBox 4"/>
          <p:cNvSpPr txBox="1">
            <a:spLocks noChangeArrowheads="1"/>
          </p:cNvSpPr>
          <p:nvPr/>
        </p:nvSpPr>
        <p:spPr bwMode="auto">
          <a:xfrm>
            <a:off x="785813" y="1785938"/>
            <a:ext cx="2740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800">
                <a:solidFill>
                  <a:srgbClr val="000000"/>
                </a:solidFill>
                <a:latin typeface="Calibri" pitchFamily="34" charset="0"/>
              </a:rPr>
              <a:t>Desno oko</a:t>
            </a:r>
          </a:p>
        </p:txBody>
      </p:sp>
      <p:pic>
        <p:nvPicPr>
          <p:cNvPr id="82949" name="Picture 3" descr="H:\Diferencijalna dijagnoza MS\Nikolic Dragica OCT\0701954777020_20150512_150720_3DOCT00_L_01.bmp"/>
          <p:cNvPicPr>
            <a:picLocks noChangeAspect="1" noChangeArrowheads="1"/>
          </p:cNvPicPr>
          <p:nvPr/>
        </p:nvPicPr>
        <p:blipFill>
          <a:blip r:embed="rId4"/>
          <a:srcRect t="6367" b="3229"/>
          <a:stretch>
            <a:fillRect/>
          </a:stretch>
        </p:blipFill>
        <p:spPr bwMode="auto">
          <a:xfrm>
            <a:off x="4643438" y="2357438"/>
            <a:ext cx="45005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Rectangle 7"/>
          <p:cNvSpPr>
            <a:spLocks noChangeArrowheads="1"/>
          </p:cNvSpPr>
          <p:nvPr/>
        </p:nvSpPr>
        <p:spPr bwMode="auto">
          <a:xfrm>
            <a:off x="6157913" y="1785938"/>
            <a:ext cx="1471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800">
                <a:solidFill>
                  <a:srgbClr val="000000"/>
                </a:solidFill>
                <a:latin typeface="Calibri" pitchFamily="34" charset="0"/>
              </a:rPr>
              <a:t>Levo oko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705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 descr="H:\Diferencijalna dijagnoza MS\Nikolic Dragica OCT\0701954777020_20150512_150740_3DOCT00_R_01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5682" b="2771"/>
          <a:stretch>
            <a:fillRect/>
          </a:stretch>
        </p:blipFill>
        <p:spPr>
          <a:xfrm>
            <a:off x="0" y="2357438"/>
            <a:ext cx="4427538" cy="3357562"/>
          </a:xfrm>
        </p:spPr>
      </p:pic>
      <p:pic>
        <p:nvPicPr>
          <p:cNvPr id="83971" name="Picture 3" descr="H:\Diferencijalna dijagnoza MS\Nikolic Dragica OCT\0701954777020_20150512_150808_3DOCT00_L_01.bmp"/>
          <p:cNvPicPr>
            <a:picLocks noChangeAspect="1" noChangeArrowheads="1"/>
          </p:cNvPicPr>
          <p:nvPr/>
        </p:nvPicPr>
        <p:blipFill>
          <a:blip r:embed="rId4"/>
          <a:srcRect t="6049" r="1253" b="633"/>
          <a:stretch>
            <a:fillRect/>
          </a:stretch>
        </p:blipFill>
        <p:spPr bwMode="auto">
          <a:xfrm>
            <a:off x="4643438" y="2357438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Box 5"/>
          <p:cNvSpPr txBox="1">
            <a:spLocks noChangeArrowheads="1"/>
          </p:cNvSpPr>
          <p:nvPr/>
        </p:nvSpPr>
        <p:spPr bwMode="auto">
          <a:xfrm>
            <a:off x="1143000" y="1714500"/>
            <a:ext cx="171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800">
                <a:solidFill>
                  <a:srgbClr val="000000"/>
                </a:solidFill>
                <a:latin typeface="Calibri" pitchFamily="34" charset="0"/>
              </a:rPr>
              <a:t>Desno oko</a:t>
            </a:r>
          </a:p>
        </p:txBody>
      </p:sp>
      <p:sp>
        <p:nvSpPr>
          <p:cNvPr id="83973" name="TextBox 6"/>
          <p:cNvSpPr txBox="1">
            <a:spLocks noChangeArrowheads="1"/>
          </p:cNvSpPr>
          <p:nvPr/>
        </p:nvSpPr>
        <p:spPr bwMode="auto">
          <a:xfrm>
            <a:off x="6129338" y="1725613"/>
            <a:ext cx="1471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800">
                <a:solidFill>
                  <a:srgbClr val="000000"/>
                </a:solidFill>
                <a:latin typeface="Calibri" pitchFamily="34" charset="0"/>
              </a:rPr>
              <a:t>Levo oko</a:t>
            </a:r>
          </a:p>
        </p:txBody>
      </p:sp>
      <p:sp>
        <p:nvSpPr>
          <p:cNvPr id="83974" name="Rectangle 4"/>
          <p:cNvSpPr>
            <a:spLocks noChangeArrowheads="1"/>
          </p:cNvSpPr>
          <p:nvPr/>
        </p:nvSpPr>
        <p:spPr bwMode="auto">
          <a:xfrm>
            <a:off x="0" y="139700"/>
            <a:ext cx="62277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Optička koherentna tomografija makula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dvadesetdve godine nakon prve hospitalizacije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i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84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280"/>
                <a:gridCol w="3095440"/>
                <a:gridCol w="3024280"/>
              </a:tblGrid>
              <a:tr h="370514">
                <a:tc>
                  <a:txBody>
                    <a:bodyPr/>
                    <a:lstStyle/>
                    <a:p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dirty="0" smtClean="0"/>
                        <a:t>Neuropupus/APS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dirty="0" smtClean="0"/>
                        <a:t>MS</a:t>
                      </a:r>
                      <a:endParaRPr lang="sr-Latn-CS" dirty="0"/>
                    </a:p>
                  </a:txBody>
                  <a:tcPr/>
                </a:tc>
              </a:tr>
              <a:tr h="648399">
                <a:tc>
                  <a:txBody>
                    <a:bodyPr/>
                    <a:lstStyle/>
                    <a:p>
                      <a:r>
                        <a:rPr lang="sr-Latn-CS" dirty="0" smtClean="0"/>
                        <a:t>Tromboza, morbiditet</a:t>
                      </a:r>
                      <a:r>
                        <a:rPr lang="sr-Latn-CS" baseline="0" dirty="0" smtClean="0"/>
                        <a:t> ploda, glavobolja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Mogu biti prisuni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Odsutno</a:t>
                      </a:r>
                      <a:endParaRPr lang="sr-Latn-CS" dirty="0"/>
                    </a:p>
                  </a:txBody>
                  <a:tcPr/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Epileptogena pražnjenja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Mogu biti prisutni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Retko</a:t>
                      </a:r>
                      <a:r>
                        <a:rPr lang="sr-Latn-CS" baseline="0" dirty="0" smtClean="0"/>
                        <a:t> </a:t>
                      </a:r>
                      <a:endParaRPr lang="sr-Latn-CS" dirty="0"/>
                    </a:p>
                  </a:txBody>
                  <a:tcPr/>
                </a:tc>
              </a:tr>
              <a:tr h="586647">
                <a:tc>
                  <a:txBody>
                    <a:bodyPr/>
                    <a:lstStyle/>
                    <a:p>
                      <a:r>
                        <a:rPr lang="sr-Latn-CS" sz="1600" dirty="0" smtClean="0"/>
                        <a:t>Livedo, trombocitopenija, Raynaud-ov fenomen</a:t>
                      </a:r>
                      <a:endParaRPr lang="sr-Latn-C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Često</a:t>
                      </a:r>
                      <a:r>
                        <a:rPr lang="sr-Latn-CS" baseline="0" dirty="0" smtClean="0"/>
                        <a:t> prisutni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Odsutni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Raš, artritis,</a:t>
                      </a:r>
                      <a:r>
                        <a:rPr lang="sr-Latn-CS" baseline="0" dirty="0" smtClean="0"/>
                        <a:t> sicca sindrom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dirty="0" smtClean="0"/>
                        <a:t>Često</a:t>
                      </a:r>
                      <a:r>
                        <a:rPr lang="sr-Latn-CS" baseline="0" dirty="0" smtClean="0"/>
                        <a:t> prisutni</a:t>
                      </a:r>
                      <a:endParaRPr lang="sr-Latn-CS" dirty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dirty="0" smtClean="0"/>
                        <a:t>Odsutni</a:t>
                      </a:r>
                    </a:p>
                  </a:txBody>
                  <a:tcPr/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Perifernoi nervni sistem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Često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Odsutan</a:t>
                      </a:r>
                      <a:endParaRPr lang="sr-Latn-CS" dirty="0"/>
                    </a:p>
                  </a:txBody>
                  <a:tcPr/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Optički neuritis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Često obostran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Jednostran</a:t>
                      </a:r>
                      <a:endParaRPr lang="sr-Latn-CS" dirty="0"/>
                    </a:p>
                  </a:txBody>
                  <a:tcPr/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ACA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60-80%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2-50%</a:t>
                      </a:r>
                      <a:endParaRPr lang="sr-Latn-CS" dirty="0"/>
                    </a:p>
                  </a:txBody>
                  <a:tcPr/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ANA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98%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&lt;20%</a:t>
                      </a:r>
                      <a:endParaRPr lang="sr-Latn-CS" dirty="0"/>
                    </a:p>
                  </a:txBody>
                  <a:tcPr/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Anti ds</a:t>
                      </a:r>
                      <a:r>
                        <a:rPr lang="sr-Latn-CS" baseline="0" dirty="0" smtClean="0"/>
                        <a:t> DNA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60%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Najčešće neg.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Oligoklonalni odgovor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15-50%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95%</a:t>
                      </a:r>
                      <a:endParaRPr lang="sr-Latn-CS" dirty="0"/>
                    </a:p>
                  </a:txBody>
                  <a:tcPr/>
                </a:tc>
              </a:tr>
              <a:tr h="648399">
                <a:tc>
                  <a:txBody>
                    <a:bodyPr/>
                    <a:lstStyle/>
                    <a:p>
                      <a:r>
                        <a:rPr lang="sr-Latn-CS" dirty="0" smtClean="0"/>
                        <a:t>MRI</a:t>
                      </a:r>
                      <a:r>
                        <a:rPr lang="sr-Latn-CS" baseline="0" dirty="0" smtClean="0"/>
                        <a:t> glave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Subkortikalne lezije, statičke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Periventrikularno, c.</a:t>
                      </a:r>
                      <a:r>
                        <a:rPr lang="sr-Latn-CS" baseline="0" dirty="0" smtClean="0"/>
                        <a:t> </a:t>
                      </a:r>
                      <a:r>
                        <a:rPr lang="en-US" baseline="0" dirty="0" smtClean="0"/>
                        <a:t>c</a:t>
                      </a:r>
                      <a:r>
                        <a:rPr lang="sr-Latn-CS" baseline="0" dirty="0" smtClean="0"/>
                        <a:t>alosum, stablo, dinamika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514">
                <a:tc>
                  <a:txBody>
                    <a:bodyPr/>
                    <a:lstStyle/>
                    <a:p>
                      <a:r>
                        <a:rPr lang="sr-Latn-CS" dirty="0" smtClean="0"/>
                        <a:t>MRI kičme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Grudna,</a:t>
                      </a:r>
                      <a:r>
                        <a:rPr lang="sr-Latn-CS" baseline="0" dirty="0" smtClean="0"/>
                        <a:t> ekstenzivne, otok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dirty="0" smtClean="0"/>
                        <a:t>Vratna, segmentne, bez otoka</a:t>
                      </a:r>
                      <a:endParaRPr lang="sr-Latn-CS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8399">
                <a:tc>
                  <a:txBody>
                    <a:bodyPr/>
                    <a:lstStyle/>
                    <a:p>
                      <a:r>
                        <a:rPr lang="sr-Latn-CS" dirty="0" smtClean="0"/>
                        <a:t>VEP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Normalan, redukovana amp, produžena latenca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Produžena latenca, očuvan oblik talasa</a:t>
                      </a:r>
                      <a:endParaRPr lang="sr-Latn-CS" dirty="0"/>
                    </a:p>
                  </a:txBody>
                  <a:tcPr/>
                </a:tc>
              </a:tr>
              <a:tr h="648399">
                <a:tc>
                  <a:txBody>
                    <a:bodyPr/>
                    <a:lstStyle/>
                    <a:p>
                      <a:r>
                        <a:rPr lang="sr-Latn-CS" dirty="0" smtClean="0"/>
                        <a:t>OCT</a:t>
                      </a:r>
                      <a:endParaRPr lang="sr-Latn-C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RNFL</a:t>
                      </a:r>
                      <a:r>
                        <a:rPr lang="sr-Latn-CS" baseline="0" dirty="0" smtClean="0"/>
                        <a:t>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manji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stepen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promena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ili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bez</a:t>
                      </a:r>
                      <a:endParaRPr lang="sr-Latn-C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dirty="0" smtClean="0"/>
                        <a:t>RNFL</a:t>
                      </a:r>
                      <a:r>
                        <a:rPr lang="sr-Latn-CS" baseline="0" dirty="0" smtClean="0"/>
                        <a:t>  degeneracija</a:t>
                      </a:r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667625" y="188913"/>
            <a:ext cx="0" cy="6480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18" name="TextBox 7"/>
          <p:cNvSpPr txBox="1">
            <a:spLocks noChangeArrowheads="1"/>
          </p:cNvSpPr>
          <p:nvPr/>
        </p:nvSpPr>
        <p:spPr bwMode="auto">
          <a:xfrm>
            <a:off x="7812088" y="393700"/>
            <a:ext cx="711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1993.</a:t>
            </a:r>
          </a:p>
        </p:txBody>
      </p:sp>
      <p:sp>
        <p:nvSpPr>
          <p:cNvPr id="86019" name="TextBox 18"/>
          <p:cNvSpPr txBox="1">
            <a:spLocks noChangeArrowheads="1"/>
          </p:cNvSpPr>
          <p:nvPr/>
        </p:nvSpPr>
        <p:spPr bwMode="auto">
          <a:xfrm>
            <a:off x="7812088" y="1384300"/>
            <a:ext cx="711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1994.</a:t>
            </a:r>
          </a:p>
        </p:txBody>
      </p:sp>
      <p:sp>
        <p:nvSpPr>
          <p:cNvPr id="86020" name="TextBox 19"/>
          <p:cNvSpPr txBox="1">
            <a:spLocks noChangeArrowheads="1"/>
          </p:cNvSpPr>
          <p:nvPr/>
        </p:nvSpPr>
        <p:spPr bwMode="auto">
          <a:xfrm>
            <a:off x="7812088" y="2463800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1997.</a:t>
            </a:r>
          </a:p>
        </p:txBody>
      </p:sp>
      <p:sp>
        <p:nvSpPr>
          <p:cNvPr id="86021" name="TextBox 30"/>
          <p:cNvSpPr txBox="1">
            <a:spLocks noChangeArrowheads="1"/>
          </p:cNvSpPr>
          <p:nvPr/>
        </p:nvSpPr>
        <p:spPr bwMode="auto">
          <a:xfrm>
            <a:off x="7812088" y="3579813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2003.</a:t>
            </a:r>
          </a:p>
        </p:txBody>
      </p:sp>
      <p:sp>
        <p:nvSpPr>
          <p:cNvPr id="86022" name="TextBox 31"/>
          <p:cNvSpPr txBox="1">
            <a:spLocks noChangeArrowheads="1"/>
          </p:cNvSpPr>
          <p:nvPr/>
        </p:nvSpPr>
        <p:spPr bwMode="auto">
          <a:xfrm>
            <a:off x="7812088" y="4872038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2006.</a:t>
            </a:r>
          </a:p>
        </p:txBody>
      </p: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217488" y="307975"/>
            <a:ext cx="6629400" cy="6388100"/>
            <a:chOff x="273011" y="290997"/>
            <a:chExt cx="6629894" cy="6387597"/>
          </a:xfrm>
        </p:grpSpPr>
        <p:sp>
          <p:nvSpPr>
            <p:cNvPr id="5" name="Rectangle 4"/>
            <p:cNvSpPr/>
            <p:nvPr/>
          </p:nvSpPr>
          <p:spPr>
            <a:xfrm>
              <a:off x="273011" y="290997"/>
              <a:ext cx="3384802" cy="539708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Rombencephalitis</a:t>
              </a:r>
              <a:r>
                <a:rPr lang="en-US" dirty="0">
                  <a:solidFill>
                    <a:prstClr val="black"/>
                  </a:solidFill>
                </a:rPr>
                <a:t>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</a:rPr>
                <a:t>Dif. diag. CIS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657813" y="744986"/>
              <a:ext cx="0" cy="534946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651463" y="1279932"/>
              <a:ext cx="3240328" cy="576217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</a:rPr>
                <a:t>Status post </a:t>
              </a:r>
              <a:r>
                <a:rPr lang="en-US" dirty="0" err="1">
                  <a:solidFill>
                    <a:prstClr val="black"/>
                  </a:solidFill>
                </a:rPr>
                <a:t>rombencephalitidem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Epilepsia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651463" y="1856149"/>
              <a:ext cx="0" cy="504785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73011" y="2360934"/>
              <a:ext cx="3384802" cy="574630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</a:rPr>
                <a:t>Sclerosis multiplex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3657813" y="2935564"/>
              <a:ext cx="0" cy="504785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657813" y="3440349"/>
              <a:ext cx="3233978" cy="647649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</a:rPr>
                <a:t>Sclerosis multiplex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Antifosfolipidni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sindrom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657813" y="4087998"/>
              <a:ext cx="0" cy="6809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93650" y="4768982"/>
              <a:ext cx="3364164" cy="576217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</a:rPr>
                <a:t>Sclerosis multiplex. SLE.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Antifosfolipidni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sindrom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3657813" y="5345199"/>
              <a:ext cx="0" cy="576218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3646699" y="5921417"/>
              <a:ext cx="3256206" cy="757177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Sistemski</a:t>
              </a:r>
              <a:r>
                <a:rPr lang="en-US" dirty="0">
                  <a:solidFill>
                    <a:prstClr val="black"/>
                  </a:solidFill>
                </a:rPr>
                <a:t>  lupus </a:t>
              </a:r>
              <a:r>
                <a:rPr lang="en-US" dirty="0" err="1">
                  <a:solidFill>
                    <a:prstClr val="black"/>
                  </a:solidFill>
                </a:rPr>
                <a:t>eritematosus</a:t>
              </a:r>
              <a:endParaRPr lang="en-US" dirty="0">
                <a:solidFill>
                  <a:prstClr val="black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</a:rPr>
                <a:t>Lupus CNS-a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</a:rPr>
                <a:t>Sek</a:t>
              </a:r>
              <a:r>
                <a:rPr lang="en-US" dirty="0">
                  <a:solidFill>
                    <a:prstClr val="black"/>
                  </a:solidFill>
                </a:rPr>
                <a:t>. </a:t>
              </a:r>
              <a:r>
                <a:rPr lang="en-US" dirty="0" err="1">
                  <a:solidFill>
                    <a:prstClr val="black"/>
                  </a:solidFill>
                </a:rPr>
                <a:t>antifosfolipidni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sindrom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6024" name="TextBox 35"/>
          <p:cNvSpPr txBox="1">
            <a:spLocks noChangeArrowheads="1"/>
          </p:cNvSpPr>
          <p:nvPr/>
        </p:nvSpPr>
        <p:spPr bwMode="auto">
          <a:xfrm>
            <a:off x="7812088" y="6115050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2014.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34988" y="1198563"/>
            <a:ext cx="2474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Epileptogena kriza svesti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851275" y="2852738"/>
            <a:ext cx="235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Nespecifičan nalaz MRI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851275" y="2360613"/>
            <a:ext cx="31956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Bilateralni retrobulbarni neuritis</a:t>
            </a:r>
          </a:p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VEP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11200" y="3255963"/>
            <a:ext cx="1965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IgG index dinamika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293813" y="3903663"/>
            <a:ext cx="60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ANA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314450" y="3579813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ACA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067175" y="4503738"/>
            <a:ext cx="1800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Artralgije</a:t>
            </a:r>
          </a:p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Sicca sy</a:t>
            </a:r>
          </a:p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Enantem</a:t>
            </a:r>
          </a:p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Fotosenzitivnost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258888" y="5561013"/>
            <a:ext cx="1895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OCT</a:t>
            </a:r>
          </a:p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MEP</a:t>
            </a:r>
          </a:p>
          <a:p>
            <a:r>
              <a:rPr lang="en-US">
                <a:solidFill>
                  <a:srgbClr val="7F7F7F"/>
                </a:solidFill>
                <a:latin typeface="Calibri" pitchFamily="34" charset="0"/>
              </a:rPr>
              <a:t>MRI grudne kičme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66675"/>
            <a:ext cx="10429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>
              <a:latin typeface="Arial" charset="0"/>
            </a:endParaRPr>
          </a:p>
        </p:txBody>
      </p:sp>
      <p:pic>
        <p:nvPicPr>
          <p:cNvPr id="87042" name="Content Placeholder 3" descr="20150217200852063_00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54463" t="54613" r="4337"/>
          <a:stretch>
            <a:fillRect/>
          </a:stretch>
        </p:blipFill>
        <p:spPr>
          <a:xfrm>
            <a:off x="1547813" y="1341438"/>
            <a:ext cx="5434012" cy="3924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Content Placeholder 2"/>
          <p:cNvSpPr>
            <a:spLocks noGrp="1"/>
          </p:cNvSpPr>
          <p:nvPr>
            <p:ph idx="1"/>
          </p:nvPr>
        </p:nvSpPr>
        <p:spPr>
          <a:xfrm>
            <a:off x="361950" y="244475"/>
            <a:ext cx="8229600" cy="5792788"/>
          </a:xfrm>
        </p:spPr>
        <p:txBody>
          <a:bodyPr/>
          <a:lstStyle/>
          <a:p>
            <a:r>
              <a:rPr lang="en-US" sz="2400" smtClean="0"/>
              <a:t>Optička koherentna tomografija</a:t>
            </a:r>
          </a:p>
          <a:p>
            <a:r>
              <a:rPr lang="en-US" sz="2400" smtClean="0"/>
              <a:t>Šta merimo, koje promene pratimo?</a:t>
            </a:r>
          </a:p>
          <a:p>
            <a:endParaRPr lang="en-US" smtClean="0"/>
          </a:p>
        </p:txBody>
      </p:sp>
      <p:pic>
        <p:nvPicPr>
          <p:cNvPr id="880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1924050"/>
            <a:ext cx="3182937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60488" y="2865438"/>
            <a:ext cx="647700" cy="50482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98700" y="2614613"/>
            <a:ext cx="647700" cy="50323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8069" name="Group 13"/>
          <p:cNvGrpSpPr>
            <a:grpSpLocks/>
          </p:cNvGrpSpPr>
          <p:nvPr/>
        </p:nvGrpSpPr>
        <p:grpSpPr bwMode="auto">
          <a:xfrm>
            <a:off x="4284663" y="1924050"/>
            <a:ext cx="3333750" cy="2163763"/>
            <a:chOff x="4355976" y="1799124"/>
            <a:chExt cx="3334735" cy="2162548"/>
          </a:xfrm>
        </p:grpSpPr>
        <p:pic>
          <p:nvPicPr>
            <p:cNvPr id="88077" name="Picture 2" descr="http://d1gqps90bl2jsp.cloudfront.net/content/brain/134/2/518/F1.large.jpg?width=800&amp;height=600&amp;carousel=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55976" y="1799124"/>
              <a:ext cx="3334735" cy="21625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4859362" y="2041876"/>
              <a:ext cx="1656252" cy="21577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59362" y="2259240"/>
              <a:ext cx="1656252" cy="21577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8070" name="TextBox 8"/>
          <p:cNvSpPr txBox="1">
            <a:spLocks noChangeArrowheads="1"/>
          </p:cNvSpPr>
          <p:nvPr/>
        </p:nvSpPr>
        <p:spPr bwMode="auto">
          <a:xfrm>
            <a:off x="7654925" y="2135188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Aksonski gubitak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Neuronski gubitak</a:t>
            </a:r>
          </a:p>
        </p:txBody>
      </p:sp>
      <p:cxnSp>
        <p:nvCxnSpPr>
          <p:cNvPr id="12" name="Straight Connector 11"/>
          <p:cNvCxnSpPr>
            <a:stCxn id="7" idx="1"/>
          </p:cNvCxnSpPr>
          <p:nvPr/>
        </p:nvCxnSpPr>
        <p:spPr>
          <a:xfrm>
            <a:off x="1360488" y="3117850"/>
            <a:ext cx="647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072" name="Picture 17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888" y="4224338"/>
            <a:ext cx="3606800" cy="2181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8073" name="Rectangle 12"/>
          <p:cNvSpPr>
            <a:spLocks noChangeArrowheads="1"/>
          </p:cNvSpPr>
          <p:nvPr/>
        </p:nvSpPr>
        <p:spPr bwMode="auto">
          <a:xfrm>
            <a:off x="0" y="6418263"/>
            <a:ext cx="64087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Calibri" pitchFamily="34" charset="0"/>
              </a:rPr>
              <a:t>Optical coherence tomography and disease subtype in multiple sclerosis.</a:t>
            </a:r>
          </a:p>
          <a:p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Pulicken et al. Neurology. 69(22):2085-2092, November 27, 2007.</a:t>
            </a:r>
          </a:p>
        </p:txBody>
      </p:sp>
      <p:pic>
        <p:nvPicPr>
          <p:cNvPr id="88074" name="Picture 7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4224338"/>
            <a:ext cx="3606800" cy="2181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8075" name="Text Box 4"/>
          <p:cNvSpPr txBox="1">
            <a:spLocks noChangeArrowheads="1"/>
          </p:cNvSpPr>
          <p:nvPr/>
        </p:nvSpPr>
        <p:spPr bwMode="auto">
          <a:xfrm>
            <a:off x="7654925" y="3565525"/>
            <a:ext cx="14890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000" b="1">
                <a:solidFill>
                  <a:srgbClr val="000000"/>
                </a:solidFill>
                <a:ea typeface="msgothic"/>
                <a:cs typeface="msgothic"/>
              </a:rPr>
              <a:t>Shiv Saidha et al. Brain 2011;134:518-533</a:t>
            </a:r>
          </a:p>
        </p:txBody>
      </p:sp>
      <p:pic>
        <p:nvPicPr>
          <p:cNvPr id="8807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Content Placehold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r>
              <a:rPr lang="en-US" sz="2000" smtClean="0"/>
              <a:t>Kada multipla skleroza nije uzrok optičkog neuritisa</a:t>
            </a:r>
          </a:p>
          <a:p>
            <a:r>
              <a:rPr lang="en-US" sz="2000" smtClean="0"/>
              <a:t>Optički neuritis - SLE</a:t>
            </a:r>
          </a:p>
          <a:p>
            <a:r>
              <a:rPr lang="en-US" sz="2000" smtClean="0"/>
              <a:t>RNFL debljina sloja nervnih vlakana vs. debljina ganglijskog sloja</a:t>
            </a:r>
          </a:p>
          <a:p>
            <a:r>
              <a:rPr lang="en-US" sz="2000" smtClean="0"/>
              <a:t>Izmedju neurodegeneracije i inflamacije</a:t>
            </a:r>
          </a:p>
          <a:p>
            <a:endParaRPr lang="en-US" sz="2400" smtClean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1404" t="34535" r="49937"/>
          <a:stretch>
            <a:fillRect/>
          </a:stretch>
        </p:blipFill>
        <p:spPr bwMode="auto">
          <a:xfrm>
            <a:off x="6084888" y="4775200"/>
            <a:ext cx="29241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/>
          <a:srcRect l="50000"/>
          <a:stretch>
            <a:fillRect/>
          </a:stretch>
        </p:blipFill>
        <p:spPr bwMode="auto">
          <a:xfrm>
            <a:off x="5867400" y="2416175"/>
            <a:ext cx="30257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2" descr="H:\Diferencijalna dijagnoza MS\Nikolic Dragica OCT\0701954777020_20150512_150658_3DOCT00_R_01.bmp"/>
          <p:cNvPicPr>
            <a:picLocks noChangeAspect="1" noChangeArrowheads="1"/>
          </p:cNvPicPr>
          <p:nvPr/>
        </p:nvPicPr>
        <p:blipFill>
          <a:blip r:embed="rId4"/>
          <a:srcRect t="5682" b="2771"/>
          <a:stretch>
            <a:fillRect/>
          </a:stretch>
        </p:blipFill>
        <p:spPr bwMode="auto">
          <a:xfrm>
            <a:off x="760413" y="4778375"/>
            <a:ext cx="334486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528638" y="2287588"/>
            <a:ext cx="3960812" cy="2060575"/>
            <a:chOff x="0" y="2260009"/>
            <a:chExt cx="4610466" cy="2061628"/>
          </a:xfrm>
        </p:grpSpPr>
        <p:pic>
          <p:nvPicPr>
            <p:cNvPr id="90124" name="Picture 6" descr="http://d1gqps90bl2jsp.cloudfront.net/content/brain/early/2011/01/20/brain.awq346/F2.large.jpg?width=800&amp;height=600&amp;carousel=1"/>
            <p:cNvPicPr>
              <a:picLocks noChangeAspect="1" noChangeArrowheads="1"/>
            </p:cNvPicPr>
            <p:nvPr/>
          </p:nvPicPr>
          <p:blipFill>
            <a:blip r:embed="rId5"/>
            <a:srcRect l="26279" t="56691" r="50000" b="22018"/>
            <a:stretch>
              <a:fillRect/>
            </a:stretch>
          </p:blipFill>
          <p:spPr bwMode="auto">
            <a:xfrm>
              <a:off x="0" y="3573016"/>
              <a:ext cx="353553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25" name="Picture 3"/>
            <p:cNvPicPr>
              <a:picLocks noChangeAspect="1" noChangeArrowheads="1"/>
            </p:cNvPicPr>
            <p:nvPr/>
          </p:nvPicPr>
          <p:blipFill>
            <a:blip r:embed="rId5"/>
            <a:srcRect l="28024" t="78403" r="49588" b="2080"/>
            <a:stretch>
              <a:fillRect/>
            </a:stretch>
          </p:blipFill>
          <p:spPr bwMode="auto">
            <a:xfrm>
              <a:off x="179512" y="2260009"/>
              <a:ext cx="3715898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26" name="Picture 3"/>
            <p:cNvPicPr>
              <a:picLocks noChangeAspect="1" noChangeArrowheads="1"/>
            </p:cNvPicPr>
            <p:nvPr/>
          </p:nvPicPr>
          <p:blipFill>
            <a:blip r:embed="rId5"/>
            <a:srcRect l="28432" t="8093" r="61172" b="50000"/>
            <a:stretch>
              <a:fillRect/>
            </a:stretch>
          </p:blipFill>
          <p:spPr bwMode="auto">
            <a:xfrm>
              <a:off x="3715898" y="2416119"/>
              <a:ext cx="894568" cy="1905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0118" name="TextBox 10"/>
          <p:cNvSpPr txBox="1">
            <a:spLocks noChangeArrowheads="1"/>
          </p:cNvSpPr>
          <p:nvPr/>
        </p:nvSpPr>
        <p:spPr bwMode="auto">
          <a:xfrm>
            <a:off x="1698625" y="1898650"/>
            <a:ext cx="1328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Normalan nalaz</a:t>
            </a:r>
          </a:p>
        </p:txBody>
      </p:sp>
      <p:sp>
        <p:nvSpPr>
          <p:cNvPr id="90119" name="TextBox 17"/>
          <p:cNvSpPr txBox="1">
            <a:spLocks noChangeArrowheads="1"/>
          </p:cNvSpPr>
          <p:nvPr/>
        </p:nvSpPr>
        <p:spPr bwMode="auto">
          <a:xfrm>
            <a:off x="2346325" y="4276725"/>
            <a:ext cx="430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SLE</a:t>
            </a:r>
          </a:p>
        </p:txBody>
      </p:sp>
      <p:sp>
        <p:nvSpPr>
          <p:cNvPr id="90120" name="TextBox 18"/>
          <p:cNvSpPr txBox="1">
            <a:spLocks noChangeArrowheads="1"/>
          </p:cNvSpPr>
          <p:nvPr/>
        </p:nvSpPr>
        <p:spPr bwMode="auto">
          <a:xfrm>
            <a:off x="6624638" y="1866900"/>
            <a:ext cx="169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Multipla skelroza ON</a:t>
            </a:r>
          </a:p>
        </p:txBody>
      </p:sp>
      <p:sp>
        <p:nvSpPr>
          <p:cNvPr id="90121" name="TextBox 19"/>
          <p:cNvSpPr txBox="1">
            <a:spLocks noChangeArrowheads="1"/>
          </p:cNvSpPr>
          <p:nvPr/>
        </p:nvSpPr>
        <p:spPr bwMode="auto">
          <a:xfrm>
            <a:off x="7113588" y="4383088"/>
            <a:ext cx="5730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NMO</a:t>
            </a:r>
          </a:p>
        </p:txBody>
      </p:sp>
      <p:sp>
        <p:nvSpPr>
          <p:cNvPr id="90122" name="TextBox 14"/>
          <p:cNvSpPr txBox="1">
            <a:spLocks noChangeArrowheads="1"/>
          </p:cNvSpPr>
          <p:nvPr/>
        </p:nvSpPr>
        <p:spPr bwMode="auto">
          <a:xfrm>
            <a:off x="5218113" y="6597650"/>
            <a:ext cx="3790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Zahvaljujući B. Raščanin, Klinika za oftalmologiju VMA</a:t>
            </a:r>
          </a:p>
        </p:txBody>
      </p:sp>
      <p:pic>
        <p:nvPicPr>
          <p:cNvPr id="9012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4638" y="0"/>
            <a:ext cx="2513012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0"/>
            <a:ext cx="36353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495300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C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je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počela</a:t>
            </a:r>
            <a:r>
              <a:rPr lang="sr-Latn-C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C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bolnici po prvi put, </a:t>
            </a:r>
            <a:r>
              <a:rPr lang="sr-Latn-C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godina 1993.</a:t>
            </a:r>
            <a:endParaRPr lang="sr-Latn-C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28625" y="1857375"/>
            <a:ext cx="8429625" cy="5357813"/>
          </a:xfrm>
        </p:spPr>
        <p:txBody>
          <a:bodyPr/>
          <a:lstStyle/>
          <a:p>
            <a:pPr>
              <a:buClr>
                <a:srgbClr val="FF3300"/>
              </a:buClr>
            </a:pPr>
            <a:r>
              <a:rPr lang="sr-Latn-CS" sz="2200" smtClean="0"/>
              <a:t>Pacijentkinja starosne dobi 39 godina</a:t>
            </a:r>
          </a:p>
          <a:p>
            <a:pPr>
              <a:buClr>
                <a:srgbClr val="FF3300"/>
              </a:buClr>
            </a:pPr>
            <a:r>
              <a:rPr lang="en-US" sz="2400" b="1" smtClean="0"/>
              <a:t>Prve tegobe</a:t>
            </a:r>
            <a:r>
              <a:rPr lang="sr-Latn-CS" sz="2400" b="1" smtClean="0"/>
              <a:t>: </a:t>
            </a:r>
            <a:r>
              <a:rPr lang="sr-Latn-CS" sz="2200" smtClean="0"/>
              <a:t>Nakon prehlade prećene </a:t>
            </a:r>
            <a:r>
              <a:rPr lang="en-US" sz="2200" smtClean="0"/>
              <a:t>visokim vrednostima</a:t>
            </a:r>
            <a:r>
              <a:rPr lang="sr-Latn-CS" sz="2200" smtClean="0"/>
              <a:t> temperatur</a:t>
            </a:r>
            <a:r>
              <a:rPr lang="en-US" sz="2200" smtClean="0"/>
              <a:t>e</a:t>
            </a:r>
            <a:r>
              <a:rPr lang="sr-Latn-CS" sz="2200" smtClean="0"/>
              <a:t> zaostaje osećaj utrnulosti u nogama i desnoj ruci, glavobolja, osećaj nestabilnosti, dvoslike, mučnina i gubitak apetita</a:t>
            </a:r>
          </a:p>
          <a:p>
            <a:pPr>
              <a:buClr>
                <a:srgbClr val="FF3300"/>
              </a:buClr>
            </a:pPr>
            <a:endParaRPr lang="en-US" sz="2400" b="1" smtClean="0"/>
          </a:p>
          <a:p>
            <a:pPr>
              <a:buClr>
                <a:srgbClr val="FF3300"/>
              </a:buClr>
            </a:pPr>
            <a:r>
              <a:rPr lang="sr-Latn-CS" sz="2400" b="1" smtClean="0"/>
              <a:t>Neurološki nalaz: </a:t>
            </a:r>
            <a:r>
              <a:rPr lang="sr-Latn-CS" sz="2200" smtClean="0"/>
              <a:t>Horizontalni nistagmus pri pogledu u desno, hipotonija sva četiti ekststremiteta</a:t>
            </a:r>
            <a:r>
              <a:rPr lang="en-US" sz="2200" smtClean="0"/>
              <a:t> sa simetrično življim tetivnim reflesina na donjim ekstremitetima</a:t>
            </a:r>
            <a:r>
              <a:rPr lang="sr-Latn-CS" sz="2200" smtClean="0"/>
              <a:t>, Rombergova proba sa zanošenjem nazad, hipestezija od TH 4 dermatoma </a:t>
            </a:r>
            <a:r>
              <a:rPr lang="en-US" sz="2200" smtClean="0"/>
              <a:t>I naniže</a:t>
            </a:r>
            <a:endParaRPr lang="sr-Latn-CS" sz="2200" smtClean="0"/>
          </a:p>
          <a:p>
            <a:pPr>
              <a:buClr>
                <a:srgbClr val="FF3300"/>
              </a:buClr>
            </a:pPr>
            <a:endParaRPr lang="en-US" sz="2400" b="1" smtClean="0"/>
          </a:p>
          <a:p>
            <a:pPr>
              <a:buClr>
                <a:srgbClr val="FF3300"/>
              </a:buClr>
            </a:pPr>
            <a:r>
              <a:rPr lang="sr-Latn-CS" sz="2400" b="1" smtClean="0"/>
              <a:t>Porodična anamneza: </a:t>
            </a:r>
            <a:r>
              <a:rPr lang="sr-Latn-CS" sz="2200" smtClean="0"/>
              <a:t>Sestra se leči zbog reumatoidnog artritisa</a:t>
            </a:r>
          </a:p>
          <a:p>
            <a:endParaRPr lang="sr-Latn-CS" sz="2200" smtClean="0"/>
          </a:p>
          <a:p>
            <a:endParaRPr lang="sr-Latn-CS" sz="2600" smtClean="0"/>
          </a:p>
          <a:p>
            <a:endParaRPr lang="sr-Latn-C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-1905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925" y="3508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C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Tokom bolničkog lečenja</a:t>
            </a:r>
            <a:endParaRPr lang="sr-Latn-C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459422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sr-Latn-CS" sz="2400" smtClean="0"/>
              <a:t>Krvna slika, osnovne biohemijske analize</a:t>
            </a:r>
            <a:r>
              <a:rPr lang="en-US" sz="2400" smtClean="0"/>
              <a:t> u referentnom opsegu</a:t>
            </a:r>
          </a:p>
          <a:p>
            <a:pPr>
              <a:buClr>
                <a:srgbClr val="FF0000"/>
              </a:buClr>
            </a:pPr>
            <a:r>
              <a:rPr lang="en-US" sz="2400" smtClean="0"/>
              <a:t>A</a:t>
            </a:r>
            <a:r>
              <a:rPr lang="sr-Latn-CS" sz="2400" smtClean="0"/>
              <a:t>nalize likvora – IgG</a:t>
            </a:r>
            <a:r>
              <a:rPr lang="en-US" sz="2400" smtClean="0"/>
              <a:t> index</a:t>
            </a:r>
            <a:r>
              <a:rPr lang="sr-Latn-CS" sz="2400" smtClean="0"/>
              <a:t> 0,8</a:t>
            </a:r>
            <a:r>
              <a:rPr lang="en-US" sz="2400" smtClean="0"/>
              <a:t>;</a:t>
            </a:r>
            <a:r>
              <a:rPr lang="sr-Latn-CS" sz="2400" smtClean="0"/>
              <a:t> preostali nalazi su u ref. opsegu </a:t>
            </a:r>
            <a:endParaRPr lang="en-US" sz="2400" smtClean="0"/>
          </a:p>
          <a:p>
            <a:pPr>
              <a:buClr>
                <a:srgbClr val="FF0000"/>
              </a:buClr>
            </a:pPr>
            <a:r>
              <a:rPr lang="sr-Latn-CS" sz="2400" smtClean="0"/>
              <a:t>Neurotropni virusi (RKV),</a:t>
            </a:r>
            <a:r>
              <a:rPr lang="en-US" sz="2400" smtClean="0"/>
              <a:t> </a:t>
            </a:r>
            <a:r>
              <a:rPr lang="sr-Latn-CS" sz="2400" smtClean="0"/>
              <a:t>Bo</a:t>
            </a:r>
            <a:r>
              <a:rPr lang="en-US" sz="2400" smtClean="0"/>
              <a:t>r</a:t>
            </a:r>
            <a:r>
              <a:rPr lang="sr-Latn-CS" sz="2400" smtClean="0"/>
              <a:t>relia </a:t>
            </a:r>
            <a:r>
              <a:rPr lang="en-US" sz="2400" smtClean="0"/>
              <a:t>b</a:t>
            </a:r>
            <a:r>
              <a:rPr lang="sr-Latn-CS" sz="2400" smtClean="0"/>
              <a:t>.</a:t>
            </a:r>
            <a:r>
              <a:rPr lang="en-US" sz="2400" smtClean="0"/>
              <a:t> (ELISA)</a:t>
            </a:r>
            <a:r>
              <a:rPr lang="sr-Latn-CS" sz="2400" smtClean="0"/>
              <a:t> negativni nalazi</a:t>
            </a:r>
            <a:endParaRPr lang="en-US" sz="2400" smtClean="0"/>
          </a:p>
          <a:p>
            <a:pPr>
              <a:buClr>
                <a:srgbClr val="FF0000"/>
              </a:buClr>
            </a:pPr>
            <a:r>
              <a:rPr lang="sr-Latn-CS" sz="2400" smtClean="0"/>
              <a:t>CT glave - nisu nadjene fokalne patomorfološke promene</a:t>
            </a:r>
            <a:endParaRPr lang="en-US" sz="2400" smtClean="0"/>
          </a:p>
          <a:p>
            <a:pPr>
              <a:buClr>
                <a:srgbClr val="FF0000"/>
              </a:buClr>
            </a:pPr>
            <a:r>
              <a:rPr lang="sr-Latn-CS" sz="2400" smtClean="0"/>
              <a:t>EEG, SSEP, VEP, AEPMS - nalazi uredni</a:t>
            </a:r>
            <a:endParaRPr lang="en-US" sz="2400" smtClean="0"/>
          </a:p>
          <a:p>
            <a:pPr>
              <a:buClr>
                <a:srgbClr val="FF0000"/>
              </a:buClr>
            </a:pPr>
            <a:endParaRPr lang="en-US" sz="2400" b="1" smtClean="0"/>
          </a:p>
          <a:p>
            <a:pPr>
              <a:buClr>
                <a:srgbClr val="FF0000"/>
              </a:buClr>
            </a:pPr>
            <a:r>
              <a:rPr lang="sr-Latn-CS" sz="2400" b="1" smtClean="0"/>
              <a:t>Dg. Rombencephalitis - diferencijalno dijagnostički početni šub diseminovanog demijelinizacionog oboljenja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7050" y="-3175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313" y="285750"/>
            <a:ext cx="8929687" cy="71437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Hospitalizacia druga </a:t>
            </a:r>
            <a:r>
              <a:rPr lang="sr-Latn-CS" sz="2400" i="1" dirty="0" smtClean="0"/>
              <a:t>1994. januar</a:t>
            </a:r>
            <a:r>
              <a:rPr lang="sr-Latn-CS" sz="2400" dirty="0" smtClean="0"/>
              <a:t>;  Klinika za neurologiju VMA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Tegobe: Pogoršanje nakon prehlade, </a:t>
            </a:r>
            <a:r>
              <a:rPr lang="en-US" sz="2400" dirty="0" err="1" smtClean="0"/>
              <a:t>kriza</a:t>
            </a:r>
            <a:r>
              <a:rPr lang="en-US" sz="2400" dirty="0" smtClean="0"/>
              <a:t> </a:t>
            </a:r>
            <a:r>
              <a:rPr lang="en-US" sz="2400" dirty="0" err="1" smtClean="0"/>
              <a:t>svesti</a:t>
            </a:r>
            <a:r>
              <a:rPr lang="en-US" sz="2400" dirty="0" smtClean="0"/>
              <a:t> (</a:t>
            </a:r>
            <a:r>
              <a:rPr lang="en-US" sz="2400" dirty="0" err="1" smtClean="0"/>
              <a:t>epileptiformnih</a:t>
            </a:r>
            <a:r>
              <a:rPr lang="en-US" sz="2400" dirty="0" smtClean="0"/>
              <a:t> </a:t>
            </a:r>
            <a:r>
              <a:rPr lang="en-US" sz="2400" dirty="0" err="1" smtClean="0"/>
              <a:t>karakteristika</a:t>
            </a:r>
            <a:r>
              <a:rPr lang="en-US" sz="2400" dirty="0" smtClean="0"/>
              <a:t>), </a:t>
            </a:r>
            <a:r>
              <a:rPr lang="sr-Latn-CS" sz="2400" dirty="0" smtClean="0"/>
              <a:t>izražena desnostrana slabost, glavobolja, mučnina, gubitak apetita</a:t>
            </a:r>
            <a:endParaRPr lang="en-US" sz="24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Tokom hospitalizacije: EEG, kartografski nalaz</a:t>
            </a:r>
            <a:r>
              <a:rPr lang="en-US" sz="2400" dirty="0" smtClean="0"/>
              <a:t> </a:t>
            </a:r>
            <a:r>
              <a:rPr lang="sr-Latn-CS" sz="2400" dirty="0" smtClean="0"/>
              <a:t>- teta aktivnost levo TF što bi ukazivalo na labilnost levog FT regiona</a:t>
            </a:r>
            <a:endParaRPr lang="en-US" sz="24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SEP: </a:t>
            </a:r>
            <a:r>
              <a:rPr lang="en-US" sz="2400" dirty="0" err="1" smtClean="0"/>
              <a:t>Nedovoljna</a:t>
            </a:r>
            <a:r>
              <a:rPr lang="en-US" sz="2400" dirty="0" smtClean="0"/>
              <a:t> </a:t>
            </a:r>
            <a:r>
              <a:rPr lang="en-US" sz="2400" dirty="0" err="1" smtClean="0"/>
              <a:t>integracija</a:t>
            </a:r>
            <a:r>
              <a:rPr lang="en-US" sz="2400" dirty="0" smtClean="0"/>
              <a:t> SEP u </a:t>
            </a:r>
            <a:r>
              <a:rPr lang="en-US" sz="2400" dirty="0" err="1" smtClean="0"/>
              <a:t>primarnoj</a:t>
            </a:r>
            <a:r>
              <a:rPr lang="en-US" sz="2400" dirty="0" smtClean="0"/>
              <a:t> </a:t>
            </a:r>
            <a:r>
              <a:rPr lang="en-US" sz="2400" dirty="0" err="1" smtClean="0"/>
              <a:t>somatosenzornoj</a:t>
            </a:r>
            <a:r>
              <a:rPr lang="en-US" sz="2400" dirty="0" smtClean="0"/>
              <a:t> </a:t>
            </a:r>
            <a:r>
              <a:rPr lang="en-US" sz="2400" dirty="0" err="1" smtClean="0"/>
              <a:t>kori</a:t>
            </a:r>
            <a:r>
              <a:rPr lang="en-US" sz="2400" dirty="0" smtClean="0"/>
              <a:t>-</a:t>
            </a:r>
            <a:r>
              <a:rPr lang="sr-Latn-CS" sz="2400" dirty="0" smtClean="0"/>
              <a:t>oštećenje subkortiko</a:t>
            </a:r>
            <a:r>
              <a:rPr lang="en-US" sz="2400" dirty="0" smtClean="0"/>
              <a:t> </a:t>
            </a:r>
            <a:r>
              <a:rPr lang="sr-Latn-CS" sz="2400" dirty="0" smtClean="0"/>
              <a:t>kortikalni</a:t>
            </a:r>
            <a:r>
              <a:rPr lang="en-US" sz="2400" dirty="0" smtClean="0"/>
              <a:t>h</a:t>
            </a:r>
            <a:r>
              <a:rPr lang="sr-Latn-CS" sz="2400" dirty="0" smtClean="0"/>
              <a:t> struktura leve hemisfere</a:t>
            </a:r>
            <a:r>
              <a:rPr lang="en-US" sz="2400" dirty="0" smtClean="0"/>
              <a:t> 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AEPMS, VEP nalaz</a:t>
            </a:r>
            <a:r>
              <a:rPr lang="en-US" sz="2400" dirty="0" smtClean="0"/>
              <a:t>i</a:t>
            </a:r>
            <a:r>
              <a:rPr lang="sr-Latn-CS" sz="2400" dirty="0" smtClean="0"/>
              <a:t> u granicama </a:t>
            </a:r>
            <a:r>
              <a:rPr lang="en-US" sz="2400" dirty="0" err="1" smtClean="0"/>
              <a:t>fizioloških</a:t>
            </a:r>
            <a:endParaRPr lang="sr-Latn-CS" sz="24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sr-Latn-C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CS" sz="2400" b="1" dirty="0" smtClean="0"/>
              <a:t>Dg. Hemiparesis dex. Epilepsia</a:t>
            </a:r>
            <a:r>
              <a:rPr lang="en-US" sz="2400" b="1" dirty="0" smtClean="0"/>
              <a:t>.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</a:t>
            </a:r>
            <a:r>
              <a:rPr lang="sr-Latn-CS" sz="2400" b="1" dirty="0" smtClean="0"/>
              <a:t>  St. Post rhombencephalitidem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sr-Latn-CS" sz="25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642938"/>
            <a:ext cx="8229600" cy="56435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Hospitalizacija treća </a:t>
            </a:r>
            <a:r>
              <a:rPr lang="sr-Latn-CS" sz="2400" i="1" dirty="0" smtClean="0"/>
              <a:t>1994. septembar</a:t>
            </a:r>
            <a:r>
              <a:rPr lang="sr-Latn-CS" sz="2400" dirty="0" smtClean="0"/>
              <a:t>; KCS, Institut za neurologiju, procena radne sposobnosti </a:t>
            </a:r>
            <a:endParaRPr lang="en-US" sz="2400" b="1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dirty="0" smtClean="0"/>
              <a:t>Neurološki nalaz: Desnostrani piramidni deficit </a:t>
            </a:r>
            <a:r>
              <a:rPr lang="sr-Latn-C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manjeg</a:t>
            </a:r>
            <a:r>
              <a:rPr lang="sr-Latn-CS" sz="2400" dirty="0" smtClean="0"/>
              <a:t> stepena</a:t>
            </a:r>
            <a:endParaRPr lang="en-US" sz="2400" dirty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400" dirty="0" err="1" smtClean="0"/>
              <a:t>Oftalmološki</a:t>
            </a:r>
            <a:r>
              <a:rPr lang="en-US" sz="2400" dirty="0" smtClean="0"/>
              <a:t> </a:t>
            </a:r>
            <a:r>
              <a:rPr lang="en-US" sz="2400" dirty="0" err="1" smtClean="0"/>
              <a:t>pregled</a:t>
            </a:r>
            <a:r>
              <a:rPr lang="en-US" sz="2400" dirty="0" smtClean="0"/>
              <a:t>, SEP, VEP, AEP, EEG (</a:t>
            </a:r>
            <a:r>
              <a:rPr lang="en-US" sz="2400" dirty="0" err="1" smtClean="0"/>
              <a:t>standadno</a:t>
            </a:r>
            <a:r>
              <a:rPr lang="en-US" sz="2400" dirty="0" smtClean="0"/>
              <a:t>, </a:t>
            </a:r>
            <a:r>
              <a:rPr lang="en-US" sz="2400" dirty="0" err="1" smtClean="0"/>
              <a:t>deprivacija</a:t>
            </a:r>
            <a:r>
              <a:rPr lang="en-US" sz="2400" dirty="0" smtClean="0"/>
              <a:t>), </a:t>
            </a:r>
            <a:r>
              <a:rPr lang="en-US" sz="2400" dirty="0" err="1" smtClean="0"/>
              <a:t>psihološko</a:t>
            </a:r>
            <a:r>
              <a:rPr lang="en-US" sz="2400" dirty="0" smtClean="0"/>
              <a:t> </a:t>
            </a:r>
            <a:r>
              <a:rPr lang="en-US" sz="2400" dirty="0" err="1" smtClean="0"/>
              <a:t>testiranje</a:t>
            </a:r>
            <a:r>
              <a:rPr lang="en-US" sz="2400" dirty="0" smtClean="0"/>
              <a:t> – </a:t>
            </a:r>
            <a:r>
              <a:rPr lang="en-US" sz="2400" dirty="0" err="1" smtClean="0"/>
              <a:t>uredni</a:t>
            </a:r>
            <a:r>
              <a:rPr lang="en-US" sz="2400" dirty="0" smtClean="0"/>
              <a:t> </a:t>
            </a:r>
            <a:r>
              <a:rPr lang="en-US" sz="2400" dirty="0" err="1" smtClean="0"/>
              <a:t>nalazi</a:t>
            </a:r>
            <a:endParaRPr lang="sr-Latn-CS" sz="2400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sr-Latn-CS" sz="2400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b="1" dirty="0" smtClean="0"/>
              <a:t>NMR endokranijuma</a:t>
            </a:r>
            <a:r>
              <a:rPr lang="en-US" sz="2400" b="1" dirty="0" smtClean="0"/>
              <a:t> </a:t>
            </a:r>
            <a:r>
              <a:rPr lang="sr-Latn-CS" sz="2400" dirty="0" smtClean="0"/>
              <a:t>: Visoko parijetalno, parasagitalno obostrano, paraventrikularno , temporalno u projekciji mzencefalona desno </a:t>
            </a:r>
            <a:r>
              <a:rPr lang="sr-Latn-CS" sz="2400" i="1" dirty="0" smtClean="0"/>
              <a:t>– </a:t>
            </a:r>
            <a:r>
              <a:rPr lang="sr-Latn-CS" sz="2400" b="1" i="1" dirty="0" smtClean="0"/>
              <a:t>punktiformni plakovi demijelinizacije visokog intenziteta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sz="24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CS" sz="2400" b="1" dirty="0" smtClean="0"/>
              <a:t>Dg. St post rom</a:t>
            </a:r>
            <a:r>
              <a:rPr lang="en-US" sz="2400" b="1" dirty="0" smtClean="0"/>
              <a:t>b</a:t>
            </a:r>
            <a:r>
              <a:rPr lang="sr-Latn-CS" sz="2400" b="1" dirty="0" smtClean="0"/>
              <a:t>encephalitidem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400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itle 4"/>
          <p:cNvSpPr>
            <a:spLocks noGrp="1"/>
          </p:cNvSpPr>
          <p:nvPr>
            <p:ph type="title"/>
          </p:nvPr>
        </p:nvSpPr>
        <p:spPr>
          <a:xfrm>
            <a:off x="0" y="368300"/>
            <a:ext cx="8229600" cy="1143000"/>
          </a:xfrm>
        </p:spPr>
        <p:txBody>
          <a:bodyPr/>
          <a:lstStyle/>
          <a:p>
            <a:r>
              <a:rPr lang="sr-Latn-CS" sz="3600" smtClean="0"/>
              <a:t>MRI, oktobar 1994.</a:t>
            </a:r>
            <a:br>
              <a:rPr lang="sr-Latn-CS" sz="3600" smtClean="0"/>
            </a:br>
            <a:r>
              <a:rPr lang="sr-Latn-CS" sz="2400" smtClean="0"/>
              <a:t>prvi pregled, godinu dana nakon prvih tegob</a:t>
            </a:r>
            <a:r>
              <a:rPr lang="en-US" sz="2400" smtClean="0"/>
              <a:t>a</a:t>
            </a:r>
            <a:endParaRPr lang="sr-Latn-CS" sz="2400" smtClean="0"/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30000"/>
          </a:blip>
          <a:srcRect l="26324" t="23045" r="38635" b="9084"/>
          <a:stretch>
            <a:fillRect/>
          </a:stretch>
        </p:blipFill>
        <p:spPr>
          <a:xfrm>
            <a:off x="785813" y="1928813"/>
            <a:ext cx="1698625" cy="1785937"/>
          </a:xfrm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4">
            <a:lum bright="-30000"/>
          </a:blip>
          <a:srcRect l="25775" t="8009" r="35846" b="19901"/>
          <a:stretch>
            <a:fillRect/>
          </a:stretch>
        </p:blipFill>
        <p:spPr bwMode="auto">
          <a:xfrm>
            <a:off x="2700338" y="1928813"/>
            <a:ext cx="172878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5">
            <a:lum bright="-30000"/>
          </a:blip>
          <a:srcRect l="26839" t="14859" r="31203" b="10136"/>
          <a:stretch>
            <a:fillRect/>
          </a:stretch>
        </p:blipFill>
        <p:spPr bwMode="auto">
          <a:xfrm>
            <a:off x="4643438" y="1928813"/>
            <a:ext cx="17145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 l="18089" r="23557"/>
          <a:stretch>
            <a:fillRect/>
          </a:stretch>
        </p:blipFill>
        <p:spPr bwMode="auto">
          <a:xfrm>
            <a:off x="755650" y="4143375"/>
            <a:ext cx="172878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6"/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 l="20715" t="6061" r="27580"/>
          <a:stretch>
            <a:fillRect/>
          </a:stretch>
        </p:blipFill>
        <p:spPr bwMode="auto">
          <a:xfrm>
            <a:off x="2700338" y="4143375"/>
            <a:ext cx="17287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7"/>
          <p:cNvPicPr>
            <a:picLocks noChangeAspect="1" noChangeArrowheads="1"/>
          </p:cNvPicPr>
          <p:nvPr/>
        </p:nvPicPr>
        <p:blipFill>
          <a:blip r:embed="rId8">
            <a:lum bright="-20000"/>
          </a:blip>
          <a:srcRect l="27878" t="2" r="12184" b="-1965"/>
          <a:stretch>
            <a:fillRect/>
          </a:stretch>
        </p:blipFill>
        <p:spPr bwMode="auto">
          <a:xfrm>
            <a:off x="4643438" y="4143375"/>
            <a:ext cx="17145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4018756" y="4125119"/>
            <a:ext cx="5000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2" name="Picture 9"/>
          <p:cNvPicPr>
            <a:picLocks noChangeAspect="1" noChangeArrowheads="1"/>
          </p:cNvPicPr>
          <p:nvPr/>
        </p:nvPicPr>
        <p:blipFill>
          <a:blip r:embed="rId9">
            <a:lum bright="-40000"/>
          </a:blip>
          <a:srcRect l="19037" t="-987" r="23248"/>
          <a:stretch>
            <a:fillRect/>
          </a:stretch>
        </p:blipFill>
        <p:spPr bwMode="auto">
          <a:xfrm>
            <a:off x="6715125" y="1928813"/>
            <a:ext cx="17176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10">
            <a:lum bright="-40000"/>
          </a:blip>
          <a:srcRect l="19147" r="29793" b="9679"/>
          <a:stretch>
            <a:fillRect/>
          </a:stretch>
        </p:blipFill>
        <p:spPr bwMode="auto">
          <a:xfrm>
            <a:off x="6715125" y="4143375"/>
            <a:ext cx="17176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9512" y="4669166"/>
            <a:ext cx="461665" cy="89383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T2 FLAIR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2634546"/>
            <a:ext cx="461665" cy="37446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T2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8163" y="0"/>
            <a:ext cx="3530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38" y="1052513"/>
            <a:ext cx="9001125" cy="539115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sr-Latn-C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Hospitalizacija četvrta </a:t>
            </a:r>
            <a:r>
              <a:rPr lang="sr-Latn-CS" sz="2400" i="1" dirty="0" smtClean="0"/>
              <a:t>1996. mart</a:t>
            </a:r>
            <a:r>
              <a:rPr lang="sr-Latn-CS" sz="2400" dirty="0" smtClean="0"/>
              <a:t>; Klinika za neurologiju VMA</a:t>
            </a:r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400" b="1" dirty="0" err="1" smtClean="0"/>
              <a:t>Novonastale</a:t>
            </a:r>
            <a:r>
              <a:rPr lang="en-US" sz="2400" b="1" dirty="0" smtClean="0"/>
              <a:t> </a:t>
            </a:r>
            <a:r>
              <a:rPr lang="en-US" sz="2400" b="1" dirty="0"/>
              <a:t>t</a:t>
            </a:r>
            <a:r>
              <a:rPr lang="sr-Latn-CS" sz="2400" b="1" dirty="0" smtClean="0"/>
              <a:t>egobe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nakon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respiratorne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virusne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infekcije</a:t>
            </a:r>
            <a:r>
              <a:rPr lang="sr-Latn-CS" sz="2400" b="1" dirty="0" smtClean="0"/>
              <a:t>: 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 smtClean="0"/>
              <a:t>- </a:t>
            </a:r>
            <a:r>
              <a:rPr lang="sr-Latn-CS" sz="2400" dirty="0" smtClean="0"/>
              <a:t>Slabost i utrnulost u nogama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sr-Latn-CS" sz="2400" dirty="0" smtClean="0"/>
              <a:t>- </a:t>
            </a:r>
            <a:r>
              <a:rPr lang="en-US" sz="2400" dirty="0" smtClean="0"/>
              <a:t>N</a:t>
            </a:r>
            <a:r>
              <a:rPr lang="sr-Latn-CS" sz="2400" dirty="0" smtClean="0"/>
              <a:t>estabilnost tokom hoda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 smtClean="0"/>
              <a:t>- </a:t>
            </a:r>
            <a:r>
              <a:rPr lang="en-US" sz="2400" dirty="0" err="1"/>
              <a:t>N</a:t>
            </a:r>
            <a:r>
              <a:rPr lang="en-US" sz="2400" dirty="0" err="1" smtClean="0"/>
              <a:t>espretnost</a:t>
            </a:r>
            <a:r>
              <a:rPr lang="en-US" sz="2400" dirty="0" smtClean="0"/>
              <a:t> </a:t>
            </a:r>
            <a:r>
              <a:rPr lang="en-US" sz="2400" dirty="0" err="1" smtClean="0"/>
              <a:t>desne</a:t>
            </a:r>
            <a:r>
              <a:rPr lang="en-US" sz="2400" dirty="0" smtClean="0"/>
              <a:t> </a:t>
            </a:r>
            <a:r>
              <a:rPr lang="en-US" sz="2400" dirty="0" err="1" smtClean="0"/>
              <a:t>ruke</a:t>
            </a:r>
            <a:endParaRPr lang="x-none" sz="2400" dirty="0"/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 smtClean="0"/>
              <a:t>- </a:t>
            </a:r>
            <a:r>
              <a:rPr lang="en-US" sz="2400" dirty="0" err="1" smtClean="0"/>
              <a:t>Spontan</a:t>
            </a:r>
            <a:r>
              <a:rPr lang="en-US" sz="2400" dirty="0" smtClean="0"/>
              <a:t> </a:t>
            </a:r>
            <a:r>
              <a:rPr lang="en-US" sz="2400" dirty="0" err="1" smtClean="0"/>
              <a:t>oporavak</a:t>
            </a:r>
            <a:r>
              <a:rPr lang="en-US" sz="2400" dirty="0" smtClean="0"/>
              <a:t> </a:t>
            </a:r>
            <a:r>
              <a:rPr lang="en-US" sz="2400" dirty="0" err="1" smtClean="0"/>
              <a:t>nakon</a:t>
            </a:r>
            <a:r>
              <a:rPr lang="en-US" sz="2400" dirty="0" smtClean="0"/>
              <a:t> </a:t>
            </a:r>
            <a:r>
              <a:rPr lang="en-US" sz="2400" dirty="0" err="1" smtClean="0"/>
              <a:t>nedelju</a:t>
            </a:r>
            <a:r>
              <a:rPr lang="en-US" sz="2400" dirty="0" smtClean="0"/>
              <a:t> </a:t>
            </a:r>
            <a:r>
              <a:rPr lang="en-US" sz="2400" dirty="0" err="1" smtClean="0"/>
              <a:t>dana</a:t>
            </a:r>
            <a:endParaRPr lang="sr-Latn-CS" sz="2400" dirty="0" smtClean="0"/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endParaRPr lang="en-US" sz="2400" b="1" dirty="0" smtClean="0"/>
          </a:p>
          <a:p>
            <a:pPr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sr-Latn-CS" sz="2400" b="1" dirty="0" smtClean="0"/>
              <a:t>Neurološki nalaz: 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sr-Latn-CS" sz="2400" dirty="0" smtClean="0"/>
              <a:t>- Desnostrani piramidni deficit srednjeg</a:t>
            </a:r>
            <a:r>
              <a:rPr lang="x-none" sz="2400" dirty="0"/>
              <a:t> </a:t>
            </a:r>
            <a:r>
              <a:rPr lang="sr-Latn-CS" sz="2400" dirty="0" smtClean="0"/>
              <a:t>stepena slabosti, izrazitije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sr-Latn-CS" sz="2400" dirty="0" smtClean="0"/>
              <a:t>   na nozi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 smtClean="0"/>
              <a:t>- </a:t>
            </a:r>
            <a:r>
              <a:rPr lang="sr-Latn-CS" sz="2400" dirty="0" smtClean="0"/>
              <a:t>Bez patoloških refleksa</a:t>
            </a:r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 smtClean="0"/>
              <a:t>- </a:t>
            </a:r>
            <a:r>
              <a:rPr lang="sr-Latn-CS" sz="2400" dirty="0" smtClean="0"/>
              <a:t>Cerebelarn</a:t>
            </a:r>
            <a:r>
              <a:rPr lang="en-US" sz="2400" dirty="0" smtClean="0"/>
              <a:t>i</a:t>
            </a:r>
            <a:r>
              <a:rPr lang="sr-Latn-CS" sz="2400" dirty="0" smtClean="0"/>
              <a:t> zna</a:t>
            </a:r>
            <a:r>
              <a:rPr lang="en-US" sz="2400" dirty="0" smtClean="0"/>
              <a:t>ci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sr-Latn-CS" sz="2400" dirty="0" smtClean="0"/>
              <a:t>pozitivni na desnoj ruci</a:t>
            </a:r>
            <a:endParaRPr lang="x-none" sz="2400" dirty="0"/>
          </a:p>
          <a:p>
            <a:pPr marL="0" indent="0" fontAlgn="auto">
              <a:spcAft>
                <a:spcPts val="0"/>
              </a:spcAft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400" dirty="0" smtClean="0"/>
              <a:t>- </a:t>
            </a:r>
            <a:r>
              <a:rPr lang="sr-Latn-CS" sz="2400" dirty="0" smtClean="0"/>
              <a:t>Hemihipestezija desno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25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10190</TotalTime>
  <Words>1573</Words>
  <Application>Microsoft Office PowerPoint</Application>
  <PresentationFormat>On-screen Show (4:3)</PresentationFormat>
  <Paragraphs>303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Office Theme</vt:lpstr>
      <vt:lpstr>1_Office Theme</vt:lpstr>
      <vt:lpstr>2_Office Theme</vt:lpstr>
      <vt:lpstr>3_Office Theme</vt:lpstr>
      <vt:lpstr>PowerPoint Presentation</vt:lpstr>
      <vt:lpstr>Multipla skelroza na putu do dijagnoze  neurolupusa - prikaz slučaja -</vt:lpstr>
      <vt:lpstr>PowerPoint Presentation</vt:lpstr>
      <vt:lpstr>Kako je bolest počela  u bolnici po prvi put, godina 1993.</vt:lpstr>
      <vt:lpstr>Tokom bolničkog lečenja</vt:lpstr>
      <vt:lpstr>PowerPoint Presentation</vt:lpstr>
      <vt:lpstr>PowerPoint Presentation</vt:lpstr>
      <vt:lpstr>MRI, oktobar 1994. prvi pregled, godinu dana nakon prvih tegoba</vt:lpstr>
      <vt:lpstr>PowerPoint Presentation</vt:lpstr>
      <vt:lpstr>Tokom hospitalizacje</vt:lpstr>
      <vt:lpstr>PowerPoint Presentation</vt:lpstr>
      <vt:lpstr>PowerPoint Presentation</vt:lpstr>
      <vt:lpstr>MRI pregled 1997. četiri godine nakon prvih tegoba</vt:lpstr>
      <vt:lpstr>PowerPoint Presentation</vt:lpstr>
      <vt:lpstr>MRI pregled 1998. pet godina nakon prvih tegoba</vt:lpstr>
      <vt:lpstr>PowerPoint Presentation</vt:lpstr>
      <vt:lpstr>    Sumiramo crvene zastave Bolnički dani po osamnaesti put - devet godina nakon prvih tegoba -</vt:lpstr>
      <vt:lpstr>PowerPoint Presentation</vt:lpstr>
      <vt:lpstr>PowerPoint Presentation</vt:lpstr>
      <vt:lpstr>Period 2003-2005</vt:lpstr>
      <vt:lpstr>“Ćerka je bila prva beba porodilišta” </vt:lpstr>
      <vt:lpstr>PowerPoint Presentation</vt:lpstr>
      <vt:lpstr>Period 2005 - 2013</vt:lpstr>
      <vt:lpstr>MRI dinamika 2003/2007 deset/četrnaest godina nakon prvih tegoba</vt:lpstr>
      <vt:lpstr>PowerPoint Presentation</vt:lpstr>
      <vt:lpstr>MRI transferzalni presek T2 FLAIR  dvadesetdve godine nakon prve hospitalizacije  </vt:lpstr>
      <vt:lpstr>MRI sagitalni presek T2 FLAIR dvadesetdve godine nakon prve hospitalizacije  </vt:lpstr>
      <vt:lpstr>MRI vratne i grudne kičme dvadesetdve godine nakon prvih tegoba </vt:lpstr>
      <vt:lpstr>Vizuelni i senzitivni evocirani potencijali dvadeset dve godine nakon prve hospitalizacije</vt:lpstr>
      <vt:lpstr>Motorni evocirani potencijali dvadesedve godine nakon prve hospitalizcije</vt:lpstr>
      <vt:lpstr>Optička koherentna tomografija papila dvadesetdve godine nakon prve hospitalizacije</vt:lpstr>
      <vt:lpstr>PowerPoint Presentation</vt:lpstr>
      <vt:lpstr>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Diferencijalna dijagnoza multiple skleroze i sistemskih autoimunih bolesti -kroz prikaz slučaja-</dc:title>
  <dc:creator>Comp</dc:creator>
  <cp:lastModifiedBy>Visnja</cp:lastModifiedBy>
  <cp:revision>211</cp:revision>
  <dcterms:created xsi:type="dcterms:W3CDTF">2015-02-14T17:30:36Z</dcterms:created>
  <dcterms:modified xsi:type="dcterms:W3CDTF">2015-08-04T09:22:48Z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