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handoutMasterIdLst>
    <p:handoutMasterId r:id="rId42"/>
  </p:handoutMasterIdLst>
  <p:sldIdLst>
    <p:sldId id="262" r:id="rId4"/>
    <p:sldId id="263" r:id="rId5"/>
    <p:sldId id="257" r:id="rId6"/>
    <p:sldId id="269" r:id="rId7"/>
    <p:sldId id="264" r:id="rId8"/>
    <p:sldId id="267" r:id="rId9"/>
    <p:sldId id="268" r:id="rId10"/>
    <p:sldId id="273" r:id="rId11"/>
    <p:sldId id="275" r:id="rId12"/>
    <p:sldId id="277" r:id="rId13"/>
    <p:sldId id="276" r:id="rId14"/>
    <p:sldId id="279" r:id="rId15"/>
    <p:sldId id="352" r:id="rId16"/>
    <p:sldId id="286" r:id="rId17"/>
    <p:sldId id="281" r:id="rId18"/>
    <p:sldId id="283" r:id="rId19"/>
    <p:sldId id="282" r:id="rId20"/>
    <p:sldId id="290" r:id="rId21"/>
    <p:sldId id="296" r:id="rId22"/>
    <p:sldId id="332" r:id="rId23"/>
    <p:sldId id="334" r:id="rId24"/>
    <p:sldId id="335" r:id="rId25"/>
    <p:sldId id="324" r:id="rId26"/>
    <p:sldId id="325" r:id="rId27"/>
    <p:sldId id="331" r:id="rId28"/>
    <p:sldId id="302" r:id="rId29"/>
    <p:sldId id="329" r:id="rId30"/>
    <p:sldId id="353" r:id="rId31"/>
    <p:sldId id="336" r:id="rId32"/>
    <p:sldId id="338" r:id="rId33"/>
    <p:sldId id="339" r:id="rId34"/>
    <p:sldId id="346" r:id="rId35"/>
    <p:sldId id="344" r:id="rId36"/>
    <p:sldId id="333" r:id="rId37"/>
    <p:sldId id="348" r:id="rId38"/>
    <p:sldId id="350" r:id="rId39"/>
    <p:sldId id="34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660" autoAdjust="0"/>
  </p:normalViewPr>
  <p:slideViewPr>
    <p:cSldViewPr>
      <p:cViewPr>
        <p:scale>
          <a:sx n="70" d="100"/>
          <a:sy n="70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5342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9BC58-E614-400D-B4EC-F2D3013D581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6C578-D584-4040-B7D5-70EB9EF7BAB8}">
      <dgm:prSet phldrT="[Text]" custT="1"/>
      <dgm:spPr/>
      <dgm:t>
        <a:bodyPr/>
        <a:lstStyle/>
        <a:p>
          <a:pPr algn="l"/>
          <a:r>
            <a:rPr lang="sr-Latn-RS" sz="1400" dirty="0" smtClean="0"/>
            <a:t>                      </a:t>
          </a:r>
        </a:p>
        <a:p>
          <a:pPr algn="l"/>
          <a:endParaRPr lang="sr-Latn-RS" sz="1400" dirty="0" smtClean="0"/>
        </a:p>
        <a:p>
          <a:pPr algn="l"/>
          <a:r>
            <a:rPr lang="sr-Latn-RS" sz="1400" dirty="0" smtClean="0">
              <a:latin typeface="Maiandra GD" pitchFamily="34" charset="0"/>
            </a:rPr>
            <a:t>                            </a:t>
          </a:r>
          <a:r>
            <a:rPr lang="sr-Latn-RS" sz="1800" b="1" dirty="0" smtClean="0">
              <a:latin typeface="Maiandra GD" pitchFamily="34" charset="0"/>
            </a:rPr>
            <a:t>MS</a:t>
          </a:r>
        </a:p>
        <a:p>
          <a:pPr algn="l"/>
          <a:r>
            <a:rPr lang="sr-Latn-RS" sz="1400" dirty="0" smtClean="0">
              <a:latin typeface="Maiandra GD" pitchFamily="34" charset="0"/>
            </a:rPr>
            <a:t>  Akutni ili subakutni gubitak vida;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Progresivno max do 2 nedelje; 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Unilateralno sa  smanjenjem   kontrastnog i kolornog vida;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Periokularni i bol na pokrete oka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Papila sa ili bez edema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Normalna makula i periferna retina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Moguć uveitis ili periflebitis</a:t>
          </a:r>
        </a:p>
        <a:p>
          <a:pPr algn="l"/>
          <a:r>
            <a:rPr lang="sr-Latn-RS" sz="1600" dirty="0" smtClean="0">
              <a:latin typeface="Maiandra GD" pitchFamily="34" charset="0"/>
            </a:rPr>
            <a:t>  Spontani oporavak posle  2-3 nedelje</a:t>
          </a:r>
        </a:p>
        <a:p>
          <a:pPr algn="l"/>
          <a:r>
            <a:rPr lang="sr-Latn-RS" sz="1800" b="1" dirty="0" smtClean="0">
              <a:latin typeface="Maiandra GD" pitchFamily="34" charset="0"/>
            </a:rPr>
            <a:t>  Nema pogoršanja nakon </a:t>
          </a:r>
        </a:p>
        <a:p>
          <a:pPr algn="l"/>
          <a:r>
            <a:rPr lang="sr-Latn-RS" sz="1800" b="1" dirty="0" smtClean="0">
              <a:latin typeface="Maiandra GD" pitchFamily="34" charset="0"/>
            </a:rPr>
            <a:t>  ukidanja kortikosteroida</a:t>
          </a:r>
        </a:p>
        <a:p>
          <a:pPr algn="l"/>
          <a:endParaRPr lang="sr-Latn-RS" sz="1600" dirty="0" smtClean="0"/>
        </a:p>
        <a:p>
          <a:pPr algn="l"/>
          <a:endParaRPr lang="sr-Latn-RS" sz="1600" dirty="0" smtClean="0"/>
        </a:p>
      </dgm:t>
    </dgm:pt>
    <dgm:pt modelId="{1B77EEBF-18A5-48CB-94FB-FCD2AE26BBE3}" type="parTrans" cxnId="{615085B6-2290-42F3-B86F-2794B96E8FDC}">
      <dgm:prSet/>
      <dgm:spPr/>
      <dgm:t>
        <a:bodyPr/>
        <a:lstStyle/>
        <a:p>
          <a:endParaRPr lang="en-US"/>
        </a:p>
      </dgm:t>
    </dgm:pt>
    <dgm:pt modelId="{9F4E951D-76AE-460B-8A32-BBFC17DE27FC}" type="sibTrans" cxnId="{615085B6-2290-42F3-B86F-2794B96E8FDC}">
      <dgm:prSet/>
      <dgm:spPr/>
      <dgm:t>
        <a:bodyPr/>
        <a:lstStyle/>
        <a:p>
          <a:endParaRPr lang="en-US"/>
        </a:p>
      </dgm:t>
    </dgm:pt>
    <dgm:pt modelId="{7DE12501-6793-46A6-9DFC-F8352CDFA0BE}" type="asst">
      <dgm:prSet phldrT="[Text]"/>
      <dgm:spPr/>
      <dgm:t>
        <a:bodyPr/>
        <a:lstStyle/>
        <a:p>
          <a:r>
            <a:rPr lang="sr-Latn-RS" dirty="0" smtClean="0">
              <a:latin typeface="Maiandra GD" pitchFamily="34" charset="0"/>
            </a:rPr>
            <a:t>Optički neuritis</a:t>
          </a:r>
          <a:endParaRPr lang="en-US" dirty="0">
            <a:latin typeface="Maiandra GD" pitchFamily="34" charset="0"/>
          </a:endParaRPr>
        </a:p>
      </dgm:t>
    </dgm:pt>
    <dgm:pt modelId="{04F2B84A-F9C0-41C2-B65B-85CDC6C295DE}" type="parTrans" cxnId="{856A814E-D02E-4CCB-940A-3C6DE99E327C}">
      <dgm:prSet/>
      <dgm:spPr/>
      <dgm:t>
        <a:bodyPr/>
        <a:lstStyle/>
        <a:p>
          <a:endParaRPr lang="en-US"/>
        </a:p>
      </dgm:t>
    </dgm:pt>
    <dgm:pt modelId="{166D98C8-3002-4CFD-BD13-508A4C115803}" type="sibTrans" cxnId="{856A814E-D02E-4CCB-940A-3C6DE99E327C}">
      <dgm:prSet/>
      <dgm:spPr/>
      <dgm:t>
        <a:bodyPr/>
        <a:lstStyle/>
        <a:p>
          <a:endParaRPr lang="en-US"/>
        </a:p>
      </dgm:t>
    </dgm:pt>
    <dgm:pt modelId="{2A1C1840-938B-485E-8EFE-E388EE42F906}">
      <dgm:prSet phldrT="[Text]" custT="1"/>
      <dgm:spPr/>
      <dgm:t>
        <a:bodyPr/>
        <a:lstStyle/>
        <a:p>
          <a:r>
            <a:rPr lang="sr-Latn-RS" sz="1400" b="1" dirty="0" smtClean="0">
              <a:latin typeface="Maiandra GD" pitchFamily="34" charset="0"/>
            </a:rPr>
            <a:t>Behcet ova bolest</a:t>
          </a:r>
        </a:p>
        <a:p>
          <a:r>
            <a:rPr lang="sr-Latn-RS" sz="1200" dirty="0" smtClean="0">
              <a:latin typeface="Maiandra GD" pitchFamily="34" charset="0"/>
            </a:rPr>
            <a:t>Paplitis, uveitis, horeoretinitis</a:t>
          </a:r>
          <a:endParaRPr lang="en-US" sz="1200" dirty="0">
            <a:latin typeface="Maiandra GD" pitchFamily="34" charset="0"/>
          </a:endParaRPr>
        </a:p>
      </dgm:t>
    </dgm:pt>
    <dgm:pt modelId="{706FD95E-3B67-441F-8671-091074AD0983}" type="parTrans" cxnId="{BC05019B-E479-4007-ADB1-9EFEBA8A6838}">
      <dgm:prSet/>
      <dgm:spPr/>
      <dgm:t>
        <a:bodyPr/>
        <a:lstStyle/>
        <a:p>
          <a:endParaRPr lang="en-US"/>
        </a:p>
      </dgm:t>
    </dgm:pt>
    <dgm:pt modelId="{2F563020-9B77-4B8C-A730-C95447687C47}" type="sibTrans" cxnId="{BC05019B-E479-4007-ADB1-9EFEBA8A6838}">
      <dgm:prSet/>
      <dgm:spPr/>
      <dgm:t>
        <a:bodyPr/>
        <a:lstStyle/>
        <a:p>
          <a:endParaRPr lang="en-US"/>
        </a:p>
      </dgm:t>
    </dgm:pt>
    <dgm:pt modelId="{0B1B52A3-4740-46AA-9D2B-4DB80B6BB885}">
      <dgm:prSet custT="1"/>
      <dgm:spPr/>
      <dgm:t>
        <a:bodyPr/>
        <a:lstStyle/>
        <a:p>
          <a:r>
            <a:rPr lang="sr-Latn-RS" sz="1400" b="1" dirty="0" smtClean="0">
              <a:latin typeface="Maiandra GD" pitchFamily="34" charset="0"/>
            </a:rPr>
            <a:t>SLE, APS, SS</a:t>
          </a:r>
        </a:p>
        <a:p>
          <a:r>
            <a:rPr lang="sr-Latn-RS" sz="1050" dirty="0" smtClean="0">
              <a:latin typeface="Maiandra GD" pitchFamily="34" charset="0"/>
            </a:rPr>
            <a:t>Često bilateralna</a:t>
          </a:r>
        </a:p>
        <a:p>
          <a:r>
            <a:rPr lang="sr-Latn-RS" sz="1050" dirty="0" smtClean="0">
              <a:latin typeface="Maiandra GD" pitchFamily="34" charset="0"/>
            </a:rPr>
            <a:t>Jak bol potenciran pokretima oka</a:t>
          </a:r>
        </a:p>
        <a:p>
          <a:r>
            <a:rPr lang="sr-Latn-RS" sz="1050" dirty="0" smtClean="0">
              <a:latin typeface="Maiandra GD" pitchFamily="34" charset="0"/>
            </a:rPr>
            <a:t>Značajno oštećenje vida</a:t>
          </a:r>
        </a:p>
        <a:p>
          <a:r>
            <a:rPr lang="sr-Latn-RS" sz="1050" dirty="0" smtClean="0">
              <a:latin typeface="Maiandra GD" pitchFamily="34" charset="0"/>
            </a:rPr>
            <a:t>Lošiji oporavak vida</a:t>
          </a:r>
        </a:p>
        <a:p>
          <a:endParaRPr lang="en-US" sz="700" dirty="0"/>
        </a:p>
      </dgm:t>
    </dgm:pt>
    <dgm:pt modelId="{5B133A0F-302F-4D8F-9EAF-5AEFBB07CDF2}" type="parTrans" cxnId="{C53553D1-CD0A-4280-B6F2-D5DF7B7E1037}">
      <dgm:prSet/>
      <dgm:spPr/>
      <dgm:t>
        <a:bodyPr/>
        <a:lstStyle/>
        <a:p>
          <a:endParaRPr lang="en-US"/>
        </a:p>
      </dgm:t>
    </dgm:pt>
    <dgm:pt modelId="{5197FB96-D973-4001-AEBD-9799FEEF4126}" type="sibTrans" cxnId="{C53553D1-CD0A-4280-B6F2-D5DF7B7E1037}">
      <dgm:prSet/>
      <dgm:spPr/>
      <dgm:t>
        <a:bodyPr/>
        <a:lstStyle/>
        <a:p>
          <a:endParaRPr lang="en-US"/>
        </a:p>
      </dgm:t>
    </dgm:pt>
    <dgm:pt modelId="{0002ECB7-2727-466D-8FE0-F6C404EAD2CF}">
      <dgm:prSet custT="1"/>
      <dgm:spPr/>
      <dgm:t>
        <a:bodyPr/>
        <a:lstStyle/>
        <a:p>
          <a:r>
            <a:rPr lang="sr-Latn-RS" sz="1400" b="1" dirty="0" smtClean="0"/>
            <a:t>Sarkoidoza</a:t>
          </a:r>
        </a:p>
        <a:p>
          <a:r>
            <a:rPr lang="sr-Latn-RS" sz="1100" dirty="0" smtClean="0"/>
            <a:t>Progresivno ili relasno, </a:t>
          </a:r>
        </a:p>
        <a:p>
          <a:r>
            <a:rPr lang="sr-Latn-RS" sz="1100" dirty="0" smtClean="0"/>
            <a:t>Tesko ostećenje vida</a:t>
          </a:r>
        </a:p>
        <a:p>
          <a:r>
            <a:rPr lang="sr-Latn-RS" sz="1100" dirty="0" smtClean="0"/>
            <a:t>Često bilateralno i  vrlo bolno</a:t>
          </a:r>
        </a:p>
        <a:p>
          <a:endParaRPr lang="en-US" sz="900" dirty="0"/>
        </a:p>
      </dgm:t>
    </dgm:pt>
    <dgm:pt modelId="{44466078-D7CC-4D08-856B-4ACC019664D1}" type="parTrans" cxnId="{5C477239-3833-4596-B1AF-8848D71DA8DD}">
      <dgm:prSet/>
      <dgm:spPr/>
      <dgm:t>
        <a:bodyPr/>
        <a:lstStyle/>
        <a:p>
          <a:endParaRPr lang="en-US"/>
        </a:p>
      </dgm:t>
    </dgm:pt>
    <dgm:pt modelId="{10D3DD42-F5EB-44E6-B1B2-5823833FCC49}" type="sibTrans" cxnId="{5C477239-3833-4596-B1AF-8848D71DA8DD}">
      <dgm:prSet/>
      <dgm:spPr/>
      <dgm:t>
        <a:bodyPr/>
        <a:lstStyle/>
        <a:p>
          <a:endParaRPr lang="en-US"/>
        </a:p>
      </dgm:t>
    </dgm:pt>
    <dgm:pt modelId="{1A754026-8B41-46AB-BE6B-F55DDFE781C7}" type="pres">
      <dgm:prSet presAssocID="{8409BC58-E614-400D-B4EC-F2D3013D58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AC5C95-B016-4986-B152-F296FC0710E0}" type="pres">
      <dgm:prSet presAssocID="{C0D6C578-D584-4040-B7D5-70EB9EF7BAB8}" presName="hierRoot1" presStyleCnt="0">
        <dgm:presLayoutVars>
          <dgm:hierBranch val="init"/>
        </dgm:presLayoutVars>
      </dgm:prSet>
      <dgm:spPr/>
    </dgm:pt>
    <dgm:pt modelId="{2EA4CA75-09F9-491B-996E-AC93B73A8D5E}" type="pres">
      <dgm:prSet presAssocID="{C0D6C578-D584-4040-B7D5-70EB9EF7BAB8}" presName="rootComposite1" presStyleCnt="0"/>
      <dgm:spPr/>
    </dgm:pt>
    <dgm:pt modelId="{AFB4D82D-FAD8-4249-824D-A62E5CF3D27B}" type="pres">
      <dgm:prSet presAssocID="{C0D6C578-D584-4040-B7D5-70EB9EF7BAB8}" presName="rootText1" presStyleLbl="node0" presStyleIdx="0" presStyleCnt="1" custScaleX="148108" custScaleY="600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9D33DD-4352-4147-94A2-2726B275FB06}" type="pres">
      <dgm:prSet presAssocID="{C0D6C578-D584-4040-B7D5-70EB9EF7BAB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BE96523-D0D0-4234-BE99-1B9F45722534}" type="pres">
      <dgm:prSet presAssocID="{C0D6C578-D584-4040-B7D5-70EB9EF7BAB8}" presName="hierChild2" presStyleCnt="0"/>
      <dgm:spPr/>
    </dgm:pt>
    <dgm:pt modelId="{5B15A38E-7194-49D2-9DCE-733ED4210A27}" type="pres">
      <dgm:prSet presAssocID="{5B133A0F-302F-4D8F-9EAF-5AEFBB07CDF2}" presName="Name64" presStyleLbl="parChTrans1D2" presStyleIdx="0" presStyleCnt="4"/>
      <dgm:spPr/>
      <dgm:t>
        <a:bodyPr/>
        <a:lstStyle/>
        <a:p>
          <a:endParaRPr lang="en-US"/>
        </a:p>
      </dgm:t>
    </dgm:pt>
    <dgm:pt modelId="{C37EBD49-56EC-44B6-971F-61A549A77B38}" type="pres">
      <dgm:prSet presAssocID="{0B1B52A3-4740-46AA-9D2B-4DB80B6BB885}" presName="hierRoot2" presStyleCnt="0">
        <dgm:presLayoutVars>
          <dgm:hierBranch val="init"/>
        </dgm:presLayoutVars>
      </dgm:prSet>
      <dgm:spPr/>
    </dgm:pt>
    <dgm:pt modelId="{73D34893-694A-413A-9E05-1D4E4F6448EB}" type="pres">
      <dgm:prSet presAssocID="{0B1B52A3-4740-46AA-9D2B-4DB80B6BB885}" presName="rootComposite" presStyleCnt="0"/>
      <dgm:spPr/>
    </dgm:pt>
    <dgm:pt modelId="{2AD4FC6F-65DA-4318-B117-63EC498C1426}" type="pres">
      <dgm:prSet presAssocID="{0B1B52A3-4740-46AA-9D2B-4DB80B6BB885}" presName="rootText" presStyleLbl="node2" presStyleIdx="0" presStyleCnt="3" custScaleY="217294" custLinFactNeighborX="408" custLinFactNeighborY="-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7CBD4-4D84-4F04-9ED5-302B49116B1F}" type="pres">
      <dgm:prSet presAssocID="{0B1B52A3-4740-46AA-9D2B-4DB80B6BB8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6A0D0118-A4DB-469D-9F43-3EE71EE5945B}" type="pres">
      <dgm:prSet presAssocID="{0B1B52A3-4740-46AA-9D2B-4DB80B6BB885}" presName="hierChild4" presStyleCnt="0"/>
      <dgm:spPr/>
    </dgm:pt>
    <dgm:pt modelId="{43CC35BC-B181-41E2-A434-C0CE9B0450D0}" type="pres">
      <dgm:prSet presAssocID="{0B1B52A3-4740-46AA-9D2B-4DB80B6BB885}" presName="hierChild5" presStyleCnt="0"/>
      <dgm:spPr/>
    </dgm:pt>
    <dgm:pt modelId="{2AB6D4EC-9064-4280-B2F9-E8798A8699DA}" type="pres">
      <dgm:prSet presAssocID="{44466078-D7CC-4D08-856B-4ACC019664D1}" presName="Name64" presStyleLbl="parChTrans1D2" presStyleIdx="1" presStyleCnt="4"/>
      <dgm:spPr/>
      <dgm:t>
        <a:bodyPr/>
        <a:lstStyle/>
        <a:p>
          <a:endParaRPr lang="en-US"/>
        </a:p>
      </dgm:t>
    </dgm:pt>
    <dgm:pt modelId="{473CFDC5-3C11-420D-AC88-F94E939B41AD}" type="pres">
      <dgm:prSet presAssocID="{0002ECB7-2727-466D-8FE0-F6C404EAD2CF}" presName="hierRoot2" presStyleCnt="0">
        <dgm:presLayoutVars>
          <dgm:hierBranch val="init"/>
        </dgm:presLayoutVars>
      </dgm:prSet>
      <dgm:spPr/>
    </dgm:pt>
    <dgm:pt modelId="{EFDC5FE5-1F79-4AF0-98E5-74A7FC9B3D9C}" type="pres">
      <dgm:prSet presAssocID="{0002ECB7-2727-466D-8FE0-F6C404EAD2CF}" presName="rootComposite" presStyleCnt="0"/>
      <dgm:spPr/>
    </dgm:pt>
    <dgm:pt modelId="{72ABFFBC-44F8-4325-B28C-559CB0E25865}" type="pres">
      <dgm:prSet presAssocID="{0002ECB7-2727-466D-8FE0-F6C404EAD2CF}" presName="rootText" presStyleLbl="node2" presStyleIdx="1" presStyleCnt="3" custScaleY="154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27C5D-1091-4A36-A87D-B4F812212D0A}" type="pres">
      <dgm:prSet presAssocID="{0002ECB7-2727-466D-8FE0-F6C404EAD2C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3986AC0-608D-48AB-93FB-418ED313416F}" type="pres">
      <dgm:prSet presAssocID="{0002ECB7-2727-466D-8FE0-F6C404EAD2CF}" presName="hierChild4" presStyleCnt="0"/>
      <dgm:spPr/>
    </dgm:pt>
    <dgm:pt modelId="{88946CB1-34CC-42DF-9714-01CB5AE0B55D}" type="pres">
      <dgm:prSet presAssocID="{0002ECB7-2727-466D-8FE0-F6C404EAD2CF}" presName="hierChild5" presStyleCnt="0"/>
      <dgm:spPr/>
    </dgm:pt>
    <dgm:pt modelId="{E8E80E13-90BB-4F7B-9878-DCECBF25F0C5}" type="pres">
      <dgm:prSet presAssocID="{706FD95E-3B67-441F-8671-091074AD0983}" presName="Name64" presStyleLbl="parChTrans1D2" presStyleIdx="2" presStyleCnt="4"/>
      <dgm:spPr/>
      <dgm:t>
        <a:bodyPr/>
        <a:lstStyle/>
        <a:p>
          <a:endParaRPr lang="en-US"/>
        </a:p>
      </dgm:t>
    </dgm:pt>
    <dgm:pt modelId="{6804E2ED-CF88-44A9-A630-6F4B40995D1C}" type="pres">
      <dgm:prSet presAssocID="{2A1C1840-938B-485E-8EFE-E388EE42F906}" presName="hierRoot2" presStyleCnt="0">
        <dgm:presLayoutVars>
          <dgm:hierBranch val="init"/>
        </dgm:presLayoutVars>
      </dgm:prSet>
      <dgm:spPr/>
    </dgm:pt>
    <dgm:pt modelId="{9A7E1E85-9C60-4576-AE1C-E40EEE44DEDB}" type="pres">
      <dgm:prSet presAssocID="{2A1C1840-938B-485E-8EFE-E388EE42F906}" presName="rootComposite" presStyleCnt="0"/>
      <dgm:spPr/>
    </dgm:pt>
    <dgm:pt modelId="{C6718F11-1DCE-4B66-A024-784E7970E3D7}" type="pres">
      <dgm:prSet presAssocID="{2A1C1840-938B-485E-8EFE-E388EE42F9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69208-3579-46FA-8F94-5E4304F9BC76}" type="pres">
      <dgm:prSet presAssocID="{2A1C1840-938B-485E-8EFE-E388EE42F906}" presName="rootConnector" presStyleLbl="node2" presStyleIdx="2" presStyleCnt="3"/>
      <dgm:spPr/>
      <dgm:t>
        <a:bodyPr/>
        <a:lstStyle/>
        <a:p>
          <a:endParaRPr lang="en-US"/>
        </a:p>
      </dgm:t>
    </dgm:pt>
    <dgm:pt modelId="{236F13AD-017C-496F-BFD3-0E96C31F094B}" type="pres">
      <dgm:prSet presAssocID="{2A1C1840-938B-485E-8EFE-E388EE42F906}" presName="hierChild4" presStyleCnt="0"/>
      <dgm:spPr/>
    </dgm:pt>
    <dgm:pt modelId="{8709AEF5-4484-4D96-8283-B3381965F65E}" type="pres">
      <dgm:prSet presAssocID="{2A1C1840-938B-485E-8EFE-E388EE42F906}" presName="hierChild5" presStyleCnt="0"/>
      <dgm:spPr/>
    </dgm:pt>
    <dgm:pt modelId="{152581D5-5FA5-4D5A-A666-67334050708A}" type="pres">
      <dgm:prSet presAssocID="{C0D6C578-D584-4040-B7D5-70EB9EF7BAB8}" presName="hierChild3" presStyleCnt="0"/>
      <dgm:spPr/>
    </dgm:pt>
    <dgm:pt modelId="{791312D7-CA2A-4DBE-B360-4AA1D09B88B7}" type="pres">
      <dgm:prSet presAssocID="{04F2B84A-F9C0-41C2-B65B-85CDC6C295DE}" presName="Name115" presStyleLbl="parChTrans1D2" presStyleIdx="3" presStyleCnt="4"/>
      <dgm:spPr/>
      <dgm:t>
        <a:bodyPr/>
        <a:lstStyle/>
        <a:p>
          <a:endParaRPr lang="en-US"/>
        </a:p>
      </dgm:t>
    </dgm:pt>
    <dgm:pt modelId="{1EBDD0B3-EDDD-4DE9-BF1D-DC9EA77CB1D1}" type="pres">
      <dgm:prSet presAssocID="{7DE12501-6793-46A6-9DFC-F8352CDFA0BE}" presName="hierRoot3" presStyleCnt="0">
        <dgm:presLayoutVars>
          <dgm:hierBranch val="init"/>
        </dgm:presLayoutVars>
      </dgm:prSet>
      <dgm:spPr/>
    </dgm:pt>
    <dgm:pt modelId="{EFE27432-1703-4B15-8D1C-EED8089EF3A4}" type="pres">
      <dgm:prSet presAssocID="{7DE12501-6793-46A6-9DFC-F8352CDFA0BE}" presName="rootComposite3" presStyleCnt="0"/>
      <dgm:spPr/>
    </dgm:pt>
    <dgm:pt modelId="{5756EE42-C8D8-44BC-A284-AB583DB16D6D}" type="pres">
      <dgm:prSet presAssocID="{7DE12501-6793-46A6-9DFC-F8352CDFA0BE}" presName="rootText3" presStyleLbl="asst1" presStyleIdx="0" presStyleCnt="1" custScaleX="60555" custLinFactNeighborX="-22136" custLinFactNeighborY="2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FA60D-054E-4464-9023-B1A2B8FC229B}" type="pres">
      <dgm:prSet presAssocID="{7DE12501-6793-46A6-9DFC-F8352CDFA0B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EB7E74A-2C55-4C77-9782-FFCC1C740518}" type="pres">
      <dgm:prSet presAssocID="{7DE12501-6793-46A6-9DFC-F8352CDFA0BE}" presName="hierChild6" presStyleCnt="0"/>
      <dgm:spPr/>
    </dgm:pt>
    <dgm:pt modelId="{8D8F906B-D207-4E64-9275-C92E89E0313C}" type="pres">
      <dgm:prSet presAssocID="{7DE12501-6793-46A6-9DFC-F8352CDFA0BE}" presName="hierChild7" presStyleCnt="0"/>
      <dgm:spPr/>
    </dgm:pt>
  </dgm:ptLst>
  <dgm:cxnLst>
    <dgm:cxn modelId="{5C477239-3833-4596-B1AF-8848D71DA8DD}" srcId="{C0D6C578-D584-4040-B7D5-70EB9EF7BAB8}" destId="{0002ECB7-2727-466D-8FE0-F6C404EAD2CF}" srcOrd="2" destOrd="0" parTransId="{44466078-D7CC-4D08-856B-4ACC019664D1}" sibTransId="{10D3DD42-F5EB-44E6-B1B2-5823833FCC49}"/>
    <dgm:cxn modelId="{6F694C40-87F0-4BBD-8F85-FA9FD346CA34}" type="presOf" srcId="{0002ECB7-2727-466D-8FE0-F6C404EAD2CF}" destId="{72927C5D-1091-4A36-A87D-B4F812212D0A}" srcOrd="1" destOrd="0" presId="urn:microsoft.com/office/officeart/2009/3/layout/HorizontalOrganizationChart"/>
    <dgm:cxn modelId="{11CF565F-13D9-4603-AF77-6E4663626191}" type="presOf" srcId="{2A1C1840-938B-485E-8EFE-E388EE42F906}" destId="{6A169208-3579-46FA-8F94-5E4304F9BC76}" srcOrd="1" destOrd="0" presId="urn:microsoft.com/office/officeart/2009/3/layout/HorizontalOrganizationChart"/>
    <dgm:cxn modelId="{22E815C7-6124-4168-A8DF-595AE160F04E}" type="presOf" srcId="{0B1B52A3-4740-46AA-9D2B-4DB80B6BB885}" destId="{B117CBD4-4D84-4F04-9ED5-302B49116B1F}" srcOrd="1" destOrd="0" presId="urn:microsoft.com/office/officeart/2009/3/layout/HorizontalOrganizationChart"/>
    <dgm:cxn modelId="{79D13A5F-9FEA-42BD-B0CC-12A578B03267}" type="presOf" srcId="{5B133A0F-302F-4D8F-9EAF-5AEFBB07CDF2}" destId="{5B15A38E-7194-49D2-9DCE-733ED4210A27}" srcOrd="0" destOrd="0" presId="urn:microsoft.com/office/officeart/2009/3/layout/HorizontalOrganizationChart"/>
    <dgm:cxn modelId="{3CC77D4C-4C8E-453A-B922-DF277DD8AC4D}" type="presOf" srcId="{706FD95E-3B67-441F-8671-091074AD0983}" destId="{E8E80E13-90BB-4F7B-9878-DCECBF25F0C5}" srcOrd="0" destOrd="0" presId="urn:microsoft.com/office/officeart/2009/3/layout/HorizontalOrganizationChart"/>
    <dgm:cxn modelId="{4843AB4E-FE78-486D-99E3-323A05FECE90}" type="presOf" srcId="{C0D6C578-D584-4040-B7D5-70EB9EF7BAB8}" destId="{329D33DD-4352-4147-94A2-2726B275FB06}" srcOrd="1" destOrd="0" presId="urn:microsoft.com/office/officeart/2009/3/layout/HorizontalOrganizationChart"/>
    <dgm:cxn modelId="{EC6D2EDB-498E-411C-B798-DBD7FC4D2D8F}" type="presOf" srcId="{8409BC58-E614-400D-B4EC-F2D3013D5815}" destId="{1A754026-8B41-46AB-BE6B-F55DDFE781C7}" srcOrd="0" destOrd="0" presId="urn:microsoft.com/office/officeart/2009/3/layout/HorizontalOrganizationChart"/>
    <dgm:cxn modelId="{856A814E-D02E-4CCB-940A-3C6DE99E327C}" srcId="{C0D6C578-D584-4040-B7D5-70EB9EF7BAB8}" destId="{7DE12501-6793-46A6-9DFC-F8352CDFA0BE}" srcOrd="0" destOrd="0" parTransId="{04F2B84A-F9C0-41C2-B65B-85CDC6C295DE}" sibTransId="{166D98C8-3002-4CFD-BD13-508A4C115803}"/>
    <dgm:cxn modelId="{93AF6EE9-5E25-4835-8D9F-6C5102F33914}" type="presOf" srcId="{7DE12501-6793-46A6-9DFC-F8352CDFA0BE}" destId="{5756EE42-C8D8-44BC-A284-AB583DB16D6D}" srcOrd="0" destOrd="0" presId="urn:microsoft.com/office/officeart/2009/3/layout/HorizontalOrganizationChart"/>
    <dgm:cxn modelId="{C53553D1-CD0A-4280-B6F2-D5DF7B7E1037}" srcId="{C0D6C578-D584-4040-B7D5-70EB9EF7BAB8}" destId="{0B1B52A3-4740-46AA-9D2B-4DB80B6BB885}" srcOrd="1" destOrd="0" parTransId="{5B133A0F-302F-4D8F-9EAF-5AEFBB07CDF2}" sibTransId="{5197FB96-D973-4001-AEBD-9799FEEF4126}"/>
    <dgm:cxn modelId="{1151D3AB-275E-4654-8B8B-DED83CBB2B4C}" type="presOf" srcId="{2A1C1840-938B-485E-8EFE-E388EE42F906}" destId="{C6718F11-1DCE-4B66-A024-784E7970E3D7}" srcOrd="0" destOrd="0" presId="urn:microsoft.com/office/officeart/2009/3/layout/HorizontalOrganizationChart"/>
    <dgm:cxn modelId="{BC05019B-E479-4007-ADB1-9EFEBA8A6838}" srcId="{C0D6C578-D584-4040-B7D5-70EB9EF7BAB8}" destId="{2A1C1840-938B-485E-8EFE-E388EE42F906}" srcOrd="3" destOrd="0" parTransId="{706FD95E-3B67-441F-8671-091074AD0983}" sibTransId="{2F563020-9B77-4B8C-A730-C95447687C47}"/>
    <dgm:cxn modelId="{2036AF53-4A1A-4864-A1F8-09FD160C5188}" type="presOf" srcId="{04F2B84A-F9C0-41C2-B65B-85CDC6C295DE}" destId="{791312D7-CA2A-4DBE-B360-4AA1D09B88B7}" srcOrd="0" destOrd="0" presId="urn:microsoft.com/office/officeart/2009/3/layout/HorizontalOrganizationChart"/>
    <dgm:cxn modelId="{61EF0B29-F841-48BC-88EF-18CDE1DF30FA}" type="presOf" srcId="{0B1B52A3-4740-46AA-9D2B-4DB80B6BB885}" destId="{2AD4FC6F-65DA-4318-B117-63EC498C1426}" srcOrd="0" destOrd="0" presId="urn:microsoft.com/office/officeart/2009/3/layout/HorizontalOrganizationChart"/>
    <dgm:cxn modelId="{9C6A099E-A6DB-4E4C-B11F-6ED3B569AE09}" type="presOf" srcId="{0002ECB7-2727-466D-8FE0-F6C404EAD2CF}" destId="{72ABFFBC-44F8-4325-B28C-559CB0E25865}" srcOrd="0" destOrd="0" presId="urn:microsoft.com/office/officeart/2009/3/layout/HorizontalOrganizationChart"/>
    <dgm:cxn modelId="{E730A65F-6469-4883-9665-A54A8CD6BF2D}" type="presOf" srcId="{44466078-D7CC-4D08-856B-4ACC019664D1}" destId="{2AB6D4EC-9064-4280-B2F9-E8798A8699DA}" srcOrd="0" destOrd="0" presId="urn:microsoft.com/office/officeart/2009/3/layout/HorizontalOrganizationChart"/>
    <dgm:cxn modelId="{EDC06E18-A87A-4965-983D-D7E9F70B8DEB}" type="presOf" srcId="{C0D6C578-D584-4040-B7D5-70EB9EF7BAB8}" destId="{AFB4D82D-FAD8-4249-824D-A62E5CF3D27B}" srcOrd="0" destOrd="0" presId="urn:microsoft.com/office/officeart/2009/3/layout/HorizontalOrganizationChart"/>
    <dgm:cxn modelId="{615085B6-2290-42F3-B86F-2794B96E8FDC}" srcId="{8409BC58-E614-400D-B4EC-F2D3013D5815}" destId="{C0D6C578-D584-4040-B7D5-70EB9EF7BAB8}" srcOrd="0" destOrd="0" parTransId="{1B77EEBF-18A5-48CB-94FB-FCD2AE26BBE3}" sibTransId="{9F4E951D-76AE-460B-8A32-BBFC17DE27FC}"/>
    <dgm:cxn modelId="{39DE20FE-66F2-49EE-BEAB-68CEC3D95B5A}" type="presOf" srcId="{7DE12501-6793-46A6-9DFC-F8352CDFA0BE}" destId="{3EEFA60D-054E-4464-9023-B1A2B8FC229B}" srcOrd="1" destOrd="0" presId="urn:microsoft.com/office/officeart/2009/3/layout/HorizontalOrganizationChart"/>
    <dgm:cxn modelId="{067FC2D2-C5B5-4035-8E24-B625B257AA35}" type="presParOf" srcId="{1A754026-8B41-46AB-BE6B-F55DDFE781C7}" destId="{92AC5C95-B016-4986-B152-F296FC0710E0}" srcOrd="0" destOrd="0" presId="urn:microsoft.com/office/officeart/2009/3/layout/HorizontalOrganizationChart"/>
    <dgm:cxn modelId="{B6C1D08A-845E-4B4E-A795-970A242F1E19}" type="presParOf" srcId="{92AC5C95-B016-4986-B152-F296FC0710E0}" destId="{2EA4CA75-09F9-491B-996E-AC93B73A8D5E}" srcOrd="0" destOrd="0" presId="urn:microsoft.com/office/officeart/2009/3/layout/HorizontalOrganizationChart"/>
    <dgm:cxn modelId="{EB14483A-2D18-4A46-923C-273846F37D5F}" type="presParOf" srcId="{2EA4CA75-09F9-491B-996E-AC93B73A8D5E}" destId="{AFB4D82D-FAD8-4249-824D-A62E5CF3D27B}" srcOrd="0" destOrd="0" presId="urn:microsoft.com/office/officeart/2009/3/layout/HorizontalOrganizationChart"/>
    <dgm:cxn modelId="{5E91B82D-0508-4E05-BC59-6A942D555588}" type="presParOf" srcId="{2EA4CA75-09F9-491B-996E-AC93B73A8D5E}" destId="{329D33DD-4352-4147-94A2-2726B275FB06}" srcOrd="1" destOrd="0" presId="urn:microsoft.com/office/officeart/2009/3/layout/HorizontalOrganizationChart"/>
    <dgm:cxn modelId="{F1B22E31-23C4-4E2A-BECE-79FAC45B4917}" type="presParOf" srcId="{92AC5C95-B016-4986-B152-F296FC0710E0}" destId="{DBE96523-D0D0-4234-BE99-1B9F45722534}" srcOrd="1" destOrd="0" presId="urn:microsoft.com/office/officeart/2009/3/layout/HorizontalOrganizationChart"/>
    <dgm:cxn modelId="{523E14B6-C66F-4934-AE16-4B3F8AD744DC}" type="presParOf" srcId="{DBE96523-D0D0-4234-BE99-1B9F45722534}" destId="{5B15A38E-7194-49D2-9DCE-733ED4210A27}" srcOrd="0" destOrd="0" presId="urn:microsoft.com/office/officeart/2009/3/layout/HorizontalOrganizationChart"/>
    <dgm:cxn modelId="{47D461F8-F67A-44C6-8D3A-C39B81B91E8F}" type="presParOf" srcId="{DBE96523-D0D0-4234-BE99-1B9F45722534}" destId="{C37EBD49-56EC-44B6-971F-61A549A77B38}" srcOrd="1" destOrd="0" presId="urn:microsoft.com/office/officeart/2009/3/layout/HorizontalOrganizationChart"/>
    <dgm:cxn modelId="{2ADC67DD-3F44-46DC-AFD4-AAFD24BBFEAB}" type="presParOf" srcId="{C37EBD49-56EC-44B6-971F-61A549A77B38}" destId="{73D34893-694A-413A-9E05-1D4E4F6448EB}" srcOrd="0" destOrd="0" presId="urn:microsoft.com/office/officeart/2009/3/layout/HorizontalOrganizationChart"/>
    <dgm:cxn modelId="{2744F975-F472-43CD-A02E-D5C8C5279DDC}" type="presParOf" srcId="{73D34893-694A-413A-9E05-1D4E4F6448EB}" destId="{2AD4FC6F-65DA-4318-B117-63EC498C1426}" srcOrd="0" destOrd="0" presId="urn:microsoft.com/office/officeart/2009/3/layout/HorizontalOrganizationChart"/>
    <dgm:cxn modelId="{810E23B6-85E8-44B9-BF96-AD3FD1A6C255}" type="presParOf" srcId="{73D34893-694A-413A-9E05-1D4E4F6448EB}" destId="{B117CBD4-4D84-4F04-9ED5-302B49116B1F}" srcOrd="1" destOrd="0" presId="urn:microsoft.com/office/officeart/2009/3/layout/HorizontalOrganizationChart"/>
    <dgm:cxn modelId="{B7A1DB8C-3DE9-4ED7-920E-64903CF092E9}" type="presParOf" srcId="{C37EBD49-56EC-44B6-971F-61A549A77B38}" destId="{6A0D0118-A4DB-469D-9F43-3EE71EE5945B}" srcOrd="1" destOrd="0" presId="urn:microsoft.com/office/officeart/2009/3/layout/HorizontalOrganizationChart"/>
    <dgm:cxn modelId="{4BFE8D11-2578-414E-A323-E7A64083328F}" type="presParOf" srcId="{C37EBD49-56EC-44B6-971F-61A549A77B38}" destId="{43CC35BC-B181-41E2-A434-C0CE9B0450D0}" srcOrd="2" destOrd="0" presId="urn:microsoft.com/office/officeart/2009/3/layout/HorizontalOrganizationChart"/>
    <dgm:cxn modelId="{3381AA9E-24FE-4071-A839-7259335BA770}" type="presParOf" srcId="{DBE96523-D0D0-4234-BE99-1B9F45722534}" destId="{2AB6D4EC-9064-4280-B2F9-E8798A8699DA}" srcOrd="2" destOrd="0" presId="urn:microsoft.com/office/officeart/2009/3/layout/HorizontalOrganizationChart"/>
    <dgm:cxn modelId="{9ABC2AE6-2CE8-467B-BD6D-FF577074E07E}" type="presParOf" srcId="{DBE96523-D0D0-4234-BE99-1B9F45722534}" destId="{473CFDC5-3C11-420D-AC88-F94E939B41AD}" srcOrd="3" destOrd="0" presId="urn:microsoft.com/office/officeart/2009/3/layout/HorizontalOrganizationChart"/>
    <dgm:cxn modelId="{79D919E7-417F-4975-83F9-6396F28398B4}" type="presParOf" srcId="{473CFDC5-3C11-420D-AC88-F94E939B41AD}" destId="{EFDC5FE5-1F79-4AF0-98E5-74A7FC9B3D9C}" srcOrd="0" destOrd="0" presId="urn:microsoft.com/office/officeart/2009/3/layout/HorizontalOrganizationChart"/>
    <dgm:cxn modelId="{9E8194F7-6C98-4EEF-97C5-61C9B2B999FF}" type="presParOf" srcId="{EFDC5FE5-1F79-4AF0-98E5-74A7FC9B3D9C}" destId="{72ABFFBC-44F8-4325-B28C-559CB0E25865}" srcOrd="0" destOrd="0" presId="urn:microsoft.com/office/officeart/2009/3/layout/HorizontalOrganizationChart"/>
    <dgm:cxn modelId="{2E9B3767-422C-4CA4-8405-35EB82A399B3}" type="presParOf" srcId="{EFDC5FE5-1F79-4AF0-98E5-74A7FC9B3D9C}" destId="{72927C5D-1091-4A36-A87D-B4F812212D0A}" srcOrd="1" destOrd="0" presId="urn:microsoft.com/office/officeart/2009/3/layout/HorizontalOrganizationChart"/>
    <dgm:cxn modelId="{44C7C63B-473D-4A08-B833-1AA54BD1423F}" type="presParOf" srcId="{473CFDC5-3C11-420D-AC88-F94E939B41AD}" destId="{73986AC0-608D-48AB-93FB-418ED313416F}" srcOrd="1" destOrd="0" presId="urn:microsoft.com/office/officeart/2009/3/layout/HorizontalOrganizationChart"/>
    <dgm:cxn modelId="{6FA9A9A6-BB9D-43E5-9462-78CEA4F3E3C5}" type="presParOf" srcId="{473CFDC5-3C11-420D-AC88-F94E939B41AD}" destId="{88946CB1-34CC-42DF-9714-01CB5AE0B55D}" srcOrd="2" destOrd="0" presId="urn:microsoft.com/office/officeart/2009/3/layout/HorizontalOrganizationChart"/>
    <dgm:cxn modelId="{4EB6A870-EF56-42A9-92E8-CE574B139705}" type="presParOf" srcId="{DBE96523-D0D0-4234-BE99-1B9F45722534}" destId="{E8E80E13-90BB-4F7B-9878-DCECBF25F0C5}" srcOrd="4" destOrd="0" presId="urn:microsoft.com/office/officeart/2009/3/layout/HorizontalOrganizationChart"/>
    <dgm:cxn modelId="{8EEDB518-C823-4559-9F76-16BE4607ADC8}" type="presParOf" srcId="{DBE96523-D0D0-4234-BE99-1B9F45722534}" destId="{6804E2ED-CF88-44A9-A630-6F4B40995D1C}" srcOrd="5" destOrd="0" presId="urn:microsoft.com/office/officeart/2009/3/layout/HorizontalOrganizationChart"/>
    <dgm:cxn modelId="{AC55AC4E-F14E-4AE0-8CA1-7342139181BE}" type="presParOf" srcId="{6804E2ED-CF88-44A9-A630-6F4B40995D1C}" destId="{9A7E1E85-9C60-4576-AE1C-E40EEE44DEDB}" srcOrd="0" destOrd="0" presId="urn:microsoft.com/office/officeart/2009/3/layout/HorizontalOrganizationChart"/>
    <dgm:cxn modelId="{52830BC3-E1D0-44A9-B476-D2C4D4D41F0A}" type="presParOf" srcId="{9A7E1E85-9C60-4576-AE1C-E40EEE44DEDB}" destId="{C6718F11-1DCE-4B66-A024-784E7970E3D7}" srcOrd="0" destOrd="0" presId="urn:microsoft.com/office/officeart/2009/3/layout/HorizontalOrganizationChart"/>
    <dgm:cxn modelId="{C1C96AC4-BC42-4671-809E-CC034C076DAE}" type="presParOf" srcId="{9A7E1E85-9C60-4576-AE1C-E40EEE44DEDB}" destId="{6A169208-3579-46FA-8F94-5E4304F9BC76}" srcOrd="1" destOrd="0" presId="urn:microsoft.com/office/officeart/2009/3/layout/HorizontalOrganizationChart"/>
    <dgm:cxn modelId="{F5E5536C-ED80-4180-AECF-741BE70BA6D4}" type="presParOf" srcId="{6804E2ED-CF88-44A9-A630-6F4B40995D1C}" destId="{236F13AD-017C-496F-BFD3-0E96C31F094B}" srcOrd="1" destOrd="0" presId="urn:microsoft.com/office/officeart/2009/3/layout/HorizontalOrganizationChart"/>
    <dgm:cxn modelId="{36774A53-AD28-45A5-A4FC-103E4BC9AD0D}" type="presParOf" srcId="{6804E2ED-CF88-44A9-A630-6F4B40995D1C}" destId="{8709AEF5-4484-4D96-8283-B3381965F65E}" srcOrd="2" destOrd="0" presId="urn:microsoft.com/office/officeart/2009/3/layout/HorizontalOrganizationChart"/>
    <dgm:cxn modelId="{B9323D3B-A92F-4689-B216-FEA4C6CD004B}" type="presParOf" srcId="{92AC5C95-B016-4986-B152-F296FC0710E0}" destId="{152581D5-5FA5-4D5A-A666-67334050708A}" srcOrd="2" destOrd="0" presId="urn:microsoft.com/office/officeart/2009/3/layout/HorizontalOrganizationChart"/>
    <dgm:cxn modelId="{1DEA09D1-4B80-4E5F-ABB0-E15A091EDD91}" type="presParOf" srcId="{152581D5-5FA5-4D5A-A666-67334050708A}" destId="{791312D7-CA2A-4DBE-B360-4AA1D09B88B7}" srcOrd="0" destOrd="0" presId="urn:microsoft.com/office/officeart/2009/3/layout/HorizontalOrganizationChart"/>
    <dgm:cxn modelId="{05862848-58E5-4F32-95B4-E1A84FB61118}" type="presParOf" srcId="{152581D5-5FA5-4D5A-A666-67334050708A}" destId="{1EBDD0B3-EDDD-4DE9-BF1D-DC9EA77CB1D1}" srcOrd="1" destOrd="0" presId="urn:microsoft.com/office/officeart/2009/3/layout/HorizontalOrganizationChart"/>
    <dgm:cxn modelId="{B835B6EE-C411-46D6-99C4-1585D6F05123}" type="presParOf" srcId="{1EBDD0B3-EDDD-4DE9-BF1D-DC9EA77CB1D1}" destId="{EFE27432-1703-4B15-8D1C-EED8089EF3A4}" srcOrd="0" destOrd="0" presId="urn:microsoft.com/office/officeart/2009/3/layout/HorizontalOrganizationChart"/>
    <dgm:cxn modelId="{509BFEDB-2871-4748-9FC8-3C5F4AD4DECC}" type="presParOf" srcId="{EFE27432-1703-4B15-8D1C-EED8089EF3A4}" destId="{5756EE42-C8D8-44BC-A284-AB583DB16D6D}" srcOrd="0" destOrd="0" presId="urn:microsoft.com/office/officeart/2009/3/layout/HorizontalOrganizationChart"/>
    <dgm:cxn modelId="{DC66B957-E54F-4975-B7B9-1B869D369CBA}" type="presParOf" srcId="{EFE27432-1703-4B15-8D1C-EED8089EF3A4}" destId="{3EEFA60D-054E-4464-9023-B1A2B8FC229B}" srcOrd="1" destOrd="0" presId="urn:microsoft.com/office/officeart/2009/3/layout/HorizontalOrganizationChart"/>
    <dgm:cxn modelId="{1053B044-759E-45E9-BADF-1CE47EDC2FEB}" type="presParOf" srcId="{1EBDD0B3-EDDD-4DE9-BF1D-DC9EA77CB1D1}" destId="{CEB7E74A-2C55-4C77-9782-FFCC1C740518}" srcOrd="1" destOrd="0" presId="urn:microsoft.com/office/officeart/2009/3/layout/HorizontalOrganizationChart"/>
    <dgm:cxn modelId="{7206592C-01BF-42B8-80BA-5B2CF0D847EE}" type="presParOf" srcId="{1EBDD0B3-EDDD-4DE9-BF1D-DC9EA77CB1D1}" destId="{8D8F906B-D207-4E64-9275-C92E89E0313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0229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3276600"/>
            <a:ext cx="9067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551600"/>
            <a:ext cx="907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" y="5529629"/>
            <a:ext cx="90868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4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0198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52826"/>
              </p:ext>
            </p:extLst>
          </p:nvPr>
        </p:nvGraphicFramePr>
        <p:xfrm>
          <a:off x="228600" y="4089839"/>
          <a:ext cx="8458201" cy="2687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7917"/>
                <a:gridCol w="1488017"/>
                <a:gridCol w="2582785"/>
                <a:gridCol w="24294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itchFamily="34" charset="0"/>
                        </a:rPr>
                        <a:t>AIB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itchFamily="34" charset="0"/>
                        </a:rPr>
                        <a:t>Incidencija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itchFamily="34" charset="0"/>
                        </a:rPr>
                        <a:t>Prevalencija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itchFamily="34" charset="0"/>
                        </a:rPr>
                        <a:t>Komentar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itchFamily="34" charset="0"/>
                        </a:rPr>
                        <a:t>SLE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itchFamily="34" charset="0"/>
                        </a:rPr>
                        <a:t>0.02-0,35%</a:t>
                      </a:r>
                    </a:p>
                    <a:p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itchFamily="34" charset="0"/>
                        </a:rPr>
                        <a:t>0,14-2,9%</a:t>
                      </a:r>
                    </a:p>
                    <a:p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itchFamily="34" charset="0"/>
                        </a:rPr>
                        <a:t>Bez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zna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čajne razlike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prema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opštoj populaciji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itchFamily="34" charset="0"/>
                        </a:rPr>
                        <a:t>Sjogrenov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sindrom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0.02-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 0,22%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0-16,7%</a:t>
                      </a:r>
                    </a:p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Pik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 u PPMS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Maiandra GD" pitchFamily="34" charset="0"/>
                        </a:rPr>
                        <a:t>Bez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zna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čajne razlike 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prema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opštoj populaciji</a:t>
                      </a:r>
                      <a:endParaRPr lang="en-US" sz="1600" dirty="0" smtClean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itchFamily="34" charset="0"/>
                        </a:rPr>
                        <a:t>Wegenerova</a:t>
                      </a:r>
                      <a:r>
                        <a:rPr lang="en-US" sz="1600" dirty="0" smtClean="0">
                          <a:latin typeface="Maiandra GD" pitchFamily="34" charset="0"/>
                        </a:rPr>
                        <a:t>  g.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0,01%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0,02-0,03%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Maiandra GD" pitchFamily="34" charset="0"/>
                        </a:rPr>
                        <a:t>Bez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zna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čajne razlike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prema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 opštoj populaciji</a:t>
                      </a:r>
                      <a:endParaRPr lang="en-US" sz="1600" dirty="0" smtClean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Sumarno AIB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1,26%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3-26% nakon dg. MS</a:t>
                      </a:r>
                    </a:p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0,6-1,5% bilo kada dg. MS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Maiandra GD" pitchFamily="34" charset="0"/>
                        </a:rPr>
                        <a:t>Bez</a:t>
                      </a:r>
                      <a:r>
                        <a:rPr lang="en-US" sz="16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zna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čajne razlike </a:t>
                      </a:r>
                      <a:r>
                        <a:rPr lang="en-US" sz="1600" baseline="0" dirty="0" err="1" smtClean="0">
                          <a:latin typeface="Maiandra GD" pitchFamily="34" charset="0"/>
                        </a:rPr>
                        <a:t>prema</a:t>
                      </a:r>
                      <a:r>
                        <a:rPr lang="sr-Latn-RS" sz="1600" baseline="0" dirty="0" smtClean="0">
                          <a:latin typeface="Maiandra GD" pitchFamily="34" charset="0"/>
                        </a:rPr>
                        <a:t> opštoj populaciji</a:t>
                      </a:r>
                      <a:endParaRPr lang="en-US" sz="1600" dirty="0" smtClean="0">
                        <a:latin typeface="Maiandra G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981200" cy="1753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1696671"/>
            <a:ext cx="2505075" cy="2266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701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381000"/>
            <a:ext cx="6019800" cy="1325562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Komorbiditet, MS i sistemska autoimuna oboljenja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95130"/>
            <a:ext cx="868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>
              <a:latin typeface="Maiandra GD" pitchFamily="34" charset="0"/>
            </a:endParaRPr>
          </a:p>
          <a:p>
            <a:endParaRPr lang="sr-Latn-RS" dirty="0">
              <a:latin typeface="Maiandra G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sr-Latn-RS" dirty="0" smtClean="0">
                <a:latin typeface="Maiandra GD" pitchFamily="34" charset="0"/>
              </a:rPr>
              <a:t>Rezultat: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Maiandra GD" pitchFamily="34" charset="0"/>
              </a:rPr>
              <a:t>Većina autoimunih bolesti prisutna je kod manje od 5% obolelih od 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Maiandra GD" pitchFamily="34" charset="0"/>
              </a:rPr>
              <a:t>Najčešći komorbiditet je psorijaza i tiroidna bolest, preko 5%.</a:t>
            </a:r>
            <a:endParaRPr lang="sr-Latn-RS" sz="2000" dirty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Ruth AM et al. Multiple Sclerosis Journal 2015.</a:t>
            </a:r>
          </a:p>
          <a:p>
            <a:endParaRPr lang="en-US" sz="1400" dirty="0" smtClean="0">
              <a:latin typeface="Maiandra G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Maiandra GD" pitchFamily="34" charset="0"/>
              </a:rPr>
              <a:t>Rizik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z</a:t>
            </a:r>
            <a:r>
              <a:rPr lang="en-US" dirty="0" err="1" smtClean="0">
                <a:latin typeface="Maiandra GD" pitchFamily="34" charset="0"/>
              </a:rPr>
              <a:t>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pojavu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bolesti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kod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rodjaka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prvog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stepena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srodstva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sr-Latn-RS" dirty="0" smtClean="0">
                <a:latin typeface="Maiandra GD" pitchFamily="34" charset="0"/>
              </a:rPr>
              <a:t> obolelog </a:t>
            </a:r>
          </a:p>
          <a:p>
            <a:r>
              <a:rPr lang="sr-Latn-RS" dirty="0">
                <a:latin typeface="Maiandra GD" pitchFamily="34" charset="0"/>
              </a:rPr>
              <a:t> </a:t>
            </a:r>
            <a:r>
              <a:rPr lang="sr-Latn-RS" dirty="0" smtClean="0">
                <a:latin typeface="Maiandra GD" pitchFamily="34" charset="0"/>
              </a:rPr>
              <a:t>   od MS/ komorbiditet, postoji iskljucivo za </a:t>
            </a:r>
            <a:r>
              <a:rPr lang="en-US" dirty="0" err="1" smtClean="0">
                <a:latin typeface="Maiandra GD" pitchFamily="34" charset="0"/>
              </a:rPr>
              <a:t>tiroidnu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bolest</a:t>
            </a:r>
            <a:r>
              <a:rPr lang="sr-Latn-RS" dirty="0" smtClean="0">
                <a:latin typeface="Maiandra GD" pitchFamily="34" charset="0"/>
              </a:rPr>
              <a:t>. </a:t>
            </a:r>
            <a:endParaRPr lang="en-US" dirty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Dobson R, Giovannoni G. J Neurol 2013.</a:t>
            </a:r>
          </a:p>
          <a:p>
            <a:endParaRPr lang="sr-Latn-RS" sz="1400" dirty="0">
              <a:latin typeface="Maiandra G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sr-Latn-RS" dirty="0" smtClean="0">
                <a:latin typeface="Maiandra GD" pitchFamily="34" charset="0"/>
              </a:rPr>
              <a:t>Nedostaje: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 smtClean="0">
                <a:latin typeface="Maiandra GD" pitchFamily="34" charset="0"/>
              </a:rPr>
              <a:t>Validna  procena </a:t>
            </a:r>
            <a:r>
              <a:rPr lang="sr-Latn-RS" dirty="0">
                <a:latin typeface="Maiandra GD" pitchFamily="34" charset="0"/>
              </a:rPr>
              <a:t>incidencije i prevalencije komorbiditeta MS i sistemskih autoimunih </a:t>
            </a:r>
            <a:r>
              <a:rPr lang="sr-Latn-RS" dirty="0" smtClean="0">
                <a:latin typeface="Maiandra GD" pitchFamily="34" charset="0"/>
              </a:rPr>
              <a:t>bolesti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Maiandra GD" pitchFamily="34" charset="0"/>
              </a:rPr>
              <a:t>P</a:t>
            </a:r>
            <a:r>
              <a:rPr lang="sr-Latn-RS" dirty="0" smtClean="0">
                <a:latin typeface="Maiandra GD" pitchFamily="34" charset="0"/>
              </a:rPr>
              <a:t>odatak </a:t>
            </a:r>
            <a:r>
              <a:rPr lang="sr-Latn-RS" dirty="0">
                <a:latin typeface="Maiandra GD" pitchFamily="34" charset="0"/>
              </a:rPr>
              <a:t>o vremenskom trendu rizika za nastanak autoimune </a:t>
            </a:r>
            <a:r>
              <a:rPr lang="sr-Latn-RS" dirty="0" smtClean="0">
                <a:latin typeface="Maiandra GD" pitchFamily="34" charset="0"/>
              </a:rPr>
              <a:t>bolesti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Maiandra GD" pitchFamily="34" charset="0"/>
              </a:rPr>
              <a:t>P</a:t>
            </a:r>
            <a:r>
              <a:rPr lang="sr-Latn-RS" dirty="0" smtClean="0">
                <a:latin typeface="Maiandra GD" pitchFamily="34" charset="0"/>
              </a:rPr>
              <a:t>rocena značaja rastućeg </a:t>
            </a:r>
            <a:r>
              <a:rPr lang="sr-Latn-RS" dirty="0">
                <a:latin typeface="Maiandra GD" pitchFamily="34" charset="0"/>
              </a:rPr>
              <a:t>rizika povezanog sa novim terapijama </a:t>
            </a:r>
            <a:r>
              <a:rPr lang="sr-Latn-RS" dirty="0" smtClean="0">
                <a:latin typeface="Maiandra GD" pitchFamily="34" charset="0"/>
              </a:rPr>
              <a:t>u  nastanku  </a:t>
            </a:r>
            <a:r>
              <a:rPr lang="sr-Latn-RS" dirty="0">
                <a:latin typeface="Maiandra GD" pitchFamily="34" charset="0"/>
              </a:rPr>
              <a:t>AIB.</a:t>
            </a:r>
            <a:endParaRPr lang="en-US" dirty="0">
              <a:latin typeface="Maiandra GD" pitchFamily="34" charset="0"/>
            </a:endParaRPr>
          </a:p>
          <a:p>
            <a:endParaRPr lang="sr-Latn-RS" sz="1400" dirty="0" smtClean="0">
              <a:latin typeface="Maiandra GD" pitchFamily="34" charset="0"/>
            </a:endParaRPr>
          </a:p>
          <a:p>
            <a:endParaRPr lang="sr-Latn-RS" sz="14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5930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19400"/>
            <a:ext cx="4953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1100" y="3276600"/>
            <a:ext cx="419518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18 slučajeva komorbiditeta: </a:t>
            </a:r>
          </a:p>
          <a:p>
            <a:endParaRPr lang="sr-Latn-RS" sz="1400" dirty="0" smtClean="0">
              <a:latin typeface="Maiandra GD" pitchFamily="34" charset="0"/>
            </a:endParaRPr>
          </a:p>
          <a:p>
            <a:r>
              <a:rPr lang="en-US" sz="1400" dirty="0" smtClean="0">
                <a:latin typeface="Maiandra GD" pitchFamily="34" charset="0"/>
              </a:rPr>
              <a:t>Pol </a:t>
            </a:r>
            <a:r>
              <a:rPr lang="sr-Latn-RS" sz="1400" dirty="0">
                <a:latin typeface="Maiandra GD" pitchFamily="34" charset="0"/>
              </a:rPr>
              <a:t>:isključivo žene </a:t>
            </a:r>
          </a:p>
          <a:p>
            <a:r>
              <a:rPr lang="sr-Latn-RS" sz="1400" dirty="0" smtClean="0">
                <a:latin typeface="Maiandra GD" pitchFamily="34" charset="0"/>
              </a:rPr>
              <a:t>Prva bolest : češće  MS </a:t>
            </a:r>
          </a:p>
          <a:p>
            <a:r>
              <a:rPr lang="sr-Latn-RS" sz="1400" dirty="0" smtClean="0">
                <a:latin typeface="Maiandra GD" pitchFamily="34" charset="0"/>
              </a:rPr>
              <a:t>Inicijalna MS simptomatologija : spinalna </a:t>
            </a:r>
          </a:p>
          <a:p>
            <a:r>
              <a:rPr lang="sr-Latn-RS" sz="1400" dirty="0" smtClean="0">
                <a:latin typeface="Maiandra GD" pitchFamily="34" charset="0"/>
              </a:rPr>
              <a:t>Distanca do dg druge boesti : 4-5 godina</a:t>
            </a:r>
          </a:p>
          <a:p>
            <a:r>
              <a:rPr lang="sr-Latn-RS" sz="1400" dirty="0" smtClean="0">
                <a:latin typeface="Maiandra GD" pitchFamily="34" charset="0"/>
              </a:rPr>
              <a:t> </a:t>
            </a:r>
            <a:r>
              <a:rPr lang="sr-Latn-RS" sz="1400" dirty="0">
                <a:latin typeface="Maiandra GD" pitchFamily="34" charset="0"/>
              </a:rPr>
              <a:t>(i 20 godina u jednom </a:t>
            </a:r>
            <a:r>
              <a:rPr lang="sr-Latn-RS" sz="1400" dirty="0" smtClean="0">
                <a:latin typeface="Maiandra GD" pitchFamily="34" charset="0"/>
              </a:rPr>
              <a:t>slučaju od RRMS do SLE)</a:t>
            </a:r>
            <a:endParaRPr lang="sr-Latn-RS" sz="1400" dirty="0">
              <a:latin typeface="Maiandra GD" pitchFamily="34" charset="0"/>
            </a:endParaRPr>
          </a:p>
          <a:p>
            <a:r>
              <a:rPr lang="sr-Latn-RS" sz="1400" dirty="0" smtClean="0">
                <a:latin typeface="Maiandra GD" pitchFamily="34" charset="0"/>
              </a:rPr>
              <a:t>Fenotip SLE: značajno </a:t>
            </a:r>
            <a:r>
              <a:rPr lang="sr-Latn-RS" sz="1400" dirty="0">
                <a:latin typeface="Maiandra GD" pitchFamily="34" charset="0"/>
              </a:rPr>
              <a:t>češće prezentovana kao laka </a:t>
            </a:r>
            <a:endParaRPr lang="sr-Latn-RS" sz="1400" dirty="0" smtClean="0">
              <a:latin typeface="Maiandra GD" pitchFamily="34" charset="0"/>
            </a:endParaRPr>
          </a:p>
          <a:p>
            <a:r>
              <a:rPr lang="sr-Latn-RS" sz="1400" dirty="0" smtClean="0">
                <a:latin typeface="Maiandra GD" pitchFamily="34" charset="0"/>
              </a:rPr>
              <a:t>forma </a:t>
            </a:r>
            <a:r>
              <a:rPr lang="sr-Latn-RS" sz="1400" dirty="0">
                <a:latin typeface="Maiandra GD" pitchFamily="34" charset="0"/>
              </a:rPr>
              <a:t>bolesti  </a:t>
            </a:r>
            <a:r>
              <a:rPr lang="sr-Latn-RS" sz="1400" dirty="0" smtClean="0">
                <a:latin typeface="Maiandra GD" pitchFamily="34" charset="0"/>
              </a:rPr>
              <a:t>(</a:t>
            </a:r>
            <a:r>
              <a:rPr lang="sr-Latn-RS" sz="1400" dirty="0">
                <a:latin typeface="Maiandra GD" pitchFamily="34" charset="0"/>
              </a:rPr>
              <a:t>kutana ili muskuloskeletna forma)</a:t>
            </a:r>
          </a:p>
          <a:p>
            <a:r>
              <a:rPr lang="sr-Latn-RS" sz="1400" dirty="0" smtClean="0">
                <a:latin typeface="Maiandra GD" pitchFamily="34" charset="0"/>
              </a:rPr>
              <a:t>Fenotip MS: pretežno  lakša </a:t>
            </a:r>
            <a:r>
              <a:rPr lang="sr-Latn-RS" sz="1400" dirty="0">
                <a:latin typeface="Maiandra GD" pitchFamily="34" charset="0"/>
              </a:rPr>
              <a:t>forma RR </a:t>
            </a:r>
            <a:r>
              <a:rPr lang="sr-Latn-RS" sz="1400" dirty="0" smtClean="0">
                <a:latin typeface="Maiandra GD" pitchFamily="34" charset="0"/>
              </a:rPr>
              <a:t>tipa</a:t>
            </a:r>
          </a:p>
          <a:p>
            <a:r>
              <a:rPr lang="sr-Latn-RS" sz="1400" dirty="0" smtClean="0">
                <a:latin typeface="Maiandra GD" pitchFamily="34" charset="0"/>
              </a:rPr>
              <a:t>Stopa relapsa:  4-5 po pacijentu</a:t>
            </a:r>
            <a:endParaRPr lang="sr-Latn-R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0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6096000" cy="1325562"/>
          </a:xfrm>
        </p:spPr>
        <p:txBody>
          <a:bodyPr>
            <a:normAutofit fontScale="90000"/>
          </a:bodyPr>
          <a:lstStyle/>
          <a:p>
            <a:r>
              <a:rPr lang="sr-Latn-RS" sz="3200" b="1" dirty="0" smtClean="0">
                <a:latin typeface="Maiandra GD" pitchFamily="34" charset="0"/>
              </a:rPr>
              <a:t>Autoantitela</a:t>
            </a:r>
            <a:r>
              <a:rPr lang="sr-Latn-RS" sz="3200" dirty="0" smtClean="0">
                <a:latin typeface="Maiandra GD" pitchFamily="34" charset="0"/>
              </a:rPr>
              <a:t> 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sistemska autoimuna oboljenja i MS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 ANA, anti-SSA(antiRo),  anti-SSB(anti-La), aPL</a:t>
            </a:r>
            <a:r>
              <a:rPr lang="sr-Latn-RS" sz="1800" dirty="0" smtClean="0">
                <a:latin typeface="Maiandra GD" pitchFamily="34" charset="0"/>
              </a:rPr>
              <a:t>(aCL, LA,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beta2GP1)</a:t>
            </a:r>
            <a:r>
              <a:rPr lang="sr-Latn-RS" sz="2000" dirty="0" smtClean="0">
                <a:latin typeface="Maiandra GD" pitchFamily="34" charset="0"/>
              </a:rPr>
              <a:t> ...</a:t>
            </a:r>
          </a:p>
          <a:p>
            <a:endParaRPr lang="sr-Latn-RS" sz="2000" dirty="0">
              <a:latin typeface="Maiandra GD" pitchFamily="34" charset="0"/>
            </a:endParaRPr>
          </a:p>
          <a:p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Pitanje značaja prisustva  detekcije autoantitela </a:t>
            </a:r>
          </a:p>
          <a:p>
            <a:pPr marL="514350" indent="-514350">
              <a:buFont typeface="+mj-lt"/>
              <a:buAutoNum type="romanUcPeriod"/>
            </a:pPr>
            <a:r>
              <a:rPr lang="sr-Latn-RS" sz="2000" dirty="0" smtClean="0">
                <a:latin typeface="Maiandra GD" pitchFamily="34" charset="0"/>
              </a:rPr>
              <a:t>u dijagnostičkom postopku kod pacijenata sa mogucom ili dijagnozom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verovatn</a:t>
            </a:r>
            <a:r>
              <a:rPr lang="en-US" sz="2000" dirty="0" smtClean="0">
                <a:latin typeface="Maiandra GD" pitchFamily="34" charset="0"/>
              </a:rPr>
              <a:t>e</a:t>
            </a:r>
            <a:r>
              <a:rPr lang="sr-Latn-RS" sz="2000" dirty="0" smtClean="0">
                <a:latin typeface="Maiandra GD" pitchFamily="34" charset="0"/>
              </a:rPr>
              <a:t> MS</a:t>
            </a:r>
          </a:p>
          <a:p>
            <a:pPr marL="514350" indent="-514350">
              <a:buFont typeface="+mj-lt"/>
              <a:buAutoNum type="romanUcPeriod"/>
            </a:pPr>
            <a:r>
              <a:rPr lang="sr-Latn-RS" sz="2000" dirty="0" smtClean="0">
                <a:latin typeface="Maiandra GD" pitchFamily="34" charset="0"/>
              </a:rPr>
              <a:t>kod definitivne MS bez podataka o pridruženom sistemskom autoimunom oboljenju</a:t>
            </a: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0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Raspolažemo ograničenim i </a:t>
            </a:r>
            <a:r>
              <a:rPr lang="en-US" sz="2000" dirty="0" err="1" smtClean="0">
                <a:latin typeface="Maiandra GD" pitchFamily="34" charset="0"/>
              </a:rPr>
              <a:t>kontraverznim</a:t>
            </a:r>
            <a:r>
              <a:rPr lang="sr-Latn-RS" sz="2000" dirty="0" smtClean="0">
                <a:latin typeface="Maiandra GD" pitchFamily="34" charset="0"/>
              </a:rPr>
              <a:t> podacima o prevalenciji i kliničkom značaju dokazanog prisustva autoantitela u toku i nakon dijagnoze MS, kod osoba koje ne pokazuju kliničke znake sistemske autoimune bolesti.</a:t>
            </a:r>
          </a:p>
          <a:p>
            <a:pPr marL="514350" indent="-514350">
              <a:buFont typeface="+mj-lt"/>
              <a:buAutoNum type="romanUcPeriod"/>
            </a:pPr>
            <a:endParaRPr lang="sr-Latn-RS" sz="20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5991299" cy="1325562"/>
          </a:xfrm>
        </p:spPr>
        <p:txBody>
          <a:bodyPr>
            <a:normAutofit fontScale="90000"/>
          </a:bodyPr>
          <a:lstStyle/>
          <a:p>
            <a:r>
              <a:rPr lang="sr-Latn-RS" sz="3200" b="1" dirty="0" smtClean="0">
                <a:latin typeface="Maiandra GD" pitchFamily="34" charset="0"/>
              </a:rPr>
              <a:t>Autoantitela</a:t>
            </a:r>
            <a:r>
              <a:rPr lang="sr-Latn-RS" sz="3200" dirty="0" smtClean="0">
                <a:latin typeface="Maiandra GD" pitchFamily="34" charset="0"/>
              </a:rPr>
              <a:t> 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sistemska autoimuna oboljenja i MS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Komorbiditet MS/SAB</a:t>
            </a:r>
            <a:r>
              <a:rPr lang="sr-Latn-RS" sz="1600" dirty="0" smtClean="0">
                <a:latin typeface="Maiandra GD" pitchFamily="34" charset="0"/>
              </a:rPr>
              <a:t>:  </a:t>
            </a:r>
            <a:r>
              <a:rPr lang="en-US" sz="1600" dirty="0" smtClean="0">
                <a:latin typeface="Maiandra GD" pitchFamily="34" charset="0"/>
              </a:rPr>
              <a:t>0–4.8</a:t>
            </a:r>
            <a:r>
              <a:rPr lang="en-US" sz="1600" dirty="0">
                <a:latin typeface="Maiandra GD" pitchFamily="34" charset="0"/>
              </a:rPr>
              <a:t>% </a:t>
            </a:r>
            <a:r>
              <a:rPr lang="sr-Latn-RS" sz="1600" dirty="0" smtClean="0">
                <a:latin typeface="Maiandra GD" pitchFamily="34" charset="0"/>
              </a:rPr>
              <a:t>kod </a:t>
            </a:r>
            <a:r>
              <a:rPr lang="en-US" sz="1600" dirty="0" smtClean="0">
                <a:latin typeface="Maiandra GD" pitchFamily="34" charset="0"/>
              </a:rPr>
              <a:t>ANA </a:t>
            </a:r>
            <a:r>
              <a:rPr lang="en-US" sz="1600" dirty="0" err="1" smtClean="0">
                <a:latin typeface="Maiandra GD" pitchFamily="34" charset="0"/>
              </a:rPr>
              <a:t>positivni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>
                <a:latin typeface="Maiandra GD" pitchFamily="34" charset="0"/>
              </a:rPr>
              <a:t>(+) 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Maiandra GD" pitchFamily="34" charset="0"/>
              </a:rPr>
              <a:t> </a:t>
            </a:r>
            <a:r>
              <a:rPr lang="en-US" sz="1600" dirty="0" smtClean="0">
                <a:latin typeface="Maiandra GD" pitchFamily="34" charset="0"/>
              </a:rPr>
              <a:t>                                     </a:t>
            </a:r>
            <a:r>
              <a:rPr lang="sr-Latn-RS" sz="2000" dirty="0" smtClean="0">
                <a:latin typeface="Maiandra GD" pitchFamily="34" charset="0"/>
              </a:rPr>
              <a:t>: </a:t>
            </a:r>
            <a:r>
              <a:rPr lang="en-US" sz="1600" dirty="0" smtClean="0">
                <a:latin typeface="Maiandra GD" pitchFamily="34" charset="0"/>
              </a:rPr>
              <a:t>0–16.6% </a:t>
            </a:r>
            <a:r>
              <a:rPr lang="sr-Latn-RS" sz="1600" dirty="0" smtClean="0">
                <a:latin typeface="Maiandra GD" pitchFamily="34" charset="0"/>
              </a:rPr>
              <a:t>kod </a:t>
            </a:r>
            <a:r>
              <a:rPr lang="en-US" sz="1600" dirty="0" err="1" smtClean="0">
                <a:latin typeface="Maiandra GD" pitchFamily="34" charset="0"/>
              </a:rPr>
              <a:t>antiSSA</a:t>
            </a:r>
            <a:r>
              <a:rPr lang="en-US" sz="1600" dirty="0" smtClean="0">
                <a:latin typeface="Maiandra GD" pitchFamily="34" charset="0"/>
              </a:rPr>
              <a:t>/SSB </a:t>
            </a:r>
            <a:r>
              <a:rPr lang="en-US" sz="1600" dirty="0" err="1" smtClean="0">
                <a:latin typeface="Maiandra GD" pitchFamily="34" charset="0"/>
              </a:rPr>
              <a:t>poyitivni</a:t>
            </a:r>
            <a:r>
              <a:rPr lang="en-US" sz="1600" dirty="0" smtClean="0">
                <a:latin typeface="Maiandra GD" pitchFamily="34" charset="0"/>
              </a:rPr>
              <a:t> (+)</a:t>
            </a:r>
            <a:r>
              <a:rPr lang="sr-Latn-RS" sz="1600" dirty="0" smtClean="0">
                <a:latin typeface="Maiandra GD" pitchFamily="34" charset="0"/>
              </a:rPr>
              <a:t> 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Maiandra GD" pitchFamily="34" charset="0"/>
              </a:rPr>
              <a:t> </a:t>
            </a:r>
            <a:r>
              <a:rPr lang="en-US" sz="1600" dirty="0" smtClean="0">
                <a:latin typeface="Maiandra GD" pitchFamily="34" charset="0"/>
              </a:rPr>
              <a:t>                                      </a:t>
            </a:r>
            <a:r>
              <a:rPr lang="sr-Latn-RS" sz="1400" dirty="0" smtClean="0">
                <a:latin typeface="Maiandra GD" pitchFamily="34" charset="0"/>
              </a:rPr>
              <a:t>(</a:t>
            </a:r>
            <a:r>
              <a:rPr lang="en-US" sz="1400" dirty="0" smtClean="0">
                <a:latin typeface="Maiandra GD" pitchFamily="34" charset="0"/>
              </a:rPr>
              <a:t>De </a:t>
            </a:r>
            <a:r>
              <a:rPr lang="en-US" sz="1400" dirty="0" err="1">
                <a:latin typeface="Maiandra GD" pitchFamily="34" charset="0"/>
              </a:rPr>
              <a:t>Seze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err="1" smtClean="0">
                <a:latin typeface="Maiandra GD" pitchFamily="34" charset="0"/>
              </a:rPr>
              <a:t>JNeurology</a:t>
            </a:r>
            <a:r>
              <a:rPr lang="en-US" sz="1400" dirty="0" smtClean="0">
                <a:latin typeface="Maiandra GD" pitchFamily="34" charset="0"/>
              </a:rPr>
              <a:t> 2001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, </a:t>
            </a:r>
            <a:r>
              <a:rPr lang="en-US" sz="1400" dirty="0" err="1" smtClean="0">
                <a:latin typeface="Maiandra GD" pitchFamily="34" charset="0"/>
              </a:rPr>
              <a:t>Adamec</a:t>
            </a:r>
            <a:r>
              <a:rPr lang="en-US" sz="1400" dirty="0" smtClean="0">
                <a:latin typeface="Maiandra GD" pitchFamily="34" charset="0"/>
              </a:rPr>
              <a:t> I.  </a:t>
            </a:r>
            <a:r>
              <a:rPr lang="sr-Latn-RS" sz="1400" dirty="0" smtClean="0">
                <a:latin typeface="Maiandra GD" pitchFamily="34" charset="0"/>
              </a:rPr>
              <a:t>et al</a:t>
            </a:r>
            <a:r>
              <a:rPr lang="en-US" sz="1400" dirty="0" smtClean="0">
                <a:latin typeface="Maiandra GD" pitchFamily="34" charset="0"/>
              </a:rPr>
              <a:t>. </a:t>
            </a:r>
            <a:r>
              <a:rPr lang="sr-Latn-RS" sz="1400" dirty="0" smtClean="0">
                <a:latin typeface="Maiandra GD" pitchFamily="34" charset="0"/>
              </a:rPr>
              <a:t>J </a:t>
            </a:r>
            <a:r>
              <a:rPr lang="sr-Latn-RS" sz="1400" dirty="0">
                <a:latin typeface="Maiandra GD" pitchFamily="34" charset="0"/>
              </a:rPr>
              <a:t>Neurol </a:t>
            </a:r>
            <a:r>
              <a:rPr lang="sr-Latn-RS" sz="1400" dirty="0" smtClean="0">
                <a:latin typeface="Maiandra GD" pitchFamily="34" charset="0"/>
              </a:rPr>
              <a:t>Sci2012)</a:t>
            </a:r>
          </a:p>
          <a:p>
            <a:pPr marL="0" indent="0">
              <a:buNone/>
            </a:pPr>
            <a:endParaRPr lang="sr-Latn-RS" sz="1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Učestalost  autoantitela kod obolelih od MS                                                  (</a:t>
            </a:r>
            <a:r>
              <a:rPr lang="sr-Latn-RS" sz="1600" dirty="0">
                <a:latin typeface="Maiandra GD" pitchFamily="34" charset="0"/>
              </a:rPr>
              <a:t>ANA,anti SS</a:t>
            </a:r>
            <a:r>
              <a:rPr lang="en-US" sz="1600" dirty="0">
                <a:latin typeface="Maiandra GD" pitchFamily="34" charset="0"/>
              </a:rPr>
              <a:t>A</a:t>
            </a:r>
            <a:r>
              <a:rPr lang="sr-Latn-RS" sz="1600" dirty="0">
                <a:latin typeface="Maiandra GD" pitchFamily="34" charset="0"/>
              </a:rPr>
              <a:t>,SSB se javljaju češće kod MS obolelih nego kod zdravih</a:t>
            </a:r>
            <a:r>
              <a:rPr lang="sr-Latn-RS" sz="1600" b="1" dirty="0" smtClean="0">
                <a:latin typeface="Maiandra GD" pitchFamily="34" charset="0"/>
              </a:rPr>
              <a:t>): </a:t>
            </a:r>
          </a:p>
          <a:p>
            <a:pPr marL="0" indent="0">
              <a:buNone/>
            </a:pPr>
            <a:endParaRPr lang="sr-Latn-RS" sz="1600" b="1" dirty="0" smtClean="0">
              <a:latin typeface="Maiandra GD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600" dirty="0" smtClean="0">
                <a:latin typeface="Maiandra GD" pitchFamily="34" charset="0"/>
              </a:rPr>
              <a:t>ANA </a:t>
            </a:r>
            <a:r>
              <a:rPr lang="sr-Latn-RS" sz="1600" dirty="0" smtClean="0">
                <a:latin typeface="Maiandra GD" pitchFamily="34" charset="0"/>
              </a:rPr>
              <a:t>u rasponu od </a:t>
            </a:r>
            <a:r>
              <a:rPr lang="en-US" sz="1600" dirty="0" smtClean="0">
                <a:latin typeface="Maiandra GD" pitchFamily="34" charset="0"/>
              </a:rPr>
              <a:t>3.6–63.5</a:t>
            </a:r>
            <a:r>
              <a:rPr lang="en-US" sz="1600" dirty="0">
                <a:latin typeface="Maiandra GD" pitchFamily="34" charset="0"/>
              </a:rPr>
              <a:t>%. </a:t>
            </a:r>
            <a:endParaRPr lang="sr-Latn-RS" sz="1600" dirty="0" smtClean="0">
              <a:latin typeface="Maiandra GD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600" dirty="0" smtClean="0">
                <a:latin typeface="Maiandra GD" pitchFamily="34" charset="0"/>
              </a:rPr>
              <a:t>anti-SSA </a:t>
            </a:r>
            <a:r>
              <a:rPr lang="sr-Latn-RS" sz="1600" dirty="0" smtClean="0">
                <a:latin typeface="Maiandra GD" pitchFamily="34" charset="0"/>
              </a:rPr>
              <a:t>u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rasponu od 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>
                <a:latin typeface="Maiandra GD" pitchFamily="34" charset="0"/>
              </a:rPr>
              <a:t>0–13.3% </a:t>
            </a:r>
            <a:r>
              <a:rPr lang="sr-Latn-RS" sz="1600" dirty="0" smtClean="0">
                <a:latin typeface="Maiandra GD" pitchFamily="34" charset="0"/>
              </a:rPr>
              <a:t>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anti-</a:t>
            </a:r>
            <a:r>
              <a:rPr lang="en-US" sz="1600" dirty="0" smtClean="0">
                <a:latin typeface="Maiandra GD" pitchFamily="34" charset="0"/>
              </a:rPr>
              <a:t>SSB 0–1.7</a:t>
            </a:r>
            <a:r>
              <a:rPr lang="en-US" sz="1600" dirty="0">
                <a:latin typeface="Maiandra GD" pitchFamily="34" charset="0"/>
              </a:rPr>
              <a:t>%, </a:t>
            </a:r>
            <a:r>
              <a:rPr lang="en-US" sz="1600" dirty="0" smtClean="0">
                <a:latin typeface="Maiandra GD" pitchFamily="34" charset="0"/>
              </a:rPr>
              <a:t>                                        </a:t>
            </a:r>
            <a:r>
              <a:rPr lang="en-US" sz="1600" b="1" dirty="0" smtClean="0">
                <a:latin typeface="Maiandra GD" pitchFamily="34" charset="0"/>
              </a:rPr>
              <a:t>  </a:t>
            </a:r>
            <a:endParaRPr lang="en-US" sz="1600" b="1" dirty="0" smtClean="0">
              <a:solidFill>
                <a:srgbClr val="FF0000"/>
              </a:solidFill>
              <a:latin typeface="Maiandra GD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sr-Latn-RS" sz="1600" dirty="0" smtClean="0">
                <a:latin typeface="Maiandra GD" pitchFamily="34" charset="0"/>
              </a:rPr>
              <a:t>aCL u rasponu od 6-16% (spektar aPL po većem broju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radova se ne javljaju češće kod MS u odnosu na zdrave)</a:t>
            </a:r>
          </a:p>
          <a:p>
            <a:pPr marL="0" indent="0">
              <a:buNone/>
            </a:pPr>
            <a:r>
              <a:rPr lang="sr-Latn-RS" sz="1600" dirty="0"/>
              <a:t>   </a:t>
            </a:r>
            <a:r>
              <a:rPr lang="sr-Latn-RS" sz="1600" dirty="0" smtClean="0"/>
              <a:t>                                </a:t>
            </a:r>
            <a:r>
              <a:rPr lang="sr-Latn-RS" sz="1400" dirty="0">
                <a:latin typeface="Maiandra GD" pitchFamily="34" charset="0"/>
              </a:rPr>
              <a:t>Sastre-Garriga JJ et </a:t>
            </a:r>
            <a:r>
              <a:rPr lang="sr-Latn-RS" sz="1400" dirty="0" smtClean="0">
                <a:latin typeface="Maiandra GD" pitchFamily="34" charset="0"/>
              </a:rPr>
              <a:t>al</a:t>
            </a:r>
            <a:r>
              <a:rPr lang="sr-Latn-RS" sz="1400" dirty="0">
                <a:latin typeface="Maiandra GD" pitchFamily="34" charset="0"/>
              </a:rPr>
              <a:t>. Ann </a:t>
            </a:r>
            <a:r>
              <a:rPr lang="sr-Latn-RS" sz="1400" dirty="0" smtClean="0">
                <a:latin typeface="Maiandra GD" pitchFamily="34" charset="0"/>
              </a:rPr>
              <a:t>Neurol 2001 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</a:t>
            </a:r>
            <a:r>
              <a:rPr lang="en-US" sz="1400" dirty="0" err="1" smtClean="0">
                <a:latin typeface="Maiandra GD" pitchFamily="34" charset="0"/>
              </a:rPr>
              <a:t>Heinzlef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>
                <a:latin typeface="Maiandra GD" pitchFamily="34" charset="0"/>
              </a:rPr>
              <a:t>O, J </a:t>
            </a:r>
            <a:r>
              <a:rPr lang="en-US" sz="1400" dirty="0" err="1">
                <a:latin typeface="Maiandra GD" pitchFamily="34" charset="0"/>
              </a:rPr>
              <a:t>Neurol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err="1">
                <a:latin typeface="Maiandra GD" pitchFamily="34" charset="0"/>
              </a:rPr>
              <a:t>Neurosurg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Psychiatry</a:t>
            </a:r>
            <a:r>
              <a:rPr lang="sr-Latn-RS" sz="1400" dirty="0" smtClean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2002</a:t>
            </a:r>
          </a:p>
          <a:p>
            <a:pPr marL="0" indent="0">
              <a:buNone/>
            </a:pP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 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Garg </a:t>
            </a:r>
            <a:r>
              <a:rPr lang="sr-Latn-RS" sz="1400" dirty="0">
                <a:latin typeface="Maiandra GD" pitchFamily="34" charset="0"/>
              </a:rPr>
              <a:t>N et </a:t>
            </a:r>
            <a:r>
              <a:rPr lang="sr-Latn-RS" sz="1400" dirty="0" smtClean="0">
                <a:latin typeface="Maiandra GD" pitchFamily="34" charset="0"/>
              </a:rPr>
              <a:t>al </a:t>
            </a:r>
            <a:r>
              <a:rPr lang="sr-Latn-RS" sz="1400" dirty="0">
                <a:latin typeface="Maiandra GD" pitchFamily="34" charset="0"/>
              </a:rPr>
              <a:t>J </a:t>
            </a:r>
            <a:r>
              <a:rPr lang="sr-Latn-RS" sz="1400" dirty="0" smtClean="0">
                <a:latin typeface="Maiandra GD" pitchFamily="34" charset="0"/>
              </a:rPr>
              <a:t>Neuroimmunol 2007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M </a:t>
            </a:r>
            <a:r>
              <a:rPr lang="sr-Latn-RS" sz="1400" dirty="0">
                <a:latin typeface="Maiandra GD" pitchFamily="34" charset="0"/>
              </a:rPr>
              <a:t>Scmyrka-Kaczmarek et </a:t>
            </a:r>
            <a:r>
              <a:rPr lang="sr-Latn-RS" sz="1400" dirty="0" smtClean="0">
                <a:latin typeface="Maiandra GD" pitchFamily="34" charset="0"/>
              </a:rPr>
              <a:t>al </a:t>
            </a:r>
            <a:r>
              <a:rPr lang="sr-Latn-RS" sz="1400" dirty="0">
                <a:latin typeface="Maiandra GD" pitchFamily="34" charset="0"/>
              </a:rPr>
              <a:t>Lupus 2012</a:t>
            </a:r>
          </a:p>
          <a:p>
            <a:pPr marL="0" indent="0">
              <a:buNone/>
            </a:pPr>
            <a:endParaRPr lang="en-US" sz="1400" dirty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99" y="3972658"/>
            <a:ext cx="3071079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6506308"/>
            <a:ext cx="2861681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AJ Solomon et al  PLOSone 2013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6248400" cy="1325562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latin typeface="Maiandra GD" pitchFamily="34" charset="0"/>
              </a:rPr>
              <a:t>Autoantitela</a:t>
            </a:r>
            <a:r>
              <a:rPr lang="sr-Latn-RS" sz="3200" dirty="0" smtClean="0">
                <a:latin typeface="Maiandra GD" pitchFamily="34" charset="0"/>
              </a:rPr>
              <a:t> </a:t>
            </a:r>
            <a:r>
              <a:rPr lang="sr-Latn-RS" sz="3200" dirty="0">
                <a:latin typeface="Maiandra GD" pitchFamily="34" charset="0"/>
              </a:rPr>
              <a:t/>
            </a:r>
            <a:br>
              <a:rPr lang="sr-Latn-RS" sz="3200" dirty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i  MS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/>
          <a:lstStyle/>
          <a:p>
            <a:pPr marL="0" indent="0">
              <a:buNone/>
            </a:pPr>
            <a:endParaRPr lang="sr-Latn-RS" sz="16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ANA</a:t>
            </a:r>
            <a:r>
              <a:rPr lang="sr-Latn-RS" sz="1600" dirty="0" smtClean="0">
                <a:latin typeface="Maiandra GD" pitchFamily="34" charset="0"/>
              </a:rPr>
              <a:t>  češće prisutna kod CIS, povezana sa nižim EDSS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              da li ostavruju patogene efekat na tok MS?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              da li kod ponavlajno ANA+ u visokom titru proveriti  dijagnozu MS?   </a:t>
            </a: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aPL</a:t>
            </a:r>
            <a:r>
              <a:rPr lang="sr-Latn-RS" sz="1600" b="1" dirty="0" smtClean="0">
                <a:latin typeface="Maiandra GD" pitchFamily="34" charset="0"/>
              </a:rPr>
              <a:t>  </a:t>
            </a:r>
            <a:r>
              <a:rPr lang="sr-Latn-RS" sz="1600" dirty="0" smtClean="0">
                <a:latin typeface="Maiandra GD" pitchFamily="34" charset="0"/>
              </a:rPr>
              <a:t>češće su prisutna kod  starijih , kod dužeg trajanja MS ,kod većeg EDSS                                                                       </a:t>
            </a:r>
            <a:endParaRPr lang="sr-Latn-RS" sz="1600" dirty="0">
              <a:latin typeface="Maiandra GD" pitchFamily="34" charset="0"/>
            </a:endParaRPr>
          </a:p>
          <a:p>
            <a:r>
              <a:rPr lang="sr-Latn-RS" sz="1600" b="1" dirty="0">
                <a:latin typeface="Maiandra GD" pitchFamily="34" charset="0"/>
              </a:rPr>
              <a:t>Prisutvo aPL </a:t>
            </a:r>
            <a:r>
              <a:rPr lang="sr-Latn-RS" sz="1600" b="1" dirty="0" smtClean="0">
                <a:latin typeface="Maiandra GD" pitchFamily="34" charset="0"/>
              </a:rPr>
              <a:t>povezano </a:t>
            </a:r>
            <a:r>
              <a:rPr lang="sr-Latn-RS" sz="1600" b="1" dirty="0">
                <a:latin typeface="Maiandra GD" pitchFamily="34" charset="0"/>
              </a:rPr>
              <a:t>je sa MRI parametrima težine </a:t>
            </a:r>
            <a:r>
              <a:rPr lang="sr-Latn-RS" sz="1600" b="1" dirty="0" smtClean="0">
                <a:latin typeface="Maiandra GD" pitchFamily="34" charset="0"/>
              </a:rPr>
              <a:t> MS uključujući </a:t>
            </a:r>
            <a:r>
              <a:rPr lang="sr-Latn-RS" sz="1600" b="1" dirty="0">
                <a:latin typeface="Maiandra GD" pitchFamily="34" charset="0"/>
              </a:rPr>
              <a:t>i </a:t>
            </a:r>
            <a:endParaRPr lang="sr-Latn-RS" sz="1600" b="1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b="1" dirty="0">
                <a:latin typeface="Maiandra GD" pitchFamily="34" charset="0"/>
              </a:rPr>
              <a:t> </a:t>
            </a:r>
            <a:r>
              <a:rPr lang="sr-Latn-RS" sz="1600" b="1" dirty="0" smtClean="0">
                <a:latin typeface="Maiandra GD" pitchFamily="34" charset="0"/>
              </a:rPr>
              <a:t>     veći </a:t>
            </a:r>
            <a:r>
              <a:rPr lang="sr-Latn-RS" sz="1600" b="1" dirty="0">
                <a:latin typeface="Maiandra GD" pitchFamily="34" charset="0"/>
              </a:rPr>
              <a:t>volumenom T2 lezija</a:t>
            </a:r>
            <a:r>
              <a:rPr lang="sr-Latn-RS" sz="1600" dirty="0">
                <a:latin typeface="Maiandra GD" pitchFamily="34" charset="0"/>
              </a:rPr>
              <a:t>. </a:t>
            </a:r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M </a:t>
            </a:r>
            <a:r>
              <a:rPr lang="sr-Latn-RS" sz="1400" dirty="0">
                <a:latin typeface="Maiandra GD" pitchFamily="34" charset="0"/>
              </a:rPr>
              <a:t>Scmyrka-Kaczmarek et </a:t>
            </a:r>
            <a:r>
              <a:rPr lang="sr-Latn-RS" sz="1400" dirty="0" smtClean="0">
                <a:latin typeface="Maiandra GD" pitchFamily="34" charset="0"/>
              </a:rPr>
              <a:t>al Lupus 2012</a:t>
            </a: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 Garg </a:t>
            </a:r>
            <a:r>
              <a:rPr lang="sr-Latn-RS" sz="1400" dirty="0">
                <a:latin typeface="Maiandra GD" pitchFamily="34" charset="0"/>
              </a:rPr>
              <a:t>N et </a:t>
            </a:r>
            <a:r>
              <a:rPr lang="sr-Latn-RS" sz="1400" dirty="0" smtClean="0">
                <a:latin typeface="Maiandra GD" pitchFamily="34" charset="0"/>
              </a:rPr>
              <a:t>al </a:t>
            </a:r>
            <a:r>
              <a:rPr lang="sr-Latn-RS" sz="1400" dirty="0">
                <a:latin typeface="Maiandra GD" pitchFamily="34" charset="0"/>
              </a:rPr>
              <a:t>J Neuroimmunol 2007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                             Stosic </a:t>
            </a:r>
            <a:r>
              <a:rPr lang="sr-Latn-RS" sz="1400" dirty="0">
                <a:latin typeface="Maiandra GD" pitchFamily="34" charset="0"/>
              </a:rPr>
              <a:t>M et </a:t>
            </a:r>
            <a:r>
              <a:rPr lang="sr-Latn-RS" sz="1400" dirty="0" smtClean="0">
                <a:latin typeface="Maiandra GD" pitchFamily="34" charset="0"/>
              </a:rPr>
              <a:t>al </a:t>
            </a:r>
            <a:r>
              <a:rPr lang="sr-Latn-RS" sz="1400" dirty="0">
                <a:latin typeface="Maiandra GD" pitchFamily="34" charset="0"/>
              </a:rPr>
              <a:t>J Neurol </a:t>
            </a:r>
            <a:r>
              <a:rPr lang="sr-Latn-RS" sz="1400" dirty="0" smtClean="0">
                <a:latin typeface="Maiandra GD" pitchFamily="34" charset="0"/>
              </a:rPr>
              <a:t>2010</a:t>
            </a: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Prisustvo antitela kod MS nije jasno povezano sa:</a:t>
            </a:r>
          </a:p>
          <a:p>
            <a:pPr marL="400050" indent="-400050">
              <a:buFont typeface="+mj-lt"/>
              <a:buAutoNum type="romanUcPeriod"/>
            </a:pPr>
            <a:r>
              <a:rPr lang="sr-Latn-RS" sz="1600" b="1" dirty="0">
                <a:latin typeface="Maiandra GD" pitchFamily="34" charset="0"/>
              </a:rPr>
              <a:t> </a:t>
            </a:r>
            <a:r>
              <a:rPr lang="sr-Latn-RS" sz="1600" b="1" dirty="0" smtClean="0">
                <a:latin typeface="Maiandra GD" pitchFamily="34" charset="0"/>
              </a:rPr>
              <a:t>      </a:t>
            </a:r>
            <a:r>
              <a:rPr lang="sr-Latn-RS" sz="1600" dirty="0" smtClean="0">
                <a:latin typeface="Maiandra GD" pitchFamily="34" charset="0"/>
              </a:rPr>
              <a:t>klinickom simptomatologijom korespodentnih sistemskih autoimunih bolesti</a:t>
            </a:r>
          </a:p>
          <a:p>
            <a:pPr marL="400050" indent="-400050">
              <a:buFont typeface="+mj-lt"/>
              <a:buAutoNum type="romanUcPeriod"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kliničkim karakteristikama MS (klinički tok i aktivnost bolesti) </a:t>
            </a:r>
          </a:p>
          <a:p>
            <a:pPr marL="400050" indent="-400050">
              <a:buFont typeface="+mj-lt"/>
              <a:buAutoNum type="romanUcPeriod"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primenom terapije koja modifikuje prirodni tok MS</a:t>
            </a:r>
          </a:p>
          <a:p>
            <a:pPr marL="0" indent="0">
              <a:buNone/>
            </a:pPr>
            <a:r>
              <a:rPr lang="sr-Latn-RS" sz="1600" dirty="0" smtClean="0"/>
              <a:t>                                                                           </a:t>
            </a:r>
            <a:r>
              <a:rPr lang="sr-Latn-RS" sz="1400" dirty="0">
                <a:latin typeface="Maiandra GD" pitchFamily="34" charset="0"/>
              </a:rPr>
              <a:t>Sastre-Garriga JJ et </a:t>
            </a:r>
            <a:r>
              <a:rPr lang="sr-Latn-RS" sz="1400" dirty="0" smtClean="0">
                <a:latin typeface="Maiandra GD" pitchFamily="34" charset="0"/>
              </a:rPr>
              <a:t>al </a:t>
            </a:r>
            <a:r>
              <a:rPr lang="sr-Latn-RS" sz="1400" dirty="0">
                <a:latin typeface="Maiandra GD" pitchFamily="34" charset="0"/>
              </a:rPr>
              <a:t>Ann Neurol </a:t>
            </a:r>
            <a:r>
              <a:rPr lang="sr-Latn-RS" sz="1400" dirty="0" smtClean="0">
                <a:latin typeface="Maiandra GD" pitchFamily="34" charset="0"/>
              </a:rPr>
              <a:t>2001 </a:t>
            </a: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 smtClean="0"/>
              <a:t>              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M </a:t>
            </a:r>
            <a:r>
              <a:rPr lang="sr-Latn-RS" sz="1400" dirty="0">
                <a:latin typeface="Maiandra GD" pitchFamily="34" charset="0"/>
              </a:rPr>
              <a:t>Scmyrka-Kaczmarek et </a:t>
            </a:r>
            <a:r>
              <a:rPr lang="sr-Latn-RS" sz="1400" dirty="0" smtClean="0">
                <a:latin typeface="Maiandra GD" pitchFamily="34" charset="0"/>
              </a:rPr>
              <a:t>al </a:t>
            </a:r>
            <a:r>
              <a:rPr lang="sr-Latn-RS" sz="1400" dirty="0">
                <a:latin typeface="Maiandra GD" pitchFamily="34" charset="0"/>
              </a:rPr>
              <a:t>Lupus </a:t>
            </a:r>
            <a:r>
              <a:rPr lang="sr-Latn-RS" sz="1400" dirty="0" smtClean="0">
                <a:latin typeface="Maiandra GD" pitchFamily="34" charset="0"/>
              </a:rPr>
              <a:t>2012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       AJ </a:t>
            </a:r>
            <a:r>
              <a:rPr lang="sr-Latn-RS" sz="1400" dirty="0">
                <a:latin typeface="Maiandra GD" pitchFamily="34" charset="0"/>
              </a:rPr>
              <a:t>Solomon et </a:t>
            </a:r>
            <a:r>
              <a:rPr lang="sr-Latn-RS" sz="1400" dirty="0" smtClean="0">
                <a:latin typeface="Maiandra GD" pitchFamily="34" charset="0"/>
              </a:rPr>
              <a:t>al  </a:t>
            </a:r>
            <a:r>
              <a:rPr lang="sr-Latn-RS" sz="1400" dirty="0">
                <a:latin typeface="Maiandra GD" pitchFamily="34" charset="0"/>
              </a:rPr>
              <a:t>PLOSone </a:t>
            </a:r>
            <a:r>
              <a:rPr lang="sr-Latn-RS" sz="1400" dirty="0" smtClean="0">
                <a:latin typeface="Maiandra GD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8055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09145"/>
            <a:ext cx="4343400" cy="18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225668"/>
            <a:ext cx="1323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8337"/>
            <a:ext cx="4572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62" y="1848337"/>
            <a:ext cx="2486196" cy="2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997200"/>
            <a:ext cx="4495800" cy="24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070182"/>
            <a:ext cx="4190998" cy="28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99" y="5715000"/>
            <a:ext cx="883919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RS" dirty="0" smtClean="0">
                <a:latin typeface="Maiandra GD" pitchFamily="34" charset="0"/>
              </a:rPr>
              <a:t>Ukoliko postoje tipični znaci MS i ne postoje klinički simptomi sistemsko autoimunog oboljenja,  obzirom na nisku specifičnost autoantitela, ne preporučuje se njihovo rutinsko određivanje. 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Zašto sistemska autoimuna oboljenja u dif.dg. mapi MS?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35814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dirty="0" smtClean="0">
                <a:solidFill>
                  <a:schemeClr val="tx1"/>
                </a:solidFill>
                <a:latin typeface="Maiandra GD" pitchFamily="34" charset="0"/>
              </a:rPr>
              <a:t>  Češće oboljevanje osoba ženskog pola, kod pojedinih SAO.</a:t>
            </a: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Zahvatanje struktura CNSa-često kao inicijalna prezentacija bolesti</a:t>
            </a:r>
            <a:endParaRPr lang="en-U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U </a:t>
            </a:r>
            <a:r>
              <a:rPr lang="sr-Latn-RS" sz="2000" dirty="0">
                <a:latin typeface="Maiandra GD" pitchFamily="34" charset="0"/>
              </a:rPr>
              <a:t>kliničkoj prezentaciji se mogu naći simptomi tipični za MS (i kao </a:t>
            </a:r>
            <a:r>
              <a:rPr lang="sr-Latn-RS" sz="2000" dirty="0" smtClean="0">
                <a:latin typeface="Maiandra GD" pitchFamily="34" charset="0"/>
              </a:rPr>
              <a:t>prvi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   simptom bolesti, pre pojave simptoma tipičnih za sistemsku bolest)</a:t>
            </a:r>
            <a:endParaRPr lang="sr-Latn-RS" sz="20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Č</a:t>
            </a:r>
            <a:r>
              <a:rPr lang="en-US" sz="2000" dirty="0" err="1" smtClean="0">
                <a:latin typeface="Maiandra GD" pitchFamily="34" charset="0"/>
              </a:rPr>
              <a:t>est</a:t>
            </a:r>
            <a:r>
              <a:rPr lang="sr-Latn-RS" sz="2000" dirty="0" smtClean="0">
                <a:latin typeface="Maiandra GD" pitchFamily="34" charset="0"/>
              </a:rPr>
              <a:t>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relapsno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remitentan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tok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bolesti</a:t>
            </a:r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Diseminacija bolesti u vremenu i prostoru</a:t>
            </a: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Autoantitela mogu biti pozitivna i kod obolelih od MS</a:t>
            </a: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Radiološka slika lezija u mozgu i kičmenoj moždini, delom podudarna</a:t>
            </a: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Pozitivan terapijski odgovor na primenu kortiokosteroida</a:t>
            </a: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  </a:t>
            </a:r>
            <a:r>
              <a:rPr lang="sr-Latn-RS" sz="2400" b="1" dirty="0" smtClean="0">
                <a:latin typeface="Maiandra GD" pitchFamily="34" charset="0"/>
              </a:rPr>
              <a:t>Sistemska </a:t>
            </a:r>
            <a:r>
              <a:rPr lang="sr-Latn-RS" sz="2400" b="1" dirty="0">
                <a:latin typeface="Maiandra GD" pitchFamily="34" charset="0"/>
              </a:rPr>
              <a:t>autoimuna </a:t>
            </a:r>
            <a:r>
              <a:rPr lang="sr-Latn-RS" sz="2400" b="1" dirty="0" smtClean="0">
                <a:latin typeface="Maiandra GD" pitchFamily="34" charset="0"/>
              </a:rPr>
              <a:t>oboljenja mogu da </a:t>
            </a:r>
            <a:r>
              <a:rPr lang="sr-Latn-RS" sz="2400" b="1" dirty="0">
                <a:latin typeface="Maiandra GD" pitchFamily="34" charset="0"/>
              </a:rPr>
              <a:t>oponašaju MS!</a:t>
            </a:r>
          </a:p>
          <a:p>
            <a:pPr marL="0" indent="0">
              <a:buNone/>
            </a:pP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00600" cy="76200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SEL / </a:t>
            </a:r>
            <a:r>
              <a:rPr lang="sr-Latn-RS" sz="3200" b="1" dirty="0" smtClean="0">
                <a:latin typeface="Maiandra GD" pitchFamily="34" charset="0"/>
              </a:rPr>
              <a:t>Neurolupus</a:t>
            </a:r>
            <a:endParaRPr lang="en-US" sz="3200" b="1" dirty="0">
              <a:latin typeface="Maiandra GD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01739"/>
              </p:ext>
            </p:extLst>
          </p:nvPr>
        </p:nvGraphicFramePr>
        <p:xfrm>
          <a:off x="152400" y="1447800"/>
          <a:ext cx="8991600" cy="529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791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aiandra GD" pitchFamily="34" charset="0"/>
                        </a:rPr>
                        <a:t>Neurolupus</a:t>
                      </a:r>
                      <a:r>
                        <a:rPr lang="sr-Latn-RS" dirty="0" smtClean="0">
                          <a:latin typeface="Maiandra GD" pitchFamily="34" charset="0"/>
                        </a:rPr>
                        <a:t>–učestalost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39-50 % (moguće i kao inicijalna manifestacija)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Kliničke manifestacije lezija NS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Optički neuritis,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sr-Latn-RS" b="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transversalni mijelitis (5%), sindrom moždanog stbla, epileptični sindrom, 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glavobolja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Polineuropatija, (može aficirati bilo koji nivo NS)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Tok bolesti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Akutni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po tipu relapsa, hronično progresivni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Neuroradiološka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 slika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Lezije u beloj masi mozga ( često subkortikalne)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U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kičmenoj moždini fokalne i ekstenzivne lezije &gt;3 segmenta. Promene mogu da vezuju Gadolinijum</a:t>
                      </a:r>
                      <a:endParaRPr lang="en-US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Nalaz u likvoru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Moguća povišena proteinrahija, snižena glikorahija(TM)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povećan broj ćelija  &lt;100 (limfociti),  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OCBIgG + kod 15-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6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0 %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Autoantitela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NA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98%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, anti DNA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60%, 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anti-Sm,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aPL,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</a:t>
                      </a:r>
                      <a:endParaRPr lang="sr-Latn-RS" dirty="0" smtClean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mogu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će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N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MO IgG</a:t>
                      </a:r>
                      <a:endParaRPr lang="en-US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Zahvatanje drugih organa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Bubrezi, koža, generalizovano  vaskulitične promene</a:t>
                      </a:r>
                      <a:endParaRPr lang="en-US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Može se videti i u 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MS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Epileptični sindrom, udružena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pojava dem.polineuropatije,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pozitivna autoantitela.</a:t>
                      </a:r>
                      <a:endParaRPr lang="en-US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Multipla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skleroza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 i </a:t>
            </a:r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sistemski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vaskulitisi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: </a:t>
            </a:r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komorbiditet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 i </a:t>
            </a:r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diferencijalna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Maiandra GD" pitchFamily="34" charset="0"/>
              </a:rPr>
              <a:t>dijagnoza</a:t>
            </a:r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Maiandra GD" pitchFamily="34" charset="0"/>
              </a:rPr>
              <a:t>Evica</a:t>
            </a:r>
            <a:r>
              <a:rPr lang="en-US" dirty="0" smtClean="0">
                <a:latin typeface="Maiandra GD" pitchFamily="34" charset="0"/>
              </a:rPr>
              <a:t> Din</a:t>
            </a:r>
            <a:r>
              <a:rPr lang="sr-Latn-RS" dirty="0" smtClean="0">
                <a:latin typeface="Maiandra GD" pitchFamily="34" charset="0"/>
              </a:rPr>
              <a:t>čić</a:t>
            </a:r>
            <a:endParaRPr lang="sr-Latn-R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00600" cy="76200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SEL / </a:t>
            </a:r>
            <a:r>
              <a:rPr lang="sr-Latn-RS" sz="3200" b="1" dirty="0" smtClean="0">
                <a:latin typeface="Maiandra GD" pitchFamily="34" charset="0"/>
              </a:rPr>
              <a:t>Neurolupus</a:t>
            </a:r>
            <a:endParaRPr lang="en-US" sz="3200" b="1" dirty="0"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2336"/>
            <a:ext cx="555312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atin typeface="Maiandra GD" pitchFamily="34" charset="0"/>
              </a:rPr>
              <a:t>Korisna pitanja </a:t>
            </a:r>
          </a:p>
          <a:p>
            <a:r>
              <a:rPr lang="sr-Latn-RS" b="1" dirty="0" smtClean="0">
                <a:latin typeface="Maiandra GD" pitchFamily="34" charset="0"/>
              </a:rPr>
              <a:t>     Da li Vam je ikada ...</a:t>
            </a:r>
            <a:endParaRPr lang="sr-Latn-RS" dirty="0">
              <a:latin typeface="Maiandra GD" pitchFamily="34" charset="0"/>
            </a:endParaRP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postavljena dijagnoza artritisa?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postavljena dijagnoza SLE ili  lupusu slične bolesti?</a:t>
            </a:r>
          </a:p>
          <a:p>
            <a:r>
              <a:rPr lang="sr-Latn-RS" dirty="0" smtClean="0">
                <a:latin typeface="Maiandra GD" pitchFamily="34" charset="0"/>
              </a:rPr>
              <a:t>      </a:t>
            </a:r>
            <a:r>
              <a:rPr lang="sr-Latn-RS" b="1" dirty="0" smtClean="0">
                <a:latin typeface="Maiandra GD" pitchFamily="34" charset="0"/>
              </a:rPr>
              <a:t>Da li ste ikada imali...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hronični bol u zglobu duže od 6 nedelja?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otok zgloba duže od 6 nedelja?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raš po koži nakon izlaganja suncu?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ekcesivno opadanje kose /alopeciju?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ponavljane afte u nosu ili ustima?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Iskustvo groznice ili subefrilne temperature?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Maiandra GD" pitchFamily="34" charset="0"/>
              </a:rPr>
              <a:t>Bolest bubrega ili proteinmuriju?</a:t>
            </a:r>
          </a:p>
          <a:p>
            <a:pPr marL="342900" indent="-342900">
              <a:buAutoNum type="arabicPeriod"/>
            </a:pPr>
            <a:endParaRPr lang="sr-Latn-RS" dirty="0" smtClean="0">
              <a:latin typeface="Maiandra GD" pitchFamily="34" charset="0"/>
            </a:endParaRPr>
          </a:p>
          <a:p>
            <a:pPr marL="342900" indent="-342900">
              <a:buAutoNum type="arabicPeriod"/>
            </a:pPr>
            <a:endParaRPr lang="sr-Latn-RS" dirty="0" smtClean="0">
              <a:latin typeface="Maiandra GD" pitchFamily="34" charset="0"/>
            </a:endParaRPr>
          </a:p>
          <a:p>
            <a:r>
              <a:rPr lang="sr-Latn-RS" dirty="0" smtClean="0">
                <a:latin typeface="Maiandra GD" pitchFamily="34" charset="0"/>
              </a:rPr>
              <a:t> 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6782"/>
            <a:ext cx="1676400" cy="19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2192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1423" y="6400799"/>
            <a:ext cx="363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H Jeltsch-David,S Miler, NR Neurology 2014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5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Antifosfolipidni sindrom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primarni/sekundarni</a:t>
            </a:r>
            <a:endParaRPr lang="en-US" sz="3200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73210"/>
              </p:ext>
            </p:extLst>
          </p:nvPr>
        </p:nvGraphicFramePr>
        <p:xfrm>
          <a:off x="152400" y="1981200"/>
          <a:ext cx="8839200" cy="456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474"/>
                <a:gridCol w="5737726"/>
              </a:tblGrid>
              <a:tr h="60960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 CNS- učestalost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5-10%  (moguća inicijalna prezentacija bolesti kod 50%)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Kliničke manifestacije  lezija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okalni  neurološki ispadi,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ptički neuritis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glavobolja, konvulzije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kognitivne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smetnje,epilepsija</a:t>
                      </a:r>
                      <a:endParaRPr lang="sr-Latn-R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Simptomi trnasverzalnog mijelitisa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Tok bolesti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baseline="0" dirty="0" smtClean="0">
                          <a:solidFill>
                            <a:schemeClr val="tx1"/>
                          </a:solidFill>
                        </a:rPr>
                        <a:t>Relapsni , progresivni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Neuroradiološka</a:t>
                      </a:r>
                      <a:r>
                        <a:rPr lang="sr-Latn-RS" baseline="0" dirty="0" smtClean="0"/>
                        <a:t> slika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Ishemijske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lezije 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u beloj masi mozga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kičmenoj moždini fokalne i ekstenzivne lezije &gt;3 segmenta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Nalaz u likvoru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Moguća pleocitoza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i povišena proteinorahija,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 OKT IgG +  kod 20%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Autoantitela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aCL IgM i IgG, LA,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Anti-b2GPI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drugih organa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Ponavlajne venske i arterijske okluzije, artritis, koža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Može se videti i u </a:t>
                      </a:r>
                      <a:r>
                        <a:rPr lang="sr-Latn-RS" baseline="0" dirty="0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Autoantitela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73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Antifosfolipidni sindrom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primarni/sekundarni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97363"/>
          </a:xfrm>
        </p:spPr>
        <p:txBody>
          <a:bodyPr/>
          <a:lstStyle/>
          <a:p>
            <a:r>
              <a:rPr lang="sr-Latn-RS" sz="1800" b="1" dirty="0" smtClean="0">
                <a:latin typeface="Maiandra GD" pitchFamily="34" charset="0"/>
              </a:rPr>
              <a:t>Korisna pitanja</a:t>
            </a:r>
          </a:p>
          <a:p>
            <a:pPr marL="0" indent="0">
              <a:buNone/>
            </a:pPr>
            <a:r>
              <a:rPr lang="sr-Latn-RS" sz="1800" b="1" dirty="0">
                <a:latin typeface="Maiandra GD" pitchFamily="34" charset="0"/>
              </a:rPr>
              <a:t> </a:t>
            </a:r>
            <a:r>
              <a:rPr lang="sr-Latn-RS" sz="1800" b="1" dirty="0" smtClean="0">
                <a:latin typeface="Maiandra GD" pitchFamily="34" charset="0"/>
              </a:rPr>
              <a:t>       Da li Vam je ikada...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1.     Postavljena dijagnoza antifosfolipidnog sindroma? 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  </a:t>
            </a:r>
            <a:r>
              <a:rPr lang="sr-Latn-RS" sz="1800" b="1" dirty="0" smtClean="0">
                <a:latin typeface="Maiandra GD" pitchFamily="34" charset="0"/>
              </a:rPr>
              <a:t>Da li ste ikada imali...</a:t>
            </a:r>
          </a:p>
          <a:p>
            <a:pPr marL="457200" indent="-457200">
              <a:buAutoNum type="arabicPeriod"/>
            </a:pPr>
            <a:r>
              <a:rPr lang="sr-Latn-RS" sz="1800" dirty="0" smtClean="0">
                <a:latin typeface="Maiandra GD" pitchFamily="34" charset="0"/>
              </a:rPr>
              <a:t>Moždani udar ili TIA</a:t>
            </a:r>
            <a:r>
              <a:rPr lang="sr-Latn-RS" sz="1800" dirty="0">
                <a:latin typeface="Maiandra GD" pitchFamily="34" charset="0"/>
              </a:rPr>
              <a:t>? Koliko ste imali godina</a:t>
            </a:r>
            <a:r>
              <a:rPr lang="sr-Latn-RS" sz="1800" dirty="0" smtClean="0">
                <a:latin typeface="Maiandra GD" pitchFamily="34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sr-Latn-RS" sz="1800" dirty="0" smtClean="0">
                <a:latin typeface="Maiandra GD" pitchFamily="34" charset="0"/>
              </a:rPr>
              <a:t>Infarkt srca? Koliko ste imali godina?</a:t>
            </a:r>
          </a:p>
          <a:p>
            <a:pPr marL="457200" indent="-457200">
              <a:buAutoNum type="arabicPeriod"/>
            </a:pPr>
            <a:r>
              <a:rPr lang="sr-Latn-RS" sz="1800" dirty="0" smtClean="0">
                <a:latin typeface="Maiandra GD" pitchFamily="34" charset="0"/>
              </a:rPr>
              <a:t>Arterijsku trombozu?</a:t>
            </a:r>
          </a:p>
          <a:p>
            <a:pPr marL="457200" indent="-457200">
              <a:buAutoNum type="arabicPeriod"/>
            </a:pPr>
            <a:r>
              <a:rPr lang="sr-Latn-RS" sz="1800" dirty="0" smtClean="0">
                <a:latin typeface="Maiandra GD" pitchFamily="34" charset="0"/>
              </a:rPr>
              <a:t>Vensku tronbozu(duboku vensku)?</a:t>
            </a:r>
          </a:p>
          <a:p>
            <a:pPr marL="457200" indent="-457200">
              <a:buAutoNum type="arabicPeriod"/>
            </a:pPr>
            <a:r>
              <a:rPr lang="sr-Latn-RS" sz="1800" i="1" dirty="0" smtClean="0">
                <a:latin typeface="Maiandra GD" pitchFamily="34" charset="0"/>
              </a:rPr>
              <a:t>Poteškoća da zatrudnite? Spontane pobačaje?</a:t>
            </a:r>
          </a:p>
          <a:p>
            <a:pPr marL="457200" indent="-457200">
              <a:buAutoNum type="arabicPeriod"/>
            </a:pPr>
            <a:r>
              <a:rPr lang="sr-Latn-RS" sz="1800" i="1" dirty="0" smtClean="0">
                <a:latin typeface="Maiandra GD" pitchFamily="34" charset="0"/>
              </a:rPr>
              <a:t>Izgubljenu trudnoću? Da li je uzrok poznat?</a:t>
            </a:r>
          </a:p>
          <a:p>
            <a:pPr marL="457200" indent="-457200">
              <a:buAutoNum type="arabicPeriod"/>
            </a:pPr>
            <a:r>
              <a:rPr lang="sr-Latn-RS" sz="1800" i="1" dirty="0" smtClean="0">
                <a:latin typeface="Maiandra GD" pitchFamily="34" charset="0"/>
              </a:rPr>
              <a:t>Problem da iznesete trudnoću do termina?</a:t>
            </a:r>
          </a:p>
          <a:p>
            <a:pPr marL="457200" indent="-457200">
              <a:buAutoNum type="arabicPeriod"/>
            </a:pPr>
            <a:r>
              <a:rPr lang="sr-Latn-RS" sz="1800" i="1" dirty="0" smtClean="0">
                <a:latin typeface="Maiandra GD" pitchFamily="34" charset="0"/>
              </a:rPr>
              <a:t>Prevremeni porođaj?</a:t>
            </a:r>
          </a:p>
          <a:p>
            <a:pPr marL="457200" indent="-457200">
              <a:buAutoNum type="arabicPeriod"/>
            </a:pPr>
            <a:r>
              <a:rPr lang="sr-Latn-RS" sz="1800" i="1" dirty="0" smtClean="0">
                <a:latin typeface="Maiandra GD" pitchFamily="34" charset="0"/>
              </a:rPr>
              <a:t>Preeklampsiju ili eklampsiju</a:t>
            </a:r>
          </a:p>
          <a:p>
            <a:pPr marL="457200" indent="-457200">
              <a:buAutoNum type="arabicPeriod"/>
            </a:pPr>
            <a:r>
              <a:rPr lang="sr-Latn-RS" sz="1800" i="1" dirty="0" smtClean="0">
                <a:latin typeface="Maiandra GD" pitchFamily="34" charset="0"/>
              </a:rPr>
              <a:t>Trudnoću sa nedovoljnim razvojem ploda?</a:t>
            </a:r>
          </a:p>
          <a:p>
            <a:pPr marL="457200" indent="-457200">
              <a:buAutoNum type="arabicPeriod"/>
            </a:pPr>
            <a:endParaRPr lang="sr-Latn-RS" sz="2400" dirty="0" smtClean="0">
              <a:latin typeface="Maiandra GD" pitchFamily="34" charset="0"/>
            </a:endParaRPr>
          </a:p>
          <a:p>
            <a:pPr marL="457200" indent="-457200">
              <a:buAutoNum type="arabicPeriod"/>
            </a:pPr>
            <a:endParaRPr lang="sr-Latn-RS" sz="2400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dirty="0" smtClean="0"/>
              <a:t> 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3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8420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Primarni Sjögrenov sindrom</a:t>
            </a:r>
            <a:endParaRPr lang="en-US" sz="3200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80878"/>
              </p:ext>
            </p:extLst>
          </p:nvPr>
        </p:nvGraphicFramePr>
        <p:xfrm>
          <a:off x="304800" y="1600200"/>
          <a:ext cx="85344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5181600"/>
              </a:tblGrid>
              <a:tr h="76200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Primarni Sj</a:t>
                      </a:r>
                      <a:r>
                        <a:rPr lang="sr-Latn-RS" sz="1800" dirty="0" smtClean="0"/>
                        <a:t>ö</a:t>
                      </a:r>
                      <a:r>
                        <a:rPr lang="sr-Latn-RS" dirty="0" smtClean="0"/>
                        <a:t>grenov sindrom –učestalost  zahvatanja CNSa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r>
                        <a:rPr lang="sr-Latn-RS" dirty="0" smtClean="0"/>
                        <a:t>   15-25% (moguće i kao inivcijalna manifestacija)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Kliničke manifestacije  lezija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Optički neuritis,</a:t>
                      </a:r>
                      <a:r>
                        <a:rPr lang="sr-Latn-RS" baseline="0" dirty="0" smtClean="0"/>
                        <a:t> </a:t>
                      </a:r>
                      <a:r>
                        <a:rPr lang="sr-Latn-RS" b="1" baseline="0" dirty="0" smtClean="0"/>
                        <a:t>transversalni mijelitis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/>
                        <a:t>pareze kranijalnih nerava, encefalopatija, glavobolja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/>
                        <a:t>Polineuropatija, neuromiopatski bol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Tok bolesti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Akutni</a:t>
                      </a:r>
                      <a:r>
                        <a:rPr lang="sr-Latn-RS" baseline="0" dirty="0" smtClean="0"/>
                        <a:t> po tipu relapsa, hronično progresivni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Neuroradiološka</a:t>
                      </a:r>
                      <a:r>
                        <a:rPr lang="sr-Latn-RS" baseline="0" dirty="0" smtClean="0"/>
                        <a:t> slika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Lezije u beloj masi mozga </a:t>
                      </a:r>
                    </a:p>
                    <a:p>
                      <a:r>
                        <a:rPr lang="sr-Latn-RS" dirty="0" smtClean="0"/>
                        <a:t>U</a:t>
                      </a:r>
                      <a:r>
                        <a:rPr lang="sr-Latn-RS" baseline="0" dirty="0" smtClean="0"/>
                        <a:t> kičmenoj moždini ekstenzivna lezija &gt;3 segmenta</a:t>
                      </a:r>
                    </a:p>
                    <a:p>
                      <a:r>
                        <a:rPr lang="sr-Latn-RS" baseline="0" dirty="0" smtClean="0"/>
                        <a:t>Promene mogu da vezuju Gadolinijum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Nalaz u likvoru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Moguća povišena proteinrahija, snižena glikorahija,</a:t>
                      </a:r>
                      <a:r>
                        <a:rPr lang="sr-Latn-RS" baseline="0" dirty="0" smtClean="0"/>
                        <a:t> </a:t>
                      </a:r>
                      <a:r>
                        <a:rPr lang="sr-Latn-RS" dirty="0" smtClean="0"/>
                        <a:t>limfomonocitoza,  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OKT IgG + kod 75-90% (mogu nestati)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Autoantitela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Anti-SSA/SSB</a:t>
                      </a:r>
                      <a:r>
                        <a:rPr lang="sr-Latn-RS" baseline="0" dirty="0" smtClean="0"/>
                        <a:t> (50-60%), NMO IgG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drugih organa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Infiltracija i destrukcija egzokrinih žlezda;  artritis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Može se videti i u </a:t>
                      </a:r>
                      <a:r>
                        <a:rPr lang="sr-Latn-RS" baseline="0" dirty="0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Suvoća očiju i usta; pozitivna autoantitela.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8420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Primarni Sjögrenov sindrom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800600" cy="2530475"/>
          </a:xfrm>
        </p:spPr>
        <p:txBody>
          <a:bodyPr/>
          <a:lstStyle/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Korisna pitanja. Da li ...</a:t>
            </a:r>
          </a:p>
          <a:p>
            <a:pPr marL="457200" indent="-457200">
              <a:buAutoNum type="arabicPeriod"/>
            </a:pPr>
            <a:r>
              <a:rPr lang="sr-Latn-RS" sz="1600" b="1" dirty="0" smtClean="0">
                <a:latin typeface="Maiandra GD" pitchFamily="34" charset="0"/>
              </a:rPr>
              <a:t>Vam</a:t>
            </a:r>
            <a:r>
              <a:rPr lang="sr-Latn-RS" sz="1600" dirty="0" smtClean="0">
                <a:latin typeface="Maiandra GD" pitchFamily="34" charset="0"/>
              </a:rPr>
              <a:t> je iakada postavljena dijagnoza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Sjögrenovog sindroma ili „Sicca“ sindroma?</a:t>
            </a:r>
          </a:p>
          <a:p>
            <a:pPr marL="457200" indent="-457200">
              <a:buAutoNum type="arabicPeriod" startAt="2"/>
            </a:pPr>
            <a:r>
              <a:rPr lang="sr-Latn-RS" sz="1600" b="1" dirty="0">
                <a:latin typeface="Maiandra GD" pitchFamily="34" charset="0"/>
              </a:rPr>
              <a:t>s</a:t>
            </a:r>
            <a:r>
              <a:rPr lang="sr-Latn-RS" sz="1600" b="1" dirty="0" smtClean="0">
                <a:latin typeface="Maiandra GD" pitchFamily="34" charset="0"/>
              </a:rPr>
              <a:t>te</a:t>
            </a:r>
            <a:r>
              <a:rPr lang="sr-Latn-RS" sz="1600" dirty="0" smtClean="0">
                <a:latin typeface="Maiandra GD" pitchFamily="34" charset="0"/>
              </a:rPr>
              <a:t> osećali suvoću očiju i ponavlajne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senzacije peska u očima,duže od 3 meseca?</a:t>
            </a:r>
          </a:p>
          <a:p>
            <a:pPr marL="457200" indent="-457200">
              <a:buAutoNum type="arabicPeriod" startAt="3"/>
            </a:pPr>
            <a:r>
              <a:rPr lang="sr-Latn-RS" sz="1600" b="1" dirty="0" smtClean="0">
                <a:latin typeface="Maiandra GD" pitchFamily="34" charset="0"/>
              </a:rPr>
              <a:t>korist</a:t>
            </a:r>
            <a:r>
              <a:rPr lang="sr-Latn-RS" sz="1600" dirty="0" smtClean="0">
                <a:latin typeface="Maiandra GD" pitchFamily="34" charset="0"/>
              </a:rPr>
              <a:t>ite veštačke suze?</a:t>
            </a:r>
          </a:p>
          <a:p>
            <a:pPr marL="457200" indent="-457200">
              <a:buAutoNum type="arabicPeriod" startAt="3"/>
            </a:pPr>
            <a:r>
              <a:rPr lang="sr-Latn-RS" sz="1600" b="1" dirty="0" smtClean="0">
                <a:latin typeface="Maiandra GD" pitchFamily="34" charset="0"/>
              </a:rPr>
              <a:t>ima</a:t>
            </a:r>
            <a:r>
              <a:rPr lang="sr-Latn-RS" sz="1600" dirty="0" smtClean="0">
                <a:latin typeface="Maiandra GD" pitchFamily="34" charset="0"/>
              </a:rPr>
              <a:t>te osećaj suvoće ustiju, duže od 3 meseca?</a:t>
            </a:r>
          </a:p>
          <a:p>
            <a:pPr marL="457200" indent="-457200">
              <a:buAutoNum type="arabicPeriod" startAt="3"/>
            </a:pPr>
            <a:r>
              <a:rPr lang="sr-Latn-RS" sz="1600" b="1" dirty="0" smtClean="0">
                <a:latin typeface="Maiandra GD" pitchFamily="34" charset="0"/>
              </a:rPr>
              <a:t>ima</a:t>
            </a:r>
            <a:r>
              <a:rPr lang="sr-Latn-RS" sz="1600" dirty="0" smtClean="0">
                <a:latin typeface="Maiandra GD" pitchFamily="34" charset="0"/>
              </a:rPr>
              <a:t>te teškoće sa gutanjem suve hrane?</a:t>
            </a:r>
          </a:p>
          <a:p>
            <a:pPr marL="0" indent="0">
              <a:buNone/>
            </a:pPr>
            <a:endParaRPr lang="en-US" dirty="0">
              <a:latin typeface="Maiandra G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733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6238677"/>
            <a:ext cx="3098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Maiandra GD" pitchFamily="34" charset="0"/>
              </a:rPr>
              <a:t>Corinna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err="1" smtClean="0">
                <a:latin typeface="Maiandra GD" pitchFamily="34" charset="0"/>
              </a:rPr>
              <a:t>Trebst</a:t>
            </a:r>
            <a:r>
              <a:rPr lang="sr-Latn-RS" sz="1400" dirty="0" smtClean="0">
                <a:latin typeface="Maiandra GD" pitchFamily="34" charset="0"/>
              </a:rPr>
              <a:t> et al Neurology 2011</a:t>
            </a:r>
            <a:endParaRPr lang="en-US" sz="1400" dirty="0">
              <a:latin typeface="Maiandra G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758934"/>
            <a:ext cx="3083152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dirty="0" smtClean="0"/>
              <a:t>Inicijalno               nakon 3 dana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800600" cy="1325562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Maiandra GD" pitchFamily="34" charset="0"/>
              </a:rPr>
              <a:t>Sarkoidoza</a:t>
            </a:r>
            <a:endParaRPr lang="en-US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79739"/>
              </p:ext>
            </p:extLst>
          </p:nvPr>
        </p:nvGraphicFramePr>
        <p:xfrm>
          <a:off x="76200" y="1524000"/>
          <a:ext cx="88392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474"/>
                <a:gridCol w="5737726"/>
              </a:tblGrid>
              <a:tr h="60960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Neurosarkidoza- učestalost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5-10%  (moguća inicijalna prezentacija bolesti kod 50%)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Kliničke manifestacije  lezija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Optički neuritis, fokalni znaci lezije hemisfera</a:t>
                      </a:r>
                    </a:p>
                    <a:p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Simptomi trnasverzalnog longitudinalnog mijelitisa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Tok bolesti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Akutni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po tipu relapsa, hronično progresivni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Neuroradiološka</a:t>
                      </a:r>
                      <a:r>
                        <a:rPr lang="sr-Latn-RS" baseline="0" dirty="0" smtClean="0"/>
                        <a:t> slika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T2 hiperintenzne 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lezije 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u beloj masi hemisfera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Pojačan intenzitet signala moždanica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Moguća istovremeno prebojavanje svih promena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hidrocefalus.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kičmenoj moždini ekstenzivna lezija &gt;3 segmenta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Nalaz u likvoru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Moguća pleocitoza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i povišena proteinorahija,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 OKT IgG + retko, pozitivan ACE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Nalaz u serumu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ACE + kod 50%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drugih organa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Pluća, koža, uveitis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 viđa se  u </a:t>
                      </a:r>
                      <a:r>
                        <a:rPr lang="sr-Latn-RS" baseline="0" dirty="0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Pojačan intenzitet signala moždanica,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hidrocefalus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 povišen ACE u serumu i likvoru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9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944562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>
                <a:latin typeface="Maiandra GD" pitchFamily="34" charset="0"/>
              </a:rPr>
              <a:t>Neurosarkoidoza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Radiološka slika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019300"/>
            <a:ext cx="42799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99" y="2044700"/>
            <a:ext cx="27686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3299" y="4714875"/>
            <a:ext cx="28955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Maiandra GD" pitchFamily="34" charset="0"/>
              </a:rPr>
              <a:t>Intenzivno vezivanje kontrsta</a:t>
            </a:r>
          </a:p>
          <a:p>
            <a:r>
              <a:rPr lang="sr-Latn-RS" sz="1600" dirty="0" smtClean="0">
                <a:latin typeface="Maiandra GD" pitchFamily="34" charset="0"/>
              </a:rPr>
              <a:t> u predelu optičkog nerva</a:t>
            </a:r>
            <a:endParaRPr lang="en-US" sz="1600" dirty="0">
              <a:latin typeface="Maiandra G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705924"/>
            <a:ext cx="331244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Maiandra GD" pitchFamily="34" charset="0"/>
              </a:rPr>
              <a:t>             FLAIR sekvenca</a:t>
            </a:r>
          </a:p>
          <a:p>
            <a:r>
              <a:rPr lang="sr-Latn-RS" sz="1600" dirty="0" smtClean="0">
                <a:latin typeface="Maiandra GD" pitchFamily="34" charset="0"/>
              </a:rPr>
              <a:t>Tipične periventrikularne promene</a:t>
            </a:r>
          </a:p>
          <a:p>
            <a:endParaRPr lang="sr-Latn-RS" sz="1600" dirty="0">
              <a:latin typeface="Maiandra GD" pitchFamily="34" charset="0"/>
            </a:endParaRPr>
          </a:p>
          <a:p>
            <a:r>
              <a:rPr lang="en-US" sz="1600" dirty="0" smtClean="0">
                <a:latin typeface="Maiandra GD" pitchFamily="34" charset="0"/>
              </a:rPr>
              <a:t>TF</a:t>
            </a:r>
            <a:r>
              <a:rPr lang="en-US" sz="1600" dirty="0">
                <a:latin typeface="Maiandra GD" pitchFamily="34" charset="0"/>
              </a:rPr>
              <a:t>. </a:t>
            </a:r>
            <a:r>
              <a:rPr lang="en-US" sz="1600" dirty="0" smtClean="0">
                <a:latin typeface="Maiandra GD" pitchFamily="34" charset="0"/>
              </a:rPr>
              <a:t>Scott</a:t>
            </a:r>
            <a:r>
              <a:rPr lang="sr-Latn-RS" sz="1600" dirty="0" smtClean="0">
                <a:latin typeface="Maiandra GD" pitchFamily="34" charset="0"/>
              </a:rPr>
              <a:t> et </a:t>
            </a:r>
            <a:r>
              <a:rPr lang="sr-Latn-RS" sz="1600" dirty="0">
                <a:latin typeface="Maiandra GD" pitchFamily="34" charset="0"/>
              </a:rPr>
              <a:t>al The Neurologist2010</a:t>
            </a:r>
            <a:endParaRPr lang="en-US" sz="1600" dirty="0">
              <a:latin typeface="Maiandra G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033589"/>
            <a:ext cx="2060575" cy="267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07" y="4735362"/>
            <a:ext cx="21210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Maiandra GD" pitchFamily="34" charset="0"/>
              </a:rPr>
              <a:t>Sagitalna T2 sekvenca</a:t>
            </a:r>
          </a:p>
          <a:p>
            <a:r>
              <a:rPr lang="sr-Latn-RS" sz="1600" dirty="0" smtClean="0">
                <a:latin typeface="Maiandra GD" pitchFamily="34" charset="0"/>
              </a:rPr>
              <a:t>           LETM</a:t>
            </a:r>
            <a:endParaRPr lang="en-US" sz="1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94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006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Behcetova bolest</a:t>
            </a:r>
            <a:endParaRPr lang="en-US" sz="3200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47659"/>
              </p:ext>
            </p:extLst>
          </p:nvPr>
        </p:nvGraphicFramePr>
        <p:xfrm>
          <a:off x="152400" y="1447800"/>
          <a:ext cx="88392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474"/>
                <a:gridCol w="5737726"/>
              </a:tblGrid>
              <a:tr h="53340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NeuroBehcet–učestalost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5-50%  (parenhimska forma 75</a:t>
                      </a: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%, spinalna forma u 14%)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Kliničke manifestacije  lezija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Parenhimski NB: simptomi lezije moždanog stabla i bazalnih ganglija, pad vida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Ne parenhimski NB: cerebralne venske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tromboze</a:t>
                      </a:r>
                    </a:p>
                    <a:p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Simptomi trnasverzalnog longitudinalnog mijelitisa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Tok bolesti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Akutni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po tipu relapsa, hronično progresivni (spinalni NB)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Neuroradiološka</a:t>
                      </a:r>
                      <a:r>
                        <a:rPr lang="sr-Latn-RS" baseline="0" dirty="0" smtClean="0"/>
                        <a:t> slika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Velike infiltrativne 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T2 hiperintenzne 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lezije 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u moždanom stablu i bazalnim ganglijama, 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regionalna atrofija mozga</a:t>
                      </a:r>
                      <a:endParaRPr lang="sr-Latn-R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U</a:t>
                      </a:r>
                      <a:r>
                        <a:rPr lang="sr-Latn-RS" baseline="0" dirty="0" smtClean="0"/>
                        <a:t> kičmenoj moždini ekstenzivna lezija &gt;3 segmenta (retko)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Nalaz u likvoru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Kod parenhimskog NB: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Pleocitoza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(limfociti, monociti), povišena proteinorahija,</a:t>
                      </a:r>
                    </a:p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 OKT IgG + kod 16% (ne više od 2 trake)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Specifično</a:t>
                      </a:r>
                      <a:r>
                        <a:rPr lang="sr-Latn-RS" baseline="0" dirty="0" smtClean="0"/>
                        <a:t> testiranje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HLA-B51 + kod 70% (Japanci i Turci), kod 20% Evropljana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drugih organa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Oralne i gentialne ulceracije,   artritis, uveitis, tromboze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Može se videti i u </a:t>
                      </a:r>
                      <a:r>
                        <a:rPr lang="sr-Latn-RS" baseline="0" dirty="0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Simptomi bazalnih ganglija, LETM, tumefaktivne MR lezije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8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6766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46" y="1447800"/>
            <a:ext cx="20193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24" y="1447799"/>
            <a:ext cx="1935378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23" y="4736259"/>
            <a:ext cx="18843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748769"/>
            <a:ext cx="2019300" cy="210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850" y="3706516"/>
            <a:ext cx="358095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Maiandra GD" pitchFamily="34" charset="0"/>
              </a:rPr>
              <a:t>T1 </a:t>
            </a:r>
            <a:r>
              <a:rPr lang="en-US" sz="1600" dirty="0" err="1" smtClean="0">
                <a:latin typeface="Maiandra GD" pitchFamily="34" charset="0"/>
              </a:rPr>
              <a:t>sekvenca</a:t>
            </a:r>
            <a:r>
              <a:rPr lang="en-US" sz="1600" dirty="0" smtClean="0">
                <a:latin typeface="Maiandra GD" pitchFamily="34" charset="0"/>
              </a:rPr>
              <a:t>              T2 </a:t>
            </a:r>
            <a:r>
              <a:rPr lang="en-US" sz="1600" dirty="0" err="1" smtClean="0">
                <a:latin typeface="Maiandra GD" pitchFamily="34" charset="0"/>
              </a:rPr>
              <a:t>sekvenca</a:t>
            </a:r>
            <a:endParaRPr lang="en-US" sz="1600" dirty="0" smtClean="0">
              <a:latin typeface="Maiandra GD" pitchFamily="34" charset="0"/>
            </a:endParaRPr>
          </a:p>
          <a:p>
            <a:r>
              <a:rPr lang="en-US" sz="1600" dirty="0" err="1" smtClean="0">
                <a:latin typeface="Maiandra GD" pitchFamily="34" charset="0"/>
              </a:rPr>
              <a:t>visok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intenzitet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signala</a:t>
            </a:r>
            <a:r>
              <a:rPr lang="en-US" sz="1600" dirty="0" smtClean="0">
                <a:latin typeface="Maiandra GD" pitchFamily="34" charset="0"/>
              </a:rPr>
              <a:t> u </a:t>
            </a:r>
            <a:r>
              <a:rPr lang="en-US" sz="1600" dirty="0" err="1" smtClean="0">
                <a:latin typeface="Maiandra GD" pitchFamily="34" charset="0"/>
              </a:rPr>
              <a:t>ponsu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Ievo</a:t>
            </a:r>
            <a:r>
              <a:rPr lang="en-US" sz="1600" dirty="0" smtClean="0">
                <a:latin typeface="Maiandra GD" pitchFamily="34" charset="0"/>
              </a:rPr>
              <a:t> </a:t>
            </a:r>
          </a:p>
          <a:p>
            <a:r>
              <a:rPr lang="en-US" sz="1600" dirty="0" smtClean="0">
                <a:latin typeface="Maiandra GD" pitchFamily="34" charset="0"/>
              </a:rPr>
              <a:t> i </a:t>
            </a:r>
            <a:r>
              <a:rPr lang="en-US" sz="1600" dirty="0" err="1" smtClean="0">
                <a:latin typeface="Maiandra GD" pitchFamily="34" charset="0"/>
              </a:rPr>
              <a:t>levom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cerebralnom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pedunkulu</a:t>
            </a:r>
            <a:r>
              <a:rPr lang="en-US" sz="1600" dirty="0" smtClean="0">
                <a:latin typeface="Maiandra GD" pitchFamily="34" charset="0"/>
              </a:rPr>
              <a:t> </a:t>
            </a:r>
          </a:p>
          <a:p>
            <a:r>
              <a:rPr lang="en-US" sz="1600" dirty="0">
                <a:latin typeface="Maiandra GD" pitchFamily="34" charset="0"/>
              </a:rPr>
              <a:t> </a:t>
            </a:r>
            <a:r>
              <a:rPr lang="en-US" sz="1600" dirty="0" smtClean="0">
                <a:latin typeface="Maiandra GD" pitchFamily="34" charset="0"/>
              </a:rPr>
              <a:t>     INICIJALNE TEGOBE (IT)</a:t>
            </a:r>
            <a:endParaRPr lang="en-US" sz="1600" dirty="0">
              <a:latin typeface="Maiandra G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5415" y="3551236"/>
            <a:ext cx="418628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Maiandra GD" pitchFamily="34" charset="0"/>
              </a:rPr>
              <a:t>                    FLAIR </a:t>
            </a:r>
            <a:r>
              <a:rPr lang="en-US" sz="1600" dirty="0" err="1" smtClean="0">
                <a:latin typeface="Maiandra GD" pitchFamily="34" charset="0"/>
              </a:rPr>
              <a:t>sekvence</a:t>
            </a:r>
            <a:r>
              <a:rPr lang="en-US" sz="1600" dirty="0" smtClean="0">
                <a:latin typeface="Maiandra GD" pitchFamily="34" charset="0"/>
              </a:rPr>
              <a:t> </a:t>
            </a:r>
          </a:p>
          <a:p>
            <a:r>
              <a:rPr lang="en-US" sz="1600" dirty="0" err="1" smtClean="0">
                <a:latin typeface="Maiandra GD" pitchFamily="34" charset="0"/>
              </a:rPr>
              <a:t>celo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stablo</a:t>
            </a:r>
            <a:r>
              <a:rPr lang="en-US" sz="1600" dirty="0" smtClean="0">
                <a:latin typeface="Maiandra GD" pitchFamily="34" charset="0"/>
              </a:rPr>
              <a:t>, </a:t>
            </a:r>
            <a:r>
              <a:rPr lang="en-US" sz="1600" dirty="0" err="1" smtClean="0">
                <a:latin typeface="Maiandra GD" pitchFamily="34" charset="0"/>
              </a:rPr>
              <a:t>cerebelarni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pedunkuli</a:t>
            </a:r>
            <a:r>
              <a:rPr lang="en-US" sz="1600" dirty="0" smtClean="0">
                <a:latin typeface="Maiandra GD" pitchFamily="34" charset="0"/>
              </a:rPr>
              <a:t>, </a:t>
            </a:r>
            <a:r>
              <a:rPr lang="en-US" sz="1600" dirty="0" err="1">
                <a:latin typeface="Maiandra GD" pitchFamily="34" charset="0"/>
              </a:rPr>
              <a:t>bela</a:t>
            </a:r>
            <a:r>
              <a:rPr lang="en-US" sz="1600" dirty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masa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periventrikularno</a:t>
            </a:r>
            <a:r>
              <a:rPr lang="en-US" sz="1600" dirty="0" smtClean="0">
                <a:latin typeface="Maiandra GD" pitchFamily="34" charset="0"/>
              </a:rPr>
              <a:t>, </a:t>
            </a:r>
            <a:r>
              <a:rPr lang="en-US" sz="1600" dirty="0" err="1" smtClean="0">
                <a:latin typeface="Maiandra GD" pitchFamily="34" charset="0"/>
              </a:rPr>
              <a:t>edem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sa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kompresijom</a:t>
            </a:r>
            <a:r>
              <a:rPr lang="en-US" sz="1600" dirty="0" smtClean="0">
                <a:latin typeface="Maiandra GD" pitchFamily="34" charset="0"/>
              </a:rPr>
              <a:t> </a:t>
            </a:r>
          </a:p>
          <a:p>
            <a:r>
              <a:rPr lang="en-US" dirty="0" smtClean="0"/>
              <a:t>    3  DANA NAKON  INICIJALNIH TEGOBA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84" y="5964602"/>
            <a:ext cx="48032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Maiandra GD" pitchFamily="34" charset="0"/>
              </a:rPr>
              <a:t>                  </a:t>
            </a:r>
            <a:r>
              <a:rPr lang="en-US" sz="1600" dirty="0" smtClean="0">
                <a:latin typeface="Maiandra GD" pitchFamily="34" charset="0"/>
              </a:rPr>
              <a:t>T1 </a:t>
            </a:r>
            <a:r>
              <a:rPr lang="sr-Latn-RS" sz="1600" dirty="0" smtClean="0">
                <a:latin typeface="Maiandra GD" pitchFamily="34" charset="0"/>
              </a:rPr>
              <a:t> 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</a:t>
            </a:r>
            <a:r>
              <a:rPr lang="en-US" sz="1600" dirty="0" smtClean="0">
                <a:latin typeface="Maiandra GD" pitchFamily="34" charset="0"/>
              </a:rPr>
              <a:t>FLAIR </a:t>
            </a:r>
            <a:r>
              <a:rPr lang="en-US" sz="1600" dirty="0" err="1" smtClean="0">
                <a:latin typeface="Maiandra GD" pitchFamily="34" charset="0"/>
              </a:rPr>
              <a:t>sekvenca</a:t>
            </a:r>
            <a:endParaRPr lang="en-US" sz="1600" dirty="0" smtClean="0">
              <a:latin typeface="Maiandra GD" pitchFamily="34" charset="0"/>
            </a:endParaRPr>
          </a:p>
          <a:p>
            <a:r>
              <a:rPr lang="en-US" sz="1600" dirty="0" err="1" smtClean="0">
                <a:latin typeface="Maiandra GD" pitchFamily="34" charset="0"/>
              </a:rPr>
              <a:t>Diskretna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promena</a:t>
            </a:r>
            <a:r>
              <a:rPr lang="en-US" sz="1600" dirty="0" smtClean="0">
                <a:latin typeface="Maiandra GD" pitchFamily="34" charset="0"/>
              </a:rPr>
              <a:t> u  </a:t>
            </a:r>
            <a:r>
              <a:rPr lang="en-US" sz="1600" dirty="0" err="1" smtClean="0">
                <a:latin typeface="Maiandra GD" pitchFamily="34" charset="0"/>
              </a:rPr>
              <a:t>mo</a:t>
            </a:r>
            <a:r>
              <a:rPr lang="sr-Latn-RS" sz="1600" dirty="0" smtClean="0">
                <a:latin typeface="Maiandra GD" pitchFamily="34" charset="0"/>
              </a:rPr>
              <a:t>ž</a:t>
            </a:r>
            <a:r>
              <a:rPr lang="en-US" sz="1600" dirty="0" err="1" smtClean="0">
                <a:latin typeface="Maiandra GD" pitchFamily="34" charset="0"/>
              </a:rPr>
              <a:t>danom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stablu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bilateralno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MESEC DANA NAKON INICIJALNIH TEGOBA</a:t>
            </a:r>
            <a:endParaRPr lang="en-US" sz="1600" dirty="0">
              <a:latin typeface="Maiandra GD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84" y="152400"/>
            <a:ext cx="4814816" cy="121919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Maiandra GD" pitchFamily="34" charset="0"/>
              </a:rPr>
              <a:t/>
            </a:r>
            <a:br>
              <a:rPr lang="en-US" sz="3200" dirty="0" smtClean="0">
                <a:latin typeface="Maiandra GD" pitchFamily="34" charset="0"/>
              </a:rPr>
            </a:br>
            <a:r>
              <a:rPr lang="en-US" sz="3200" dirty="0">
                <a:latin typeface="Maiandra GD" pitchFamily="34" charset="0"/>
              </a:rPr>
              <a:t/>
            </a:r>
            <a:br>
              <a:rPr lang="en-US" sz="3200" dirty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Neuro-Behcet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>
                <a:latin typeface="Maiandra GD" pitchFamily="34" charset="0"/>
              </a:rPr>
              <a:t>r</a:t>
            </a:r>
            <a:r>
              <a:rPr lang="sr-Latn-RS" sz="3200" dirty="0" smtClean="0">
                <a:latin typeface="Maiandra GD" pitchFamily="34" charset="0"/>
              </a:rPr>
              <a:t>adiološka slika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en-US" sz="1400" dirty="0" smtClean="0">
                <a:latin typeface="Maiandra GD" pitchFamily="34" charset="0"/>
              </a:rPr>
              <a:t>Sang-Kook Lee et al </a:t>
            </a:r>
            <a:r>
              <a:rPr lang="es-ES" sz="1600" dirty="0">
                <a:latin typeface="Maiandra GD" pitchFamily="34" charset="0"/>
              </a:rPr>
              <a:t>J </a:t>
            </a:r>
            <a:r>
              <a:rPr lang="es-ES" sz="1600" dirty="0" err="1">
                <a:latin typeface="Maiandra GD" pitchFamily="34" charset="0"/>
              </a:rPr>
              <a:t>Korean</a:t>
            </a:r>
            <a:r>
              <a:rPr lang="es-ES" sz="1600" dirty="0">
                <a:latin typeface="Maiandra GD" pitchFamily="34" charset="0"/>
              </a:rPr>
              <a:t> </a:t>
            </a:r>
            <a:r>
              <a:rPr lang="es-ES" sz="1600" dirty="0" err="1">
                <a:latin typeface="Maiandra GD" pitchFamily="34" charset="0"/>
              </a:rPr>
              <a:t>Neurosurg</a:t>
            </a:r>
            <a:r>
              <a:rPr lang="es-ES" sz="1600" dirty="0">
                <a:latin typeface="Maiandra GD" pitchFamily="34" charset="0"/>
              </a:rPr>
              <a:t> </a:t>
            </a:r>
            <a:r>
              <a:rPr lang="es-ES" sz="1600" dirty="0" err="1">
                <a:latin typeface="Maiandra GD" pitchFamily="34" charset="0"/>
              </a:rPr>
              <a:t>Soc</a:t>
            </a:r>
            <a:r>
              <a:rPr lang="es-ES" sz="1600" dirty="0">
                <a:latin typeface="Maiandra GD" pitchFamily="34" charset="0"/>
              </a:rPr>
              <a:t> </a:t>
            </a:r>
            <a:r>
              <a:rPr lang="es-ES" sz="1600" dirty="0" smtClean="0">
                <a:latin typeface="Maiandra GD" pitchFamily="34" charset="0"/>
              </a:rPr>
              <a:t>2011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endParaRPr lang="en-US" sz="32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19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15000" cy="13255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Maiandra GD" pitchFamily="34" charset="0"/>
              </a:rPr>
              <a:t>Prv</a:t>
            </a:r>
            <a:r>
              <a:rPr lang="sr-Latn-RS" sz="3200" dirty="0" smtClean="0">
                <a:latin typeface="Maiandra GD" pitchFamily="34" charset="0"/>
              </a:rPr>
              <a:t>o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en-US" sz="3200" dirty="0" err="1" smtClean="0">
                <a:latin typeface="Maiandra GD" pitchFamily="34" charset="0"/>
              </a:rPr>
              <a:t>klini</a:t>
            </a:r>
            <a:r>
              <a:rPr lang="sr-Latn-RS" sz="3200" dirty="0" smtClean="0">
                <a:latin typeface="Maiandra GD" pitchFamily="34" charset="0"/>
              </a:rPr>
              <a:t>čko ispoljavanje SAO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33528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dirty="0" smtClean="0"/>
              <a:t>     </a:t>
            </a:r>
            <a:r>
              <a:rPr lang="sr-Latn-RS" sz="2800" dirty="0" smtClean="0">
                <a:latin typeface="Maiandra GD" pitchFamily="34" charset="0"/>
              </a:rPr>
              <a:t>Simptom karakterističan (uobičajen) za MS </a:t>
            </a:r>
          </a:p>
          <a:p>
            <a:pPr marL="0" indent="0">
              <a:buNone/>
            </a:pPr>
            <a:endParaRPr lang="sr-Latn-RS" sz="2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800" dirty="0" smtClean="0">
                <a:latin typeface="Maiandra GD" pitchFamily="34" charset="0"/>
              </a:rPr>
              <a:t>        1. optički neuritis</a:t>
            </a:r>
          </a:p>
          <a:p>
            <a:pPr marL="0" indent="0">
              <a:buNone/>
            </a:pPr>
            <a:r>
              <a:rPr lang="sr-Latn-RS" sz="2800" dirty="0">
                <a:latin typeface="Maiandra GD" pitchFamily="34" charset="0"/>
              </a:rPr>
              <a:t> </a:t>
            </a:r>
            <a:r>
              <a:rPr lang="sr-Latn-RS" sz="2800" dirty="0" smtClean="0">
                <a:latin typeface="Maiandra GD" pitchFamily="34" charset="0"/>
              </a:rPr>
              <a:t>       2. transverzalni mijelitis</a:t>
            </a:r>
            <a:endParaRPr lang="sr-Latn-RS" sz="2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800" dirty="0" smtClean="0">
                <a:latin typeface="Maiandra GD" pitchFamily="34" charset="0"/>
              </a:rPr>
              <a:t> Bez simptoma i</a:t>
            </a:r>
            <a:r>
              <a:rPr lang="sr-Latn-RS" sz="2800" dirty="0" smtClean="0">
                <a:solidFill>
                  <a:schemeClr val="tx1"/>
                </a:solidFill>
                <a:latin typeface="Maiandra GD" pitchFamily="34" charset="0"/>
              </a:rPr>
              <a:t> znakova </a:t>
            </a:r>
            <a:r>
              <a:rPr lang="sr-Latn-RS" sz="2800" dirty="0" smtClean="0">
                <a:latin typeface="Maiandra GD" pitchFamily="34" charset="0"/>
              </a:rPr>
              <a:t>koji ukazuju na moguće SAO</a:t>
            </a:r>
          </a:p>
          <a:p>
            <a:pPr marL="0" indent="0">
              <a:buNone/>
            </a:pPr>
            <a:endParaRPr lang="sr-Latn-RS" sz="28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8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Sa saznanjem o niskoj specifičnosti MR, VEP, </a:t>
            </a:r>
            <a:r>
              <a:rPr lang="sr-Latn-RS" sz="2000" dirty="0" smtClean="0">
                <a:solidFill>
                  <a:schemeClr val="tx1"/>
                </a:solidFill>
                <a:latin typeface="Maiandra GD" pitchFamily="34" charset="0"/>
              </a:rPr>
              <a:t>OKT IgG</a:t>
            </a:r>
            <a:r>
              <a:rPr lang="sr-Latn-RS" sz="2000" dirty="0" smtClean="0">
                <a:latin typeface="Maiandra GD" pitchFamily="34" charset="0"/>
              </a:rPr>
              <a:t>... </a:t>
            </a:r>
            <a:r>
              <a:rPr lang="sr-Latn-RS" sz="2000" b="1" dirty="0">
                <a:latin typeface="Maiandra GD" pitchFamily="34" charset="0"/>
              </a:rPr>
              <a:t>u</a:t>
            </a:r>
            <a:r>
              <a:rPr lang="sr-Latn-RS" sz="2000" b="1" dirty="0" smtClean="0">
                <a:latin typeface="Maiandra GD" pitchFamily="34" charset="0"/>
              </a:rPr>
              <a:t>tvrditi </a:t>
            </a:r>
          </a:p>
          <a:p>
            <a:pPr marL="0" indent="0">
              <a:buNone/>
            </a:pPr>
            <a:r>
              <a:rPr lang="sr-Latn-RS" sz="2000" b="1" dirty="0" smtClean="0">
                <a:latin typeface="Maiandra GD" pitchFamily="34" charset="0"/>
              </a:rPr>
              <a:t> da li su ispoljeni karakteristični simptomi i tipične preznetacije za MS ? 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708" y="2819400"/>
            <a:ext cx="5914292" cy="132556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 err="1" smtClean="0">
                <a:latin typeface="Maiandra GD" pitchFamily="34" charset="0"/>
              </a:rPr>
              <a:t>Rudick</a:t>
            </a:r>
            <a:r>
              <a:rPr lang="en-US" sz="1600" dirty="0" smtClean="0">
                <a:latin typeface="Maiandra GD" pitchFamily="34" charset="0"/>
              </a:rPr>
              <a:t> RA, </a:t>
            </a:r>
            <a:r>
              <a:rPr lang="en-US" sz="1600" dirty="0" err="1" smtClean="0">
                <a:latin typeface="Maiandra GD" pitchFamily="34" charset="0"/>
              </a:rPr>
              <a:t>Schiffer</a:t>
            </a:r>
            <a:r>
              <a:rPr lang="en-US" sz="1600" dirty="0" smtClean="0">
                <a:latin typeface="Maiandra GD" pitchFamily="34" charset="0"/>
              </a:rPr>
              <a:t> RB, </a:t>
            </a:r>
            <a:r>
              <a:rPr lang="en-US" sz="1600" dirty="0" err="1" smtClean="0">
                <a:latin typeface="Maiandra GD" pitchFamily="34" charset="0"/>
              </a:rPr>
              <a:t>Schwetz</a:t>
            </a:r>
            <a:r>
              <a:rPr lang="en-US" sz="1600" dirty="0" smtClean="0">
                <a:latin typeface="Maiandra GD" pitchFamily="34" charset="0"/>
              </a:rPr>
              <a:t> KM, Herndon RM.</a:t>
            </a:r>
            <a:br>
              <a:rPr lang="en-US" sz="1600" dirty="0" smtClean="0">
                <a:latin typeface="Maiandra GD" pitchFamily="34" charset="0"/>
              </a:rPr>
            </a:br>
            <a:r>
              <a:rPr lang="en-US" sz="1600" dirty="0" smtClean="0">
                <a:latin typeface="Maiandra GD" pitchFamily="34" charset="0"/>
              </a:rPr>
              <a:t>Multiple sclerosis: the problem of incorrect diagnosis. </a:t>
            </a:r>
            <a:r>
              <a:rPr lang="en-US" sz="1600" dirty="0" err="1" smtClean="0">
                <a:latin typeface="Maiandra GD" pitchFamily="34" charset="0"/>
              </a:rPr>
              <a:t>ArchNeurol</a:t>
            </a:r>
            <a:r>
              <a:rPr lang="en-US" sz="1600" dirty="0" smtClean="0">
                <a:latin typeface="Maiandra GD" pitchFamily="34" charset="0"/>
              </a:rPr>
              <a:t> 1986;43:578 –583</a:t>
            </a:r>
            <a:endParaRPr lang="en-US" sz="1600" dirty="0"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7" y="1219200"/>
            <a:ext cx="7913077" cy="19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553" y="4267200"/>
            <a:ext cx="8610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dirty="0" smtClean="0">
                <a:latin typeface="Maiandra GD" pitchFamily="34" charset="0"/>
              </a:rPr>
              <a:t>„A</a:t>
            </a:r>
            <a:r>
              <a:rPr lang="en-US" sz="2400" dirty="0" smtClean="0">
                <a:latin typeface="Maiandra GD" pitchFamily="34" charset="0"/>
              </a:rPr>
              <a:t>n ethical mandate for physicians to</a:t>
            </a:r>
            <a:r>
              <a:rPr lang="sr-Latn-RS" sz="2400" dirty="0" smtClean="0">
                <a:latin typeface="Maiandra GD" pitchFamily="34" charset="0"/>
              </a:rPr>
              <a:t> </a:t>
            </a:r>
            <a:r>
              <a:rPr lang="en-US" sz="2400" dirty="0" smtClean="0">
                <a:latin typeface="Maiandra GD" pitchFamily="34" charset="0"/>
              </a:rPr>
              <a:t>make an accurate diagnosis whenever possible and</a:t>
            </a:r>
            <a:r>
              <a:rPr lang="sr-Latn-RS" sz="2400" dirty="0" smtClean="0">
                <a:latin typeface="Maiandra GD" pitchFamily="34" charset="0"/>
              </a:rPr>
              <a:t> </a:t>
            </a:r>
            <a:r>
              <a:rPr lang="en-US" sz="2400" dirty="0" smtClean="0">
                <a:latin typeface="Maiandra GD" pitchFamily="34" charset="0"/>
              </a:rPr>
              <a:t>to communicate the diagnosis and its implications to</a:t>
            </a:r>
            <a:r>
              <a:rPr lang="sr-Latn-RS" sz="2400" dirty="0" smtClean="0">
                <a:latin typeface="Maiandra GD" pitchFamily="34" charset="0"/>
              </a:rPr>
              <a:t>  </a:t>
            </a:r>
            <a:r>
              <a:rPr lang="en-US" sz="2400" dirty="0" smtClean="0">
                <a:latin typeface="Maiandra GD" pitchFamily="34" charset="0"/>
              </a:rPr>
              <a:t>patients as clearly as possible</a:t>
            </a:r>
            <a:r>
              <a:rPr lang="sr-Latn-RS" sz="2400" dirty="0" smtClean="0">
                <a:latin typeface="Maiandra GD" pitchFamily="34" charset="0"/>
              </a:rPr>
              <a:t>“</a:t>
            </a:r>
            <a:endParaRPr lang="en-US" sz="2400" dirty="0">
              <a:latin typeface="Maiandra G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62400" y="5541808"/>
            <a:ext cx="4791476" cy="13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RS" sz="1600" dirty="0" smtClean="0">
                <a:latin typeface="Maiandra GD" pitchFamily="34" charset="0"/>
              </a:rPr>
              <a:t/>
            </a:r>
            <a:br>
              <a:rPr lang="sr-Latn-RS" sz="1600" dirty="0" smtClean="0">
                <a:latin typeface="Maiandra GD" pitchFamily="34" charset="0"/>
              </a:rPr>
            </a:br>
            <a:r>
              <a:rPr lang="en-US" sz="1600" dirty="0" smtClean="0">
                <a:latin typeface="Maiandra GD" pitchFamily="34" charset="0"/>
              </a:rPr>
              <a:t>Multiple sclerosis or multiple possibilities</a:t>
            </a:r>
            <a:br>
              <a:rPr lang="en-US" sz="1600" dirty="0" smtClean="0">
                <a:latin typeface="Maiandra GD" pitchFamily="34" charset="0"/>
              </a:rPr>
            </a:br>
            <a:r>
              <a:rPr lang="en-US" sz="1600" dirty="0" smtClean="0">
                <a:latin typeface="Maiandra GD" pitchFamily="34" charset="0"/>
              </a:rPr>
              <a:t>The continuing problem of </a:t>
            </a:r>
            <a:r>
              <a:rPr lang="en-US" sz="1600" dirty="0" err="1" smtClean="0">
                <a:latin typeface="Maiandra GD" pitchFamily="34" charset="0"/>
              </a:rPr>
              <a:t>misdiagnosi</a:t>
            </a:r>
            <a:r>
              <a:rPr lang="sr-Latn-RS" sz="1600" dirty="0" smtClean="0">
                <a:latin typeface="Maiandra GD" pitchFamily="34" charset="0"/>
              </a:rPr>
              <a:t>s</a:t>
            </a:r>
            <a:br>
              <a:rPr lang="sr-Latn-RS" sz="1600" dirty="0" smtClean="0">
                <a:latin typeface="Maiandra GD" pitchFamily="34" charset="0"/>
              </a:rPr>
            </a:br>
            <a:r>
              <a:rPr lang="en-US" sz="1600" dirty="0" smtClean="0">
                <a:latin typeface="Maiandra GD" pitchFamily="34" charset="0"/>
              </a:rPr>
              <a:t>Richard A. </a:t>
            </a:r>
            <a:r>
              <a:rPr lang="en-US" sz="1600" dirty="0" err="1" smtClean="0">
                <a:latin typeface="Maiandra GD" pitchFamily="34" charset="0"/>
              </a:rPr>
              <a:t>Rudick</a:t>
            </a:r>
            <a:r>
              <a:rPr lang="en-US" sz="1600" dirty="0" smtClean="0">
                <a:latin typeface="Maiandra GD" pitchFamily="34" charset="0"/>
              </a:rPr>
              <a:t>, MD</a:t>
            </a:r>
            <a:r>
              <a:rPr lang="sr-Latn-RS" sz="1600" dirty="0" smtClean="0">
                <a:latin typeface="Maiandra GD" pitchFamily="34" charset="0"/>
              </a:rPr>
              <a:t> </a:t>
            </a:r>
            <a:r>
              <a:rPr lang="en-US" sz="1600" dirty="0" smtClean="0">
                <a:latin typeface="Maiandra GD" pitchFamily="34" charset="0"/>
              </a:rPr>
              <a:t>Aaron E. Miller, MD</a:t>
            </a:r>
            <a:r>
              <a:rPr lang="sr-Latn-RS" sz="1600" dirty="0" smtClean="0">
                <a:latin typeface="Maiandra GD" pitchFamily="34" charset="0"/>
              </a:rPr>
              <a:t/>
            </a:r>
            <a:br>
              <a:rPr lang="sr-Latn-RS" sz="1600" dirty="0" smtClean="0">
                <a:latin typeface="Maiandra GD" pitchFamily="34" charset="0"/>
              </a:rPr>
            </a:br>
            <a:r>
              <a:rPr lang="en-US" sz="1600" dirty="0" smtClean="0">
                <a:latin typeface="Maiandra GD" pitchFamily="34" charset="0"/>
              </a:rPr>
              <a:t>Neurology 78 June 12, 2012</a:t>
            </a:r>
            <a:r>
              <a:rPr lang="sr-Latn-RS" sz="1600" dirty="0" smtClean="0"/>
              <a:t/>
            </a:r>
            <a:br>
              <a:rPr lang="sr-Latn-RS" sz="1600" dirty="0" smtClean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19800" cy="13255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Maiandra GD" pitchFamily="34" charset="0"/>
              </a:rPr>
              <a:t>Optički neuritis / optička neuropatija reaktivna na kortikosteroide</a:t>
            </a:r>
            <a:endParaRPr lang="en-US" sz="2800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984330"/>
              </p:ext>
            </p:extLst>
          </p:nvPr>
        </p:nvGraphicFramePr>
        <p:xfrm>
          <a:off x="228600" y="14478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4034" y="5977185"/>
            <a:ext cx="455996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chemeClr val="bg1"/>
                </a:solidFill>
                <a:latin typeface="Maiandra GD" pitchFamily="34" charset="0"/>
              </a:rPr>
              <a:t>Često pogoršanje nakon ukidanja kortikosteroida</a:t>
            </a:r>
            <a:endParaRPr lang="en-US" sz="16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512580"/>
            <a:ext cx="308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Modifiovano prema E Vos et al 2011.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19800" cy="13255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Maiandra GD" pitchFamily="34" charset="0"/>
              </a:rPr>
              <a:t>Optički neuritis / optička neuropatija reaktivna na kortikosteroide</a:t>
            </a:r>
            <a:endParaRPr lang="en-US" sz="28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72440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   </a:t>
            </a:r>
            <a:r>
              <a:rPr lang="sr-Latn-RS" dirty="0" smtClean="0">
                <a:latin typeface="Maiandra GD" pitchFamily="34" charset="0"/>
              </a:rPr>
              <a:t>Paraklinički test od pomoći</a:t>
            </a:r>
          </a:p>
          <a:p>
            <a:pPr marL="0" indent="0">
              <a:buNone/>
            </a:pPr>
            <a:endParaRPr lang="sr-Latn-RS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VEP (klasični i multifokalni)</a:t>
            </a:r>
          </a:p>
          <a:p>
            <a:r>
              <a:rPr lang="sr-Latn-RS" sz="1800" dirty="0" smtClean="0">
                <a:latin typeface="Maiandra GD" pitchFamily="34" charset="0"/>
              </a:rPr>
              <a:t>razlikuje bolesti retine i optičku neuropatiju</a:t>
            </a:r>
          </a:p>
          <a:p>
            <a:r>
              <a:rPr lang="sr-Latn-RS" sz="1800" dirty="0">
                <a:latin typeface="Maiandra GD" pitchFamily="34" charset="0"/>
              </a:rPr>
              <a:t>u</a:t>
            </a:r>
            <a:r>
              <a:rPr lang="sr-Latn-RS" sz="1800" dirty="0" smtClean="0">
                <a:latin typeface="Maiandra GD" pitchFamily="34" charset="0"/>
              </a:rPr>
              <a:t> akutnoj fazi ne pravi etiološku 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 razliku optičke neuropatije</a:t>
            </a:r>
          </a:p>
          <a:p>
            <a:r>
              <a:rPr lang="sr-Latn-RS" sz="1800" dirty="0" smtClean="0">
                <a:latin typeface="Maiandra GD" pitchFamily="34" charset="0"/>
              </a:rPr>
              <a:t>Definiše subkliničku optičku neuropatiju</a:t>
            </a:r>
          </a:p>
          <a:p>
            <a:pPr marL="0" indent="0">
              <a:buNone/>
            </a:pPr>
            <a:endParaRPr lang="sr-Latn-RS" sz="18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OCT (RNFL-debljina</a:t>
            </a:r>
            <a:r>
              <a:rPr lang="sr-Latn-RS" sz="2400" dirty="0" smtClean="0"/>
              <a:t>) </a:t>
            </a:r>
          </a:p>
          <a:p>
            <a:r>
              <a:rPr lang="sr-Latn-RS" sz="1800" dirty="0" smtClean="0">
                <a:latin typeface="Maiandra GD" pitchFamily="34" charset="0"/>
              </a:rPr>
              <a:t>Kod zdravog oka atrofija RNFL u temporalnom 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kvadrantu značajno je veća u MS u odnosu na NMOspektar  </a:t>
            </a:r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                                        </a:t>
            </a:r>
            <a:r>
              <a:rPr lang="sr-Latn-RS" sz="2400" dirty="0" smtClean="0">
                <a:latin typeface="Maiandra GD" pitchFamily="34" charset="0"/>
              </a:rPr>
              <a:t>  </a:t>
            </a:r>
            <a:r>
              <a:rPr lang="sr-Latn-RS" sz="1400" dirty="0">
                <a:latin typeface="Maiandra GD" pitchFamily="34" charset="0"/>
              </a:rPr>
              <a:t>Olivier </a:t>
            </a:r>
            <a:r>
              <a:rPr lang="sr-Latn-RS" sz="1400" dirty="0" smtClean="0">
                <a:latin typeface="Maiandra GD" pitchFamily="34" charset="0"/>
              </a:rPr>
              <a:t>Outteryck et al. Multiple Sclerosis Journal 2015.   </a:t>
            </a:r>
            <a:endParaRPr lang="en-US" sz="1400" dirty="0">
              <a:latin typeface="Maiandra G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91" y="2248042"/>
            <a:ext cx="18097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4691" y="5867400"/>
            <a:ext cx="180975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100" dirty="0" smtClean="0">
                <a:latin typeface="Maiandra GD" pitchFamily="34" charset="0"/>
              </a:rPr>
              <a:t>OCT-RFNL  zdravog LO</a:t>
            </a:r>
          </a:p>
          <a:p>
            <a:r>
              <a:rPr lang="sr-Latn-RS" sz="1100" dirty="0" smtClean="0">
                <a:latin typeface="Maiandra GD" pitchFamily="34" charset="0"/>
              </a:rPr>
              <a:t>                kod MS</a:t>
            </a:r>
            <a:endParaRPr lang="en-US" sz="11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867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Transverzalni mijelitis/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 longitudinalni ekstenzioni TM</a:t>
            </a:r>
            <a:endParaRPr lang="en-US" sz="3200" dirty="0">
              <a:latin typeface="Maiandra GD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36959"/>
              </p:ext>
            </p:extLst>
          </p:nvPr>
        </p:nvGraphicFramePr>
        <p:xfrm>
          <a:off x="152400" y="2286000"/>
          <a:ext cx="8763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Multipla skleroza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</a:t>
                      </a: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SS/SLE/APS/Sarkoidoza/Behcet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Parcijalni TM (dorzolateralno)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Ekstenzibnije zahvatanje transverzalnog preseka</a:t>
                      </a:r>
                    </a:p>
                    <a:p>
                      <a:r>
                        <a:rPr lang="sr-Latn-RS" dirty="0" smtClean="0"/>
                        <a:t>Centralna postavljena lezija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&lt;2</a:t>
                      </a:r>
                      <a:r>
                        <a:rPr lang="sr-Latn-RS" baseline="0" dirty="0" smtClean="0"/>
                        <a:t> vertevralna segmenta</a:t>
                      </a:r>
                    </a:p>
                    <a:p>
                      <a:r>
                        <a:rPr lang="sr-Latn-RS" baseline="0" dirty="0" smtClean="0"/>
                        <a:t>Izuzetno retko &gt;3 segmenta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Može zahavatiti</a:t>
                      </a:r>
                      <a:r>
                        <a:rPr lang="sr-Latn-RS" baseline="0" dirty="0" smtClean="0"/>
                        <a:t> </a:t>
                      </a:r>
                      <a:r>
                        <a:rPr lang="sr-Latn-RS" dirty="0" smtClean="0"/>
                        <a:t> &gt;3</a:t>
                      </a:r>
                      <a:r>
                        <a:rPr lang="sr-Latn-RS" baseline="0" dirty="0" smtClean="0"/>
                        <a:t>  vertebralna segemnta (LETM)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Dominantno senzorni simptomi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Težak motorni deficit i senzorni simptomi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Nastanak</a:t>
                      </a:r>
                      <a:r>
                        <a:rPr lang="sr-Latn-RS" baseline="0" dirty="0" smtClean="0"/>
                        <a:t> tegoba tokom više sati ili dana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Hiperakutni nastanak tegoba, tokom nekoliko sati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Lermithov znak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Jasan nivo senzibiliteta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</a:t>
                      </a:r>
                      <a:r>
                        <a:rPr lang="sr-Latn-RS" baseline="0" dirty="0" smtClean="0"/>
                        <a:t> sfinktera  </a:t>
                      </a:r>
                    </a:p>
                    <a:p>
                      <a:r>
                        <a:rPr lang="sr-Latn-RS" baseline="0" dirty="0" smtClean="0"/>
                        <a:t>pretežno urinarnog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Zahvatanje sfinktera urinarnog i analnog</a:t>
                      </a:r>
                    </a:p>
                    <a:p>
                      <a:r>
                        <a:rPr lang="sr-Latn-RS" dirty="0" smtClean="0"/>
                        <a:t>Seksualna disfunkcija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Bolji oporavak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Lošiji oporavak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00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867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Transverzalni mijelitis/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 longitudinalni ekstenzioni TM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72000"/>
          </a:xfrm>
        </p:spPr>
        <p:txBody>
          <a:bodyPr/>
          <a:lstStyle/>
          <a:p>
            <a:pPr marL="0" indent="0">
              <a:buNone/>
            </a:pPr>
            <a:r>
              <a:rPr lang="sr-Latn-RS" sz="2800" dirty="0" smtClean="0">
                <a:latin typeface="Maiandra GD" pitchFamily="34" charset="0"/>
              </a:rPr>
              <a:t>    Paraklinički test</a:t>
            </a:r>
            <a:r>
              <a:rPr lang="en-US" sz="2800" dirty="0" smtClean="0">
                <a:latin typeface="Maiandra GD" pitchFamily="34" charset="0"/>
              </a:rPr>
              <a:t> od </a:t>
            </a:r>
            <a:r>
              <a:rPr lang="en-US" sz="2800" dirty="0" err="1" smtClean="0">
                <a:latin typeface="Maiandra GD" pitchFamily="34" charset="0"/>
              </a:rPr>
              <a:t>pomo</a:t>
            </a:r>
            <a:r>
              <a:rPr lang="sr-Latn-RS" sz="2800" dirty="0" smtClean="0">
                <a:latin typeface="Maiandra GD" pitchFamily="34" charset="0"/>
              </a:rPr>
              <a:t>ći </a:t>
            </a:r>
          </a:p>
          <a:p>
            <a:pPr marL="0" indent="0">
              <a:buNone/>
            </a:pPr>
            <a:endParaRPr lang="sr-Latn-RS" sz="28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800" dirty="0" smtClean="0">
                <a:latin typeface="Maiandra GD" pitchFamily="34" charset="0"/>
              </a:rPr>
              <a:t>  Autoantitela : </a:t>
            </a: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  aPL češće pozitivna kod TM u okviru primarnog/sekundarnog APS </a:t>
            </a:r>
            <a:endParaRPr lang="sr-Latn-RS" sz="20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</a:t>
            </a:r>
          </a:p>
          <a:p>
            <a:pPr>
              <a:buFont typeface="Wingdings" pitchFamily="2" charset="2"/>
              <a:buChar char="q"/>
            </a:pPr>
            <a:r>
              <a:rPr lang="sr-Latn-RS" sz="2800" dirty="0" smtClean="0">
                <a:latin typeface="Maiandra GD" pitchFamily="34" charset="0"/>
              </a:rPr>
              <a:t>  Likvor: </a:t>
            </a:r>
          </a:p>
          <a:p>
            <a:pPr marL="0" indent="0">
              <a:buNone/>
            </a:pPr>
            <a:r>
              <a:rPr lang="sr-Latn-RS" sz="2800" dirty="0">
                <a:latin typeface="Maiandra GD" pitchFamily="34" charset="0"/>
              </a:rPr>
              <a:t> </a:t>
            </a:r>
            <a:r>
              <a:rPr lang="sr-Latn-RS" sz="2800" dirty="0" smtClean="0">
                <a:latin typeface="Maiandra GD" pitchFamily="34" charset="0"/>
              </a:rPr>
              <a:t>    </a:t>
            </a:r>
            <a:r>
              <a:rPr lang="sr-Latn-RS" sz="2000" dirty="0" smtClean="0">
                <a:latin typeface="Maiandra GD" pitchFamily="34" charset="0"/>
              </a:rPr>
              <a:t>hipoglikorahija kod TM u SLE</a:t>
            </a:r>
          </a:p>
          <a:p>
            <a:pPr marL="0" indent="0"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b="1" dirty="0" smtClean="0">
                <a:latin typeface="Maiandra GD" pitchFamily="34" charset="0"/>
              </a:rPr>
              <a:t> MR kičmene moždine  ( ukoliko mislimo na SLE i dobijemo uredan  prvi nalaz , ponoviti MR za 2 do 7 dana)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</a:t>
            </a:r>
            <a:r>
              <a:rPr lang="en-US" sz="1400" dirty="0" smtClean="0">
                <a:latin typeface="Maiandra GD" pitchFamily="34" charset="0"/>
              </a:rPr>
              <a:t>C</a:t>
            </a:r>
            <a:r>
              <a:rPr lang="en-US" sz="1400" dirty="0">
                <a:latin typeface="Maiandra GD" pitchFamily="34" charset="0"/>
              </a:rPr>
              <a:t>. </a:t>
            </a:r>
            <a:r>
              <a:rPr lang="en-US" sz="1400" dirty="0" err="1">
                <a:latin typeface="Maiandra GD" pitchFamily="34" charset="0"/>
              </a:rPr>
              <a:t>Magro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err="1">
                <a:latin typeface="Maiandra GD" pitchFamily="34" charset="0"/>
              </a:rPr>
              <a:t>Checa</a:t>
            </a:r>
            <a:r>
              <a:rPr lang="en-US" sz="1400" dirty="0">
                <a:latin typeface="Maiandra GD" pitchFamily="34" charset="0"/>
              </a:rPr>
              <a:t> et al. </a:t>
            </a:r>
            <a:r>
              <a:rPr lang="sr-Latn-R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Best </a:t>
            </a:r>
            <a:r>
              <a:rPr lang="en-US" sz="1400" dirty="0">
                <a:latin typeface="Maiandra GD" pitchFamily="34" charset="0"/>
              </a:rPr>
              <a:t>Practice &amp; Research Clinical Rheumatology 27 (2013)</a:t>
            </a:r>
          </a:p>
        </p:txBody>
      </p:sp>
    </p:spTree>
    <p:extLst>
      <p:ext uri="{BB962C8B-B14F-4D97-AF65-F5344CB8AC3E}">
        <p14:creationId xmlns:p14="http://schemas.microsoft.com/office/powerpoint/2010/main" val="48171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563487"/>
              </p:ext>
            </p:extLst>
          </p:nvPr>
        </p:nvGraphicFramePr>
        <p:xfrm>
          <a:off x="152400" y="1322903"/>
          <a:ext cx="88900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32"/>
                <a:gridCol w="2365468"/>
                <a:gridCol w="2387129"/>
                <a:gridCol w="2057871"/>
              </a:tblGrid>
              <a:tr h="30480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ndalus" pitchFamily="18" charset="-78"/>
                          <a:cs typeface="Andalus" pitchFamily="18" charset="-78"/>
                        </a:rPr>
                        <a:t>MR</a:t>
                      </a:r>
                      <a:endParaRPr lang="en-US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ndalus" pitchFamily="18" charset="-78"/>
                          <a:cs typeface="Andalus" pitchFamily="18" charset="-78"/>
                        </a:rPr>
                        <a:t>SS/Neurolupus/APS</a:t>
                      </a:r>
                      <a:endParaRPr lang="en-US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ndalus" pitchFamily="18" charset="-78"/>
                          <a:cs typeface="Andalus" pitchFamily="18" charset="-78"/>
                        </a:rPr>
                        <a:t>Sarkoidoza</a:t>
                      </a:r>
                      <a:endParaRPr lang="en-US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ndalus" pitchFamily="18" charset="-78"/>
                          <a:cs typeface="Andalus" pitchFamily="18" charset="-78"/>
                        </a:rPr>
                        <a:t>     MS</a:t>
                      </a:r>
                      <a:endParaRPr lang="en-US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latin typeface="Andalus" pitchFamily="18" charset="-78"/>
                          <a:cs typeface="Andalus" pitchFamily="18" charset="-78"/>
                        </a:rPr>
                        <a:t>mozga</a:t>
                      </a:r>
                      <a:endParaRPr lang="en-US" sz="16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Najčešća  lokalizacija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S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ubkortikalno  (frontoparijetalno)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Ređe</a:t>
                      </a:r>
                      <a:r>
                        <a:rPr lang="sr-Latn-R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periventrikularno</a:t>
                      </a:r>
                      <a:endParaRPr lang="sr-Latn-R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Infratentorijalno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(centralni deo ponsa)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Subkortikalno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Periventrikularno</a:t>
                      </a:r>
                      <a:r>
                        <a:rPr lang="sr-Latn-R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endParaRPr lang="sr-Latn-R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Moždanice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P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eriventrikularno</a:t>
                      </a:r>
                    </a:p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K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orpus kalozum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(paracentralno)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Infratentorijalno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(pod lV komore)</a:t>
                      </a:r>
                      <a:r>
                        <a:rPr lang="sr-Latn-R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endParaRPr lang="sr-Latn-R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Dinamika promena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S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tatičke, ređe dinamičke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Dinamičke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Vezivanje Gd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Retko </a:t>
                      </a:r>
                      <a:r>
                        <a:rPr lang="sr-Latn-RS" sz="1400" baseline="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p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risutno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Istovremeno prebojavanje svih promena, prebojavanje moždanica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Trajanje i do 3meseca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Prisutno u novonastalim lezijama</a:t>
                      </a:r>
                      <a:endParaRPr lang="en-U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T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rajanje</a:t>
                      </a:r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  4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-</a:t>
                      </a:r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6 </a:t>
                      </a:r>
                      <a:r>
                        <a:rPr lang="en-US" sz="1400" dirty="0" err="1" smtClean="0">
                          <a:latin typeface="Andalus" pitchFamily="18" charset="-78"/>
                          <a:cs typeface="Andalus" pitchFamily="18" charset="-78"/>
                        </a:rPr>
                        <a:t>nedelja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T1 „black holes“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Retko prisutno </a:t>
                      </a:r>
                      <a:endParaRPr lang="en-US" sz="14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Retko prisutno</a:t>
                      </a:r>
                      <a:endParaRPr lang="en-US" sz="14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Prisutno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sr-Latn-RS" sz="1400" b="1" dirty="0" smtClean="0">
                          <a:latin typeface="Andalus" pitchFamily="18" charset="-78"/>
                          <a:cs typeface="Andalus" pitchFamily="18" charset="-78"/>
                        </a:rPr>
                        <a:t> kičmene moždine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E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kstenzivnost lezije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&gt;3</a:t>
                      </a:r>
                      <a:r>
                        <a:rPr lang="sr-Latn-R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vertebralna segmenta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&gt;3</a:t>
                      </a:r>
                      <a:r>
                        <a:rPr lang="sr-Latn-R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vertebralna segmenta</a:t>
                      </a:r>
                      <a:endParaRPr lang="en-U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&lt;2 vertebralna segmenta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b="0" dirty="0" smtClean="0">
                          <a:latin typeface="Andalus" pitchFamily="18" charset="-78"/>
                          <a:cs typeface="Andalus" pitchFamily="18" charset="-78"/>
                        </a:rPr>
                        <a:t>Najčešća lokalizacija:</a:t>
                      </a:r>
                    </a:p>
                    <a:p>
                      <a:r>
                        <a:rPr lang="sr-Latn-RS" sz="1400" b="0" dirty="0" smtClean="0">
                          <a:latin typeface="Andalus" pitchFamily="18" charset="-78"/>
                          <a:cs typeface="Andalus" pitchFamily="18" charset="-78"/>
                        </a:rPr>
                        <a:t>vertikalno</a:t>
                      </a:r>
                      <a:endParaRPr lang="en-US" sz="1400" b="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T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orakalni segment 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Čest otok kičmene m. (Gd-)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Vratni segment</a:t>
                      </a:r>
                    </a:p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Retko otok kičmene</a:t>
                      </a:r>
                      <a:r>
                        <a:rPr lang="sr-Latn-R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m.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poprečno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ndalus" pitchFamily="18" charset="-78"/>
                          <a:cs typeface="Andalus" pitchFamily="18" charset="-78"/>
                        </a:rPr>
                        <a:t>Centralno  </a:t>
                      </a:r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Dorzolateralno</a:t>
                      </a:r>
                    </a:p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Manje od pola po.preseka</a:t>
                      </a:r>
                      <a:endParaRPr lang="en-US" sz="14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0834" y="6550223"/>
            <a:ext cx="3603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Modifikovano prema J Drulović et al 2003</a:t>
            </a:r>
            <a:endParaRPr lang="en-US" sz="1400" dirty="0">
              <a:latin typeface="Maiandra G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900" y="152400"/>
            <a:ext cx="5715000" cy="13255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RS" sz="3200" dirty="0" smtClean="0">
                <a:latin typeface="Maiandra GD" pitchFamily="34" charset="0"/>
              </a:rPr>
              <a:t>MR mozga i kičmene moždine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da li razlikuje MS od SAO?</a:t>
            </a:r>
            <a:endParaRPr lang="en-US" sz="32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1325562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Maiandra GD" pitchFamily="34" charset="0"/>
              </a:rPr>
              <a:t>MR mozga i kičmene moždine</a:t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>da li razlikuje MS od SAO?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pPr marL="0" indent="0"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Može postojati apsolutno preklapanje u radiološkoj slici MS i SAO</a:t>
            </a: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Nema specifičnog radiološkog pokazatelja </a:t>
            </a:r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</a:t>
            </a:r>
            <a:r>
              <a:rPr lang="sr-Latn-RS" sz="2400" dirty="0" smtClean="0">
                <a:latin typeface="Maiandra GD" pitchFamily="34" charset="0"/>
              </a:rPr>
              <a:t>   u dijagnozi MS/SAO</a:t>
            </a:r>
          </a:p>
          <a:p>
            <a:pPr marL="0" indent="0"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MR je kao i drugi paraklinički pokazatelji samo deo u diferencijalno-dijagnostičkoj slagalici</a:t>
            </a:r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48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IFNbeta </a:t>
            </a:r>
            <a:r>
              <a:rPr lang="en-US" sz="3200" dirty="0" smtClean="0">
                <a:latin typeface="Maiandra GD" pitchFamily="34" charset="0"/>
              </a:rPr>
              <a:t>u</a:t>
            </a:r>
            <a:r>
              <a:rPr lang="sr-Latn-RS" sz="3200" dirty="0" smtClean="0">
                <a:latin typeface="Maiandra GD" pitchFamily="34" charset="0"/>
              </a:rPr>
              <a:t> SAO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5029200"/>
          </a:xfrm>
        </p:spPr>
        <p:txBody>
          <a:bodyPr/>
          <a:lstStyle/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P</a:t>
            </a:r>
            <a:r>
              <a:rPr lang="sr-Latn-RS" sz="2400" dirty="0" smtClean="0">
                <a:latin typeface="Maiandra GD" pitchFamily="34" charset="0"/>
              </a:rPr>
              <a:t>atogenetski proces koji pravi razliku SLE (NMO) prema MS: </a:t>
            </a:r>
          </a:p>
          <a:p>
            <a:pPr marL="0" indent="0">
              <a:buNone/>
            </a:pPr>
            <a:r>
              <a:rPr lang="sr-Latn-RS" sz="2000" b="1" dirty="0" smtClean="0">
                <a:latin typeface="Maiandra GD" pitchFamily="34" charset="0"/>
              </a:rPr>
              <a:t>      IFN tipa l  </a:t>
            </a:r>
            <a:r>
              <a:rPr lang="sr-Latn-RS" sz="2000" dirty="0" smtClean="0">
                <a:latin typeface="Maiandra GD" pitchFamily="34" charset="0"/>
              </a:rPr>
              <a:t>je povišene aktivnosti u serumu, a geni </a:t>
            </a:r>
            <a:r>
              <a:rPr lang="sr-Latn-RS" sz="2000" dirty="0">
                <a:latin typeface="Maiandra GD" pitchFamily="34" charset="0"/>
              </a:rPr>
              <a:t>indukovani IFN beta </a:t>
            </a:r>
            <a:endParaRPr lang="sr-Latn-RS" sz="20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  su u polimorfonuklearima perfirne krvi  oboleih od </a:t>
            </a:r>
            <a:r>
              <a:rPr lang="en-US" sz="2000" dirty="0" smtClean="0">
                <a:latin typeface="Maiandra GD" pitchFamily="34" charset="0"/>
              </a:rPr>
              <a:t>SLE </a:t>
            </a:r>
            <a:r>
              <a:rPr lang="sr-Latn-RS" sz="2000" dirty="0" smtClean="0">
                <a:latin typeface="Maiandra GD" pitchFamily="34" charset="0"/>
              </a:rPr>
              <a:t>(i NMO) 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  pojačano </a:t>
            </a:r>
            <a:r>
              <a:rPr lang="sr-Latn-RS" sz="2000" dirty="0">
                <a:latin typeface="Maiandra GD" pitchFamily="34" charset="0"/>
              </a:rPr>
              <a:t>regulisani </a:t>
            </a:r>
            <a:r>
              <a:rPr lang="sr-Latn-RS" sz="2000" dirty="0" smtClean="0">
                <a:latin typeface="Maiandra GD" pitchFamily="34" charset="0"/>
              </a:rPr>
              <a:t>                                      </a:t>
            </a:r>
            <a:r>
              <a:rPr lang="sr-Latn-RS" sz="1400" dirty="0" smtClean="0">
                <a:latin typeface="Maiandra GD" pitchFamily="34" charset="0"/>
              </a:rPr>
              <a:t>Bennett </a:t>
            </a:r>
            <a:r>
              <a:rPr lang="sr-Latn-RS" sz="1400" dirty="0">
                <a:latin typeface="Maiandra GD" pitchFamily="34" charset="0"/>
              </a:rPr>
              <a:t>L et al J Exp Med </a:t>
            </a:r>
            <a:r>
              <a:rPr lang="sr-Latn-RS" sz="1400" dirty="0" smtClean="0">
                <a:latin typeface="Maiandra GD" pitchFamily="34" charset="0"/>
              </a:rPr>
              <a:t>2003</a:t>
            </a:r>
          </a:p>
          <a:p>
            <a:pPr marL="0" indent="0">
              <a:buNone/>
            </a:pP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400" dirty="0">
              <a:latin typeface="Maiandra GD" pitchFamily="34" charset="0"/>
            </a:endParaRPr>
          </a:p>
          <a:p>
            <a:r>
              <a:rPr lang="sr-Latn-RS" sz="1800" dirty="0" smtClean="0">
                <a:latin typeface="Maiandra GD" pitchFamily="34" charset="0"/>
              </a:rPr>
              <a:t>      Lupus sindrom indukovan </a:t>
            </a:r>
            <a:r>
              <a:rPr lang="sr-Latn-RS" sz="1800" dirty="0">
                <a:latin typeface="Maiandra GD" pitchFamily="34" charset="0"/>
              </a:rPr>
              <a:t>primenom IFN-</a:t>
            </a:r>
            <a:r>
              <a:rPr lang="el-GR" sz="1800" dirty="0">
                <a:latin typeface="Maiandra GD" pitchFamily="34" charset="0"/>
              </a:rPr>
              <a:t>β</a:t>
            </a:r>
            <a:r>
              <a:rPr lang="sr-Latn-RS" dirty="0" smtClean="0">
                <a:latin typeface="Maiandra GD" pitchFamily="34" charset="0"/>
              </a:rPr>
              <a:t> (lečenje MS)   </a:t>
            </a:r>
          </a:p>
          <a:p>
            <a:r>
              <a:rPr lang="sr-Latn-RS" sz="2400" dirty="0">
                <a:latin typeface="Maiandra GD" pitchFamily="34" charset="0"/>
              </a:rPr>
              <a:t> </a:t>
            </a:r>
            <a:r>
              <a:rPr lang="sr-Latn-RS" sz="2400" dirty="0" smtClean="0">
                <a:latin typeface="Maiandra GD" pitchFamily="34" charset="0"/>
              </a:rPr>
              <a:t>   </a:t>
            </a:r>
            <a:r>
              <a:rPr lang="sr-Latn-RS" sz="2000" dirty="0" smtClean="0">
                <a:latin typeface="Maiandra GD" pitchFamily="34" charset="0"/>
              </a:rPr>
              <a:t>Lupus indukovan primenom </a:t>
            </a:r>
            <a:r>
              <a:rPr lang="sr-Latn-RS" sz="2000" dirty="0">
                <a:latin typeface="Maiandra GD" pitchFamily="34" charset="0"/>
              </a:rPr>
              <a:t>IFN-</a:t>
            </a:r>
            <a:r>
              <a:rPr lang="el-GR" sz="2000" dirty="0" smtClean="0">
                <a:latin typeface="Maiandra GD" pitchFamily="34" charset="0"/>
              </a:rPr>
              <a:t>β</a:t>
            </a:r>
            <a:r>
              <a:rPr lang="sr-Latn-RS" sz="2000" dirty="0" smtClean="0">
                <a:latin typeface="Maiandra GD" pitchFamily="34" charset="0"/>
              </a:rPr>
              <a:t> (lečenje MS) </a:t>
            </a:r>
          </a:p>
          <a:p>
            <a:r>
              <a:rPr lang="sr-Latn-RS" sz="2000" dirty="0" smtClean="0">
                <a:latin typeface="Maiandra GD" pitchFamily="34" charset="0"/>
              </a:rPr>
              <a:t>     IFN-</a:t>
            </a:r>
            <a:r>
              <a:rPr lang="el-GR" sz="2000" dirty="0">
                <a:latin typeface="Maiandra GD" pitchFamily="34" charset="0"/>
              </a:rPr>
              <a:t>β</a:t>
            </a:r>
            <a:r>
              <a:rPr lang="sr-Latn-RS" sz="2000" dirty="0" smtClean="0">
                <a:latin typeface="Maiandra GD" pitchFamily="34" charset="0"/>
              </a:rPr>
              <a:t> pogoršava tok NMO</a:t>
            </a:r>
            <a:endParaRPr lang="sr-Latn-RS" sz="2000" dirty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     IFN-</a:t>
            </a:r>
            <a:r>
              <a:rPr lang="el-GR" sz="2000" dirty="0" smtClean="0">
                <a:latin typeface="Maiandra GD" pitchFamily="34" charset="0"/>
              </a:rPr>
              <a:t>α</a:t>
            </a:r>
            <a:r>
              <a:rPr lang="sr-Latn-RS" sz="2000" dirty="0" smtClean="0">
                <a:latin typeface="Maiandra GD" pitchFamily="34" charset="0"/>
              </a:rPr>
              <a:t> i IFN-</a:t>
            </a:r>
            <a:r>
              <a:rPr lang="el-GR" sz="2000" dirty="0">
                <a:latin typeface="Maiandra GD" pitchFamily="34" charset="0"/>
              </a:rPr>
              <a:t>β</a:t>
            </a:r>
            <a:r>
              <a:rPr lang="sr-Latn-RS" sz="2000" dirty="0" smtClean="0">
                <a:latin typeface="Maiandra GD" pitchFamily="34" charset="0"/>
              </a:rPr>
              <a:t>  indukovana sarkoidoza/ lečenje hepatitisa C i MS</a:t>
            </a: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Bonaci-Nikolic et al Lupus 2009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             Palace </a:t>
            </a:r>
            <a:r>
              <a:rPr lang="sr-Latn-RS" sz="1400" dirty="0">
                <a:latin typeface="Maiandra GD" pitchFamily="34" charset="0"/>
              </a:rPr>
              <a:t>J et al, Arch Neurol </a:t>
            </a:r>
            <a:r>
              <a:rPr lang="sr-Latn-RS" sz="1400" dirty="0" smtClean="0">
                <a:latin typeface="Maiandra GD" pitchFamily="34" charset="0"/>
              </a:rPr>
              <a:t>2010 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                          </a:t>
            </a:r>
            <a:r>
              <a:rPr lang="en-US" sz="1400" dirty="0" smtClean="0">
                <a:latin typeface="Maiandra GD" pitchFamily="34" charset="0"/>
              </a:rPr>
              <a:t>Crispin </a:t>
            </a:r>
            <a:r>
              <a:rPr lang="en-US" sz="1400" dirty="0">
                <a:latin typeface="Maiandra GD" pitchFamily="34" charset="0"/>
              </a:rPr>
              <a:t>JC</a:t>
            </a:r>
            <a:r>
              <a:rPr lang="sr-Latn-RS" sz="1400" dirty="0">
                <a:latin typeface="Maiandra GD" pitchFamily="34" charset="0"/>
              </a:rPr>
              <a:t> et al</a:t>
            </a:r>
            <a:r>
              <a:rPr lang="en-US" sz="1400" dirty="0">
                <a:latin typeface="Maiandra GD" pitchFamily="34" charset="0"/>
              </a:rPr>
              <a:t>, Lupus </a:t>
            </a:r>
            <a:r>
              <a:rPr lang="en-US" sz="1400" dirty="0" smtClean="0">
                <a:latin typeface="Maiandra GD" pitchFamily="34" charset="0"/>
              </a:rPr>
              <a:t>2005</a:t>
            </a: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MA  Sahraian et al, </a:t>
            </a:r>
            <a:r>
              <a:rPr lang="en-US" sz="1400" dirty="0">
                <a:latin typeface="Maiandra GD" pitchFamily="34" charset="0"/>
              </a:rPr>
              <a:t>Journal of Medical Case </a:t>
            </a:r>
            <a:r>
              <a:rPr lang="en-US" sz="1400" dirty="0" smtClean="0">
                <a:latin typeface="Maiandra GD" pitchFamily="34" charset="0"/>
              </a:rPr>
              <a:t>Reports201</a:t>
            </a:r>
            <a:r>
              <a:rPr lang="sr-Latn-RS" sz="1400" dirty="0" smtClean="0">
                <a:latin typeface="Maiandra GD" pitchFamily="34" charset="0"/>
              </a:rPr>
              <a:t>4           </a:t>
            </a:r>
            <a:endParaRPr lang="en-US" sz="105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30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81800" cy="11731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Umesto zaključka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4297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dirty="0">
                <a:latin typeface="Maiandra GD" pitchFamily="34" charset="0"/>
              </a:rPr>
              <a:t>A</a:t>
            </a:r>
            <a:r>
              <a:rPr lang="sr-Latn-RS" sz="2000" dirty="0" smtClean="0">
                <a:latin typeface="Maiandra GD" pitchFamily="34" charset="0"/>
              </a:rPr>
              <a:t>namnestički: postoje li simptomi ili znaci sistemskog oboljenja</a:t>
            </a: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Klinički: uočiti različitost u kliničkoj prezentaciji u odnosu na tipičnu MS</a:t>
            </a: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Paraklinički testovi: ni jedan nije apsolutno specifičan</a:t>
            </a:r>
          </a:p>
          <a:p>
            <a:pPr marL="0" indent="0"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Maiandra GD" pitchFamily="34" charset="0"/>
              </a:rPr>
              <a:t>Diferencijalna dijagnoza je proces i način mišljenja, traje i nakon postavljanja dijagnoze oboljenja za koje ne postoji specificni dijagnostički markera.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3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" y="304800"/>
            <a:ext cx="63246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Koje od sistemskih autoimunih oboljenja mogu imitirati MS?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848600" cy="3810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</a:rPr>
              <a:t>Sistemski eritemski lčupus sa zahvatanjem CNSa (neurolupus)</a:t>
            </a: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</a:rPr>
              <a:t>Primarni antifosfolipidni sindrom</a:t>
            </a: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</a:rPr>
              <a:t>Primarni Sjg</a:t>
            </a:r>
            <a:r>
              <a:rPr lang="sr-Latn-RS" sz="2000" dirty="0"/>
              <a:t>ö</a:t>
            </a:r>
            <a:r>
              <a:rPr lang="sr-Latn-RS" sz="2000" b="1" dirty="0" smtClean="0">
                <a:latin typeface="Maiandra GD" pitchFamily="34" charset="0"/>
              </a:rPr>
              <a:t>renov sindrom </a:t>
            </a: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</a:rPr>
              <a:t>Behcetova bolest (neurobehcet)</a:t>
            </a: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</a:rPr>
              <a:t>Sistemska sarkoidoza sa zahvatanjem CNSa (neurosarkoidoza)</a:t>
            </a:r>
          </a:p>
          <a:p>
            <a:r>
              <a:rPr lang="sr-Latn-RS" sz="1800" dirty="0" smtClean="0">
                <a:latin typeface="Maiandra GD" pitchFamily="34" charset="0"/>
              </a:rPr>
              <a:t>Wegenerova granulomatoza</a:t>
            </a:r>
          </a:p>
          <a:p>
            <a:r>
              <a:rPr lang="sr-Latn-RS" sz="1800" dirty="0" smtClean="0">
                <a:latin typeface="Maiandra GD" pitchFamily="34" charset="0"/>
              </a:rPr>
              <a:t>Polyartheristis nodosa</a:t>
            </a:r>
          </a:p>
          <a:p>
            <a:r>
              <a:rPr lang="sr-Latn-RS" sz="1800" dirty="0" smtClean="0">
                <a:latin typeface="Maiandra GD" pitchFamily="34" charset="0"/>
              </a:rPr>
              <a:t>Sneddonov sindrom</a:t>
            </a:r>
          </a:p>
          <a:p>
            <a:r>
              <a:rPr lang="sr-Latn-RS" sz="1800" dirty="0" smtClean="0">
                <a:latin typeface="Maiandra GD" pitchFamily="34" charset="0"/>
              </a:rPr>
              <a:t>Coganov sindrom</a:t>
            </a:r>
          </a:p>
          <a:p>
            <a:r>
              <a:rPr lang="sr-Latn-RS" sz="1800" dirty="0" smtClean="0">
                <a:latin typeface="Maiandra GD" pitchFamily="34" charset="0"/>
              </a:rPr>
              <a:t>Susacov sindrom ...</a:t>
            </a: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0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Zašto sistemska autoimuna oboljenja u dif.dg. mapi MS?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2" y="1752600"/>
            <a:ext cx="8763000" cy="3733799"/>
          </a:xfrm>
        </p:spPr>
        <p:txBody>
          <a:bodyPr/>
          <a:lstStyle/>
          <a:p>
            <a:r>
              <a:rPr lang="sr-Latn-RS" sz="2000" dirty="0" smtClean="0">
                <a:latin typeface="Maiandra GD" pitchFamily="34" charset="0"/>
              </a:rPr>
              <a:t>Češće oboljevanje osoba ženskog pola, kod </a:t>
            </a:r>
            <a:r>
              <a:rPr lang="en-US" sz="2000" dirty="0" err="1" smtClean="0">
                <a:latin typeface="Maiandra GD" pitchFamily="34" charset="0"/>
              </a:rPr>
              <a:t>odre</a:t>
            </a:r>
            <a:r>
              <a:rPr lang="sr-Latn-RS" sz="2000" dirty="0">
                <a:latin typeface="Maiandra GD" pitchFamily="34" charset="0"/>
              </a:rPr>
              <a:t>đ</a:t>
            </a:r>
            <a:r>
              <a:rPr lang="en-US" sz="2000" dirty="0" err="1" smtClean="0">
                <a:latin typeface="Maiandra GD" pitchFamily="34" charset="0"/>
              </a:rPr>
              <a:t>enih</a:t>
            </a:r>
            <a:r>
              <a:rPr lang="sr-Latn-RS" sz="2000" dirty="0" smtClean="0">
                <a:latin typeface="Maiandra GD" pitchFamily="34" charset="0"/>
              </a:rPr>
              <a:t> SAO</a:t>
            </a:r>
          </a:p>
          <a:p>
            <a:r>
              <a:rPr lang="sr-Latn-RS" sz="2000" dirty="0" smtClean="0">
                <a:latin typeface="Maiandra GD" pitchFamily="34" charset="0"/>
              </a:rPr>
              <a:t>Zahvatanje struktura CNSa-često kao inicijalna prezentacija bolesti</a:t>
            </a:r>
            <a:endParaRPr lang="en-US" sz="2000" dirty="0" smtClean="0">
              <a:latin typeface="Maiandra GD" pitchFamily="34" charset="0"/>
            </a:endParaRPr>
          </a:p>
          <a:p>
            <a:r>
              <a:rPr lang="sr-Latn-RS" sz="2000" dirty="0">
                <a:latin typeface="Maiandra GD" pitchFamily="34" charset="0"/>
              </a:rPr>
              <a:t>Č</a:t>
            </a:r>
            <a:r>
              <a:rPr lang="en-US" sz="2000" dirty="0" err="1" smtClean="0">
                <a:latin typeface="Maiandra GD" pitchFamily="34" charset="0"/>
              </a:rPr>
              <a:t>est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relapsno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remitentan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tok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bolesti</a:t>
            </a:r>
            <a:endParaRPr lang="sr-Latn-RS" sz="2000" dirty="0" smtClean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Diseminacija bolesti u vremenu i prostoru</a:t>
            </a:r>
          </a:p>
          <a:p>
            <a:r>
              <a:rPr lang="sr-Latn-RS" sz="2000" dirty="0" smtClean="0">
                <a:latin typeface="Maiandra GD" pitchFamily="34" charset="0"/>
              </a:rPr>
              <a:t>U kliničkoj prezentaciji se mogu naći simptomi tipični za MS </a:t>
            </a:r>
          </a:p>
          <a:p>
            <a:r>
              <a:rPr lang="sr-Latn-RS" sz="2000" dirty="0">
                <a:latin typeface="Maiandra GD" pitchFamily="34" charset="0"/>
              </a:rPr>
              <a:t>A</a:t>
            </a:r>
            <a:r>
              <a:rPr lang="sr-Latn-RS" sz="2000" dirty="0" smtClean="0">
                <a:latin typeface="Maiandra GD" pitchFamily="34" charset="0"/>
              </a:rPr>
              <a:t>utoantitela mogu biti pozitivna i kod obolelih od MS</a:t>
            </a:r>
          </a:p>
          <a:p>
            <a:r>
              <a:rPr lang="sr-Latn-RS" sz="2000" dirty="0" smtClean="0">
                <a:latin typeface="Maiandra GD" pitchFamily="34" charset="0"/>
              </a:rPr>
              <a:t>Radiološka slika lezija u mozgu i kičmenoj moždini, delom podudarna</a:t>
            </a:r>
          </a:p>
          <a:p>
            <a:r>
              <a:rPr lang="sr-Latn-RS" sz="2000" dirty="0" smtClean="0">
                <a:latin typeface="Maiandra GD" pitchFamily="34" charset="0"/>
              </a:rPr>
              <a:t>Pozitivan terapijski odgovor na primenu kortiokosteroida</a:t>
            </a:r>
          </a:p>
          <a:p>
            <a:endParaRPr lang="sr-Latn-RS" sz="2000" dirty="0">
              <a:latin typeface="Maiandra GD" pitchFamily="34" charset="0"/>
            </a:endParaRPr>
          </a:p>
          <a:p>
            <a:r>
              <a:rPr lang="sr-Latn-RS" sz="2000" dirty="0">
                <a:latin typeface="Maiandra GD" pitchFamily="34" charset="0"/>
              </a:rPr>
              <a:t>Autoimuna priroda bolesti </a:t>
            </a:r>
            <a:r>
              <a:rPr lang="sr-Latn-RS" sz="2000" dirty="0" smtClean="0">
                <a:latin typeface="Maiandra GD" pitchFamily="34" charset="0"/>
              </a:rPr>
              <a:t>(autoantitela </a:t>
            </a:r>
            <a:r>
              <a:rPr lang="sr-Latn-RS" sz="2000" dirty="0">
                <a:latin typeface="Maiandra GD" pitchFamily="34" charset="0"/>
              </a:rPr>
              <a:t>reaguju i sa antigenima mijelina, oligodendrocita, </a:t>
            </a:r>
            <a:r>
              <a:rPr lang="sr-Latn-RS" sz="2000" dirty="0" smtClean="0">
                <a:latin typeface="Maiandra GD" pitchFamily="34" charset="0"/>
              </a:rPr>
              <a:t>astrocita)</a:t>
            </a:r>
            <a:endParaRPr lang="sr-Latn-RS" sz="2000" dirty="0">
              <a:latin typeface="Maiandra GD" pitchFamily="34" charset="0"/>
            </a:endParaRPr>
          </a:p>
          <a:p>
            <a:r>
              <a:rPr lang="sr-Latn-RS" sz="2000" dirty="0">
                <a:latin typeface="Maiandra GD" pitchFamily="34" charset="0"/>
              </a:rPr>
              <a:t>Dodirne tačke u etiopatogenetskom </a:t>
            </a:r>
            <a:r>
              <a:rPr lang="sr-Latn-RS" sz="2000" dirty="0" smtClean="0">
                <a:latin typeface="Maiandra GD" pitchFamily="34" charset="0"/>
              </a:rPr>
              <a:t>procesu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8" y="6426200"/>
            <a:ext cx="84946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RS" dirty="0" smtClean="0">
                <a:latin typeface="Maiandra GD" pitchFamily="34" charset="0"/>
              </a:rPr>
              <a:t>Različitosti u terapijskom pristupu su i</a:t>
            </a:r>
            <a:r>
              <a:rPr lang="en-US" dirty="0" smtClean="0">
                <a:latin typeface="Maiandra GD" pitchFamily="34" charset="0"/>
              </a:rPr>
              <a:t>m</a:t>
            </a:r>
            <a:r>
              <a:rPr lang="sr-Latn-RS" dirty="0" smtClean="0">
                <a:latin typeface="Maiandra GD" pitchFamily="34" charset="0"/>
              </a:rPr>
              <a:t>perativ  preciznog definisanja dijagnoze 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9" y="1828800"/>
            <a:ext cx="381635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9" y="1963738"/>
            <a:ext cx="4029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9" y="3962400"/>
            <a:ext cx="32988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267200"/>
            <a:ext cx="318293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01" y="304800"/>
            <a:ext cx="4509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 smtClean="0">
                <a:latin typeface="Maiandra GD" pitchFamily="34" charset="0"/>
              </a:rPr>
              <a:t>„fetal origin </a:t>
            </a:r>
          </a:p>
          <a:p>
            <a:r>
              <a:rPr lang="sr-Latn-RS" sz="2800" dirty="0" smtClean="0">
                <a:latin typeface="Maiandra GD" pitchFamily="34" charset="0"/>
              </a:rPr>
              <a:t>of adult disease hypothesis“</a:t>
            </a:r>
            <a:endParaRPr lang="en-U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565031"/>
            <a:ext cx="8864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80999"/>
            <a:ext cx="556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Povezanost  nivoa vitamina D i </a:t>
            </a:r>
            <a:r>
              <a:rPr lang="sr-Latn-RS" sz="2000" dirty="0" smtClean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polimorfizama </a:t>
            </a:r>
          </a:p>
          <a:p>
            <a:r>
              <a:rPr lang="sr-Latn-RS" sz="2000" dirty="0" smtClean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za VDR  </a:t>
            </a:r>
            <a:r>
              <a:rPr lang="sr-Latn-RS" sz="2000" dirty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sa autoimunim </a:t>
            </a:r>
            <a:r>
              <a:rPr lang="sr-Latn-RS" sz="2000" dirty="0" smtClean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oboljenjima</a:t>
            </a:r>
            <a:endParaRPr lang="sr-Latn-RS" sz="2000" dirty="0">
              <a:solidFill>
                <a:prstClr val="black"/>
              </a:solidFill>
              <a:latin typeface="Maiandra GD" pitchFamily="34" charset="0"/>
              <a:cs typeface="Andalus" pitchFamily="18" charset="-78"/>
            </a:endParaRPr>
          </a:p>
          <a:p>
            <a:r>
              <a:rPr lang="sr-Latn-RS" sz="1100" dirty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    </a:t>
            </a:r>
            <a:r>
              <a:rPr lang="sr-Latn-RS" sz="1100" dirty="0" smtClean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   </a:t>
            </a:r>
            <a:r>
              <a:rPr lang="sr-Latn-RS" sz="1100" dirty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Nancy Agmon-Levin  et </a:t>
            </a:r>
            <a:r>
              <a:rPr lang="sr-Latn-RS" sz="1100" dirty="0" smtClean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al.   </a:t>
            </a:r>
            <a:r>
              <a:rPr lang="sr-Latn-RS" sz="1100" dirty="0">
                <a:solidFill>
                  <a:prstClr val="black"/>
                </a:solidFill>
                <a:latin typeface="Maiandra GD" pitchFamily="34" charset="0"/>
                <a:cs typeface="Andalus" pitchFamily="18" charset="-78"/>
              </a:rPr>
              <a:t>Clinic Rev Allerg Immunol 2012</a:t>
            </a:r>
            <a:endParaRPr lang="en-US" sz="1100" dirty="0">
              <a:solidFill>
                <a:prstClr val="black"/>
              </a:solidFill>
              <a:latin typeface="Maiandra GD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019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Komorbiditet,  MS i...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278"/>
            <a:ext cx="85344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Odlaže postavljanje tačne dijagnoze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povećana onesposobljenost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povećan broj lezija na MR pregledu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odlaženo započinjanje terapije</a:t>
            </a:r>
            <a:endParaRPr lang="sr-Latn-RS" sz="20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Povećava smrtnost obolelih od MS </a:t>
            </a:r>
            <a:r>
              <a:rPr lang="sr-Latn-RS" sz="2400" dirty="0" smtClean="0">
                <a:latin typeface="Maiandra GD" pitchFamily="34" charset="0"/>
              </a:rPr>
              <a:t> </a:t>
            </a:r>
          </a:p>
          <a:p>
            <a:endParaRPr lang="sr-Latn-RS" sz="28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800" dirty="0">
                <a:latin typeface="Maiandra GD" pitchFamily="34" charset="0"/>
              </a:rPr>
              <a:t> </a:t>
            </a:r>
            <a:r>
              <a:rPr lang="sr-Latn-RS" sz="2800" dirty="0" smtClean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Najčešći komorbiditet: depresija, anksioznost, hipertenzija,  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                                 hiperholesterolemija,  hronična bolest pluća. 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Učestalost komorbiditeta raste sa godinama života obolelih od MS </a:t>
            </a:r>
            <a:endParaRPr lang="sr-Latn-RS" sz="28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400" dirty="0" smtClean="0">
                <a:latin typeface="Maiandra GD" pitchFamily="34" charset="0"/>
              </a:rPr>
              <a:t>                                     </a:t>
            </a:r>
            <a:r>
              <a:rPr lang="sr-Latn-RS" sz="1400" dirty="0" smtClean="0">
                <a:latin typeface="Maiandra GD" pitchFamily="34" charset="0"/>
              </a:rPr>
              <a:t>Ruth AM et al, Multiple Sclerosis Journal 2015</a:t>
            </a:r>
            <a:endParaRPr lang="sr-Latn-RS" sz="1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Marrie RA et al, Neurology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228600"/>
            <a:ext cx="6019800" cy="1325562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Komorbiditet, MS i sistemska autoimuna oboljenja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Maiandra GD" pitchFamily="34" charset="0"/>
              </a:rPr>
              <a:t>     Cilj Istraživanja: </a:t>
            </a:r>
            <a:endParaRPr lang="sr-Latn-RS" sz="1600" dirty="0">
              <a:latin typeface="Maiandra G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sr-Latn-RS" sz="1600" dirty="0" smtClean="0">
                <a:latin typeface="Maiandra GD" pitchFamily="34" charset="0"/>
              </a:rPr>
              <a:t>Definisati moguće zajedničke genetske osnove, odnosno  faktore  rizika iz okruženja</a:t>
            </a:r>
          </a:p>
          <a:p>
            <a:endParaRPr lang="sr-Latn-RS" sz="1600" dirty="0" smtClean="0">
              <a:latin typeface="Maiandra G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sr-Latn-RS" sz="1600" dirty="0" smtClean="0">
                <a:latin typeface="Maiandra GD" pitchFamily="34" charset="0"/>
              </a:rPr>
              <a:t>Uvid u učestalost komorbiditeta, obzirom na  terapiju  MS  lekovima koji  povećavaju rizik od nastanka autoimunih oboljenja (tiroidna bolest, idiopatska trombicitopenija)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3429000"/>
            <a:ext cx="794238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5591175"/>
            <a:ext cx="61150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2866</Words>
  <Application>Microsoft Office PowerPoint</Application>
  <PresentationFormat>On-screen Show (4:3)</PresentationFormat>
  <Paragraphs>504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1_Office Theme</vt:lpstr>
      <vt:lpstr>2_Office Theme</vt:lpstr>
      <vt:lpstr>PowerPoint Presentation</vt:lpstr>
      <vt:lpstr>Multipla skleroza i sistemski vaskulitisi: komorbiditet i diferencijalna dijagnoza </vt:lpstr>
      <vt:lpstr>Rudick RA, Schiffer RB, Schwetz KM, Herndon RM. Multiple sclerosis: the problem of incorrect diagnosis. ArchNeurol 1986;43:578 –583</vt:lpstr>
      <vt:lpstr>Koje od sistemskih autoimunih oboljenja mogu imitirati MS?</vt:lpstr>
      <vt:lpstr>Zašto sistemska autoimuna oboljenja u dif.dg. mapi MS?</vt:lpstr>
      <vt:lpstr>PowerPoint Presentation</vt:lpstr>
      <vt:lpstr>PowerPoint Presentation</vt:lpstr>
      <vt:lpstr>Komorbiditet,  MS i...</vt:lpstr>
      <vt:lpstr>Komorbiditet, MS i sistemska autoimuna oboljenja</vt:lpstr>
      <vt:lpstr>PowerPoint Presentation</vt:lpstr>
      <vt:lpstr>PowerPoint Presentation</vt:lpstr>
      <vt:lpstr>Komorbiditet, MS i sistemska autoimuna oboljenja</vt:lpstr>
      <vt:lpstr>PowerPoint Presentation</vt:lpstr>
      <vt:lpstr>Autoantitela  sistemska autoimuna oboljenja i MS</vt:lpstr>
      <vt:lpstr>Autoantitela  sistemska autoimuna oboljenja i MS</vt:lpstr>
      <vt:lpstr>Autoantitela  i  MS</vt:lpstr>
      <vt:lpstr>PowerPoint Presentation</vt:lpstr>
      <vt:lpstr>Zašto sistemska autoimuna oboljenja u dif.dg. mapi MS?</vt:lpstr>
      <vt:lpstr>SEL / Neurolupus</vt:lpstr>
      <vt:lpstr>SEL / Neurolupus</vt:lpstr>
      <vt:lpstr>Antifosfolipidni sindrom primarni/sekundarni</vt:lpstr>
      <vt:lpstr>Antifosfolipidni sindrom primarni/sekundarni</vt:lpstr>
      <vt:lpstr>Primarni Sjögrenov sindrom</vt:lpstr>
      <vt:lpstr>Primarni Sjögrenov sindrom</vt:lpstr>
      <vt:lpstr>Sarkoidoza</vt:lpstr>
      <vt:lpstr>Neurosarkoidoza Radiološka slika</vt:lpstr>
      <vt:lpstr>Behcetova bolest</vt:lpstr>
      <vt:lpstr>  Neuro-Behcet radiološka slika Sang-Kook Lee et al J Korean Neurosurg Soc 2011  </vt:lpstr>
      <vt:lpstr>Prvo kliničko ispoljavanje SAO</vt:lpstr>
      <vt:lpstr>Optički neuritis / optička neuropatija reaktivna na kortikosteroide</vt:lpstr>
      <vt:lpstr>Optički neuritis / optička neuropatija reaktivna na kortikosteroide</vt:lpstr>
      <vt:lpstr>Transverzalni mijelitis/  longitudinalni ekstenzioni TM</vt:lpstr>
      <vt:lpstr>Transverzalni mijelitis/  longitudinalni ekstenzioni TM</vt:lpstr>
      <vt:lpstr>PowerPoint Presentation</vt:lpstr>
      <vt:lpstr>MR mozga i kičmene moždine da li razlikuje MS od SAO?</vt:lpstr>
      <vt:lpstr>IFNbeta u SAO</vt:lpstr>
      <vt:lpstr>Umesto zaključka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321</cp:revision>
  <dcterms:created xsi:type="dcterms:W3CDTF">2013-06-14T10:28:10Z</dcterms:created>
  <dcterms:modified xsi:type="dcterms:W3CDTF">2015-08-04T09:20:34Z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