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60" r:id="rId5"/>
    <p:sldId id="287" r:id="rId6"/>
    <p:sldId id="265" r:id="rId7"/>
    <p:sldId id="266" r:id="rId8"/>
    <p:sldId id="268" r:id="rId9"/>
    <p:sldId id="263" r:id="rId10"/>
    <p:sldId id="264" r:id="rId11"/>
    <p:sldId id="262" r:id="rId12"/>
    <p:sldId id="269" r:id="rId13"/>
    <p:sldId id="271" r:id="rId14"/>
    <p:sldId id="28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varScale="1">
        <p:scale>
          <a:sx n="55" d="100"/>
          <a:sy n="55" d="100"/>
        </p:scale>
        <p:origin x="-9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3" d="100"/>
          <a:sy n="53" d="100"/>
        </p:scale>
        <p:origin x="-29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2365C5C6-B680-4107-B590-F204B7DEA467}" type="datetimeFigureOut">
              <a:rPr lang="x-none"/>
              <a:pPr>
                <a:defRPr/>
              </a:pPr>
              <a:t>8/4/2015</a:t>
            </a:fld>
            <a:endParaRPr lang="x-non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7FB84074-397E-4584-94D0-A0F7C1ABACDD}" type="slidenum">
              <a:rPr lang="x-none"/>
              <a:pPr>
                <a:defRPr/>
              </a:pPr>
              <a:t>‹#›</a:t>
            </a:fld>
            <a:endParaRPr lang="x-none" dirty="0"/>
          </a:p>
        </p:txBody>
      </p:sp>
    </p:spTree>
    <p:extLst>
      <p:ext uri="{BB962C8B-B14F-4D97-AF65-F5344CB8AC3E}">
        <p14:creationId xmlns:p14="http://schemas.microsoft.com/office/powerpoint/2010/main" val="1292289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088A6A85-97A7-40E5-9986-929E8112FFEE}" type="datetimeFigureOut">
              <a:rPr lang="x-none"/>
              <a:pPr>
                <a:defRPr/>
              </a:pPr>
              <a:t>8/4/2015</a:t>
            </a:fld>
            <a:endParaRPr lang="x-non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x-none"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x-none"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F9DA3F52-3A62-472C-BA21-21F52C788819}" type="slidenum">
              <a:rPr lang="x-none"/>
              <a:pPr>
                <a:defRPr/>
              </a:pPr>
              <a:t>‹#›</a:t>
            </a:fld>
            <a:endParaRPr lang="x-none" dirty="0"/>
          </a:p>
        </p:txBody>
      </p:sp>
    </p:spTree>
    <p:extLst>
      <p:ext uri="{BB962C8B-B14F-4D97-AF65-F5344CB8AC3E}">
        <p14:creationId xmlns:p14="http://schemas.microsoft.com/office/powerpoint/2010/main" val="277802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a:t>
            </a:fld>
            <a:endParaRPr lang="x-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10</a:t>
            </a:fld>
            <a:endParaRPr lang="x-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11</a:t>
            </a:fld>
            <a:endParaRPr 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12</a:t>
            </a:fld>
            <a:endParaRPr 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13</a:t>
            </a:fld>
            <a:endParaRPr 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14</a:t>
            </a:fld>
            <a:endParaRPr 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2</a:t>
            </a:fld>
            <a:endParaRPr 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3</a:t>
            </a:fld>
            <a:endParaRPr 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4</a:t>
            </a:fld>
            <a:endParaRPr 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5</a:t>
            </a:fld>
            <a:endParaRPr 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6</a:t>
            </a:fld>
            <a:endParaRPr 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7</a:t>
            </a:fld>
            <a:endParaRPr 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8</a:t>
            </a:fld>
            <a:endParaRPr 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9</a:t>
            </a:fld>
            <a:endParaRPr 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E6EBAF2-92A5-48D6-B136-E9877C54157D}"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C2FED-69D0-4FDA-B632-125DEB0718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6F888-4209-4999-B7AD-6FA6242FA4DB}"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3DA1C-2E39-4911-9719-F8370B9C1FD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B116D-1197-488E-B959-407AEC716C53}"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F777C4-903E-483D-AA51-1B3575C2CA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3255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3D677-81E1-4D50-9076-30CFC42E4228}"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29465-BF51-4517-96CE-0779DFEA99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03BDE-FA6C-4979-BC47-8B7DD17686AC}"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FDF33-2AA5-4A6A-AF53-2EAB36D2F9D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FD4E5-E84D-47BC-A17D-9BDB4D114267}"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5497F-001E-45AB-BB02-38D2F4CDE5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8E53E-ACD8-4675-AE05-518DB96216F7}" type="datetimeFigureOut">
              <a:rPr lang="en-US"/>
              <a:pPr>
                <a:defRPr/>
              </a:pPr>
              <a:t>8/4/2015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C927BC-FC27-40F2-A3CB-79DA8960A1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774886-5199-4F95-978E-7056D1F72A3F}" type="datetimeFigureOut">
              <a:rPr lang="en-US"/>
              <a:pPr>
                <a:defRPr/>
              </a:pPr>
              <a:t>8/4/2015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D587FC-7CC7-445F-8ED6-44AFA77947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B8BA9E-A4F2-4411-BC13-0F18608755D8}" type="datetimeFigureOut">
              <a:rPr lang="en-US"/>
              <a:pPr>
                <a:defRPr/>
              </a:pPr>
              <a:t>8/4/2015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35C2F6-34F4-4CF2-81CF-226611EA7B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C06C20-D95E-4638-8D9C-62B162F992D5}"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F103C8-441F-4A78-A40E-3EEFFB7F7BE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BBD9F7-C55E-422E-B80C-CB239429FB1C}"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F6537-163F-4185-A2C4-83F9565B4C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E0DC3DE4-9657-45C1-A020-414030A047C6}" type="datetimeFigureOut">
              <a:rPr lang="en-US"/>
              <a:pPr>
                <a:defRPr/>
              </a:pPr>
              <a:t>8/4/2015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60028DA9-5B2F-42BC-870E-9BE19E33C3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92162"/>
          </a:xfrm>
        </p:spPr>
        <p:txBody>
          <a:bodyPr rtlCol="0">
            <a:noAutofit/>
          </a:bodyPr>
          <a:lstStyle/>
          <a:p>
            <a:pPr eaLnBrk="1" fontAlgn="auto" hangingPunct="1">
              <a:spcAft>
                <a:spcPts val="0"/>
              </a:spcAft>
              <a:defRPr/>
            </a:pPr>
            <a:r>
              <a:rPr lang="sr-Latn-CS" altLang="en-US" sz="3200" b="1" dirty="0">
                <a:solidFill>
                  <a:schemeClr val="bg1"/>
                </a:solidFill>
                <a:latin typeface="Maiandra GD" pitchFamily="34" charset="0"/>
              </a:rPr>
              <a:t>MR </a:t>
            </a:r>
            <a:r>
              <a:rPr lang="sr-Latn-CS" altLang="en-US" sz="3200" b="1" dirty="0" smtClean="0">
                <a:solidFill>
                  <a:schemeClr val="bg1"/>
                </a:solidFill>
                <a:latin typeface="Maiandra GD" pitchFamily="34" charset="0"/>
              </a:rPr>
              <a:t>cervikalne kičme 19.01.2015.</a:t>
            </a:r>
            <a:endParaRPr lang="en-US" sz="3200" b="1" dirty="0">
              <a:solidFill>
                <a:schemeClr val="bg1"/>
              </a:solidFill>
              <a:latin typeface="Maiandra GD" pitchFamily="34" charset="0"/>
            </a:endParaRPr>
          </a:p>
        </p:txBody>
      </p:sp>
      <p:grpSp>
        <p:nvGrpSpPr>
          <p:cNvPr id="6" name="Group 9"/>
          <p:cNvGrpSpPr>
            <a:grpSpLocks/>
          </p:cNvGrpSpPr>
          <p:nvPr/>
        </p:nvGrpSpPr>
        <p:grpSpPr bwMode="auto">
          <a:xfrm>
            <a:off x="1219200" y="1295400"/>
            <a:ext cx="2895600" cy="4114800"/>
            <a:chOff x="198438" y="1341438"/>
            <a:chExt cx="3581400" cy="5040312"/>
          </a:xfrm>
        </p:grpSpPr>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l="30844" r="27423"/>
            <a:stretch>
              <a:fillRect/>
            </a:stretch>
          </p:blipFill>
          <p:spPr bwMode="auto">
            <a:xfrm>
              <a:off x="198438" y="1341438"/>
              <a:ext cx="3581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1620104" y="3285592"/>
              <a:ext cx="247839" cy="32362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4572000" y="1905000"/>
            <a:ext cx="3276600" cy="2895600"/>
            <a:chOff x="3733800" y="1828800"/>
            <a:chExt cx="3276600" cy="2895600"/>
          </a:xfrm>
        </p:grpSpPr>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rcRect l="21266" r="23318" b="4572"/>
            <a:stretch>
              <a:fillRect/>
            </a:stretch>
          </p:blipFill>
          <p:spPr bwMode="auto">
            <a:xfrm>
              <a:off x="3733800" y="18288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flipH="1" flipV="1">
              <a:off x="5486400" y="3505200"/>
              <a:ext cx="260465" cy="29857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8600" y="5562600"/>
            <a:ext cx="8686800" cy="1200329"/>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defRPr/>
            </a:pPr>
            <a:r>
              <a:rPr lang="x-none" sz="2400" dirty="0" err="1">
                <a:solidFill>
                  <a:schemeClr val="bg1"/>
                </a:solidFill>
              </a:rPr>
              <a:t>F</a:t>
            </a:r>
            <a:r>
              <a:rPr lang="en-US" sz="2400" dirty="0" err="1">
                <a:solidFill>
                  <a:schemeClr val="bg1"/>
                </a:solidFill>
              </a:rPr>
              <a:t>okalna</a:t>
            </a:r>
            <a:r>
              <a:rPr lang="en-US" sz="2400" dirty="0">
                <a:solidFill>
                  <a:schemeClr val="bg1"/>
                </a:solidFill>
              </a:rPr>
              <a:t> </a:t>
            </a:r>
            <a:r>
              <a:rPr lang="en-US" sz="2400" dirty="0" err="1">
                <a:solidFill>
                  <a:schemeClr val="bg1"/>
                </a:solidFill>
              </a:rPr>
              <a:t>intramedularna</a:t>
            </a:r>
            <a:r>
              <a:rPr lang="en-US" sz="2400" dirty="0">
                <a:solidFill>
                  <a:schemeClr val="bg1"/>
                </a:solidFill>
              </a:rPr>
              <a:t> </a:t>
            </a:r>
            <a:r>
              <a:rPr lang="sr-Latn-CS" sz="2400" b="1" dirty="0" smtClean="0">
                <a:solidFill>
                  <a:schemeClr val="bg1"/>
                </a:solidFill>
              </a:rPr>
              <a:t>lezija pojačanog intenziteta signala na T2W sekvenci </a:t>
            </a:r>
            <a:r>
              <a:rPr lang="en-US" sz="2400" b="1" dirty="0" smtClean="0">
                <a:solidFill>
                  <a:srgbClr val="FFFF00"/>
                </a:solidFill>
              </a:rPr>
              <a:t> </a:t>
            </a:r>
            <a:r>
              <a:rPr lang="en-US" sz="2400" dirty="0">
                <a:solidFill>
                  <a:schemeClr val="bg1"/>
                </a:solidFill>
              </a:rPr>
              <a:t>u </a:t>
            </a:r>
            <a:r>
              <a:rPr lang="en-US" sz="2400" dirty="0" err="1">
                <a:solidFill>
                  <a:schemeClr val="bg1"/>
                </a:solidFill>
              </a:rPr>
              <a:t>nivou</a:t>
            </a:r>
            <a:r>
              <a:rPr lang="en-US" sz="2400" dirty="0">
                <a:solidFill>
                  <a:schemeClr val="bg1"/>
                </a:solidFill>
              </a:rPr>
              <a:t> C2-C3 </a:t>
            </a:r>
            <a:r>
              <a:rPr lang="en-US" sz="2400" dirty="0" err="1">
                <a:solidFill>
                  <a:schemeClr val="bg1"/>
                </a:solidFill>
              </a:rPr>
              <a:t>centralno</a:t>
            </a:r>
            <a:r>
              <a:rPr lang="en-US" sz="2400" dirty="0">
                <a:solidFill>
                  <a:schemeClr val="bg1"/>
                </a:solidFill>
              </a:rPr>
              <a:t>, </a:t>
            </a:r>
            <a:r>
              <a:rPr lang="en-US" sz="2400" dirty="0" err="1">
                <a:solidFill>
                  <a:schemeClr val="bg1"/>
                </a:solidFill>
              </a:rPr>
              <a:t>dorzomedijalno</a:t>
            </a:r>
            <a:r>
              <a:rPr lang="en-US" sz="2400" dirty="0">
                <a:solidFill>
                  <a:schemeClr val="bg1"/>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dorzolateralno</a:t>
            </a:r>
            <a:r>
              <a:rPr lang="en-US" sz="2400" dirty="0">
                <a:solidFill>
                  <a:schemeClr val="bg1"/>
                </a:solidFill>
              </a:rPr>
              <a:t> </a:t>
            </a:r>
            <a:r>
              <a:rPr lang="en-US" sz="2400" dirty="0" err="1">
                <a:solidFill>
                  <a:schemeClr val="bg1"/>
                </a:solidFill>
              </a:rPr>
              <a:t>levo</a:t>
            </a:r>
            <a:r>
              <a:rPr lang="en-US" sz="2400" dirty="0">
                <a:solidFill>
                  <a:schemeClr val="bg1"/>
                </a:solidFill>
              </a:rPr>
              <a:t>, </a:t>
            </a:r>
            <a:r>
              <a:rPr lang="en-US" sz="2400" dirty="0" err="1">
                <a:solidFill>
                  <a:schemeClr val="bg1"/>
                </a:solidFill>
              </a:rPr>
              <a:t>edematozna</a:t>
            </a:r>
            <a:r>
              <a:rPr lang="en-US" sz="2400" dirty="0">
                <a:solidFill>
                  <a:schemeClr val="bg1"/>
                </a:solidFill>
              </a:rPr>
              <a:t>, bez </a:t>
            </a:r>
            <a:r>
              <a:rPr lang="en-US" sz="2400" dirty="0" err="1">
                <a:solidFill>
                  <a:schemeClr val="bg1"/>
                </a:solidFill>
              </a:rPr>
              <a:t>postkontrastnog</a:t>
            </a:r>
            <a:r>
              <a:rPr lang="en-US" sz="2400" dirty="0">
                <a:solidFill>
                  <a:schemeClr val="bg1"/>
                </a:solidFill>
              </a:rPr>
              <a:t> </a:t>
            </a:r>
            <a:r>
              <a:rPr lang="x-none" sz="2400">
                <a:solidFill>
                  <a:schemeClr val="bg1"/>
                </a:solidFill>
              </a:rPr>
              <a:t>p</a:t>
            </a:r>
            <a:r>
              <a:rPr lang="en-US" sz="2400" dirty="0" err="1" smtClean="0">
                <a:solidFill>
                  <a:schemeClr val="bg1"/>
                </a:solidFill>
              </a:rPr>
              <a:t>rebojavanja</a:t>
            </a:r>
            <a:r>
              <a:rPr lang="sr-Latn-C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00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524000"/>
            <a:ext cx="3352800" cy="1422400"/>
          </a:xfrm>
          <a:prstGeom prst="down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eaLnBrk="1" hangingPunct="1">
              <a:buNone/>
              <a:defRPr/>
            </a:pPr>
            <a:r>
              <a:rPr lang="sr-Latn-CS" altLang="en-US" sz="1700" b="1" dirty="0">
                <a:solidFill>
                  <a:srgbClr val="FFFFFF"/>
                </a:solidFill>
                <a:cs typeface="Arial" charset="0"/>
              </a:rPr>
              <a:t>Dva vremenski diseminovana klinička događaja</a:t>
            </a:r>
            <a:endParaRPr lang="en-US" altLang="en-US" sz="1700" b="1" dirty="0">
              <a:solidFill>
                <a:srgbClr val="FFFFFF"/>
              </a:solidFill>
              <a:cs typeface="Arial" charset="0"/>
            </a:endParaRPr>
          </a:p>
        </p:txBody>
      </p:sp>
      <p:sp>
        <p:nvSpPr>
          <p:cNvPr id="7" name="Down Arrow 6"/>
          <p:cNvSpPr/>
          <p:nvPr/>
        </p:nvSpPr>
        <p:spPr>
          <a:xfrm>
            <a:off x="4648200" y="1600200"/>
            <a:ext cx="3165475" cy="1270793"/>
          </a:xfrm>
          <a:prstGeom prst="down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x-none" sz="1700" b="1" dirty="0"/>
              <a:t>Nelečena novootkrivena </a:t>
            </a:r>
            <a:r>
              <a:rPr lang="sr-Latn-CS" sz="1700" b="1" dirty="0"/>
              <a:t>arterijska </a:t>
            </a:r>
            <a:r>
              <a:rPr lang="x-none" sz="1700" b="1" dirty="0"/>
              <a:t>hipertenzija</a:t>
            </a:r>
            <a:endParaRPr lang="en-US" sz="1700" b="1" dirty="0"/>
          </a:p>
        </p:txBody>
      </p:sp>
      <p:sp>
        <p:nvSpPr>
          <p:cNvPr id="8" name="Down Arrow 7"/>
          <p:cNvSpPr/>
          <p:nvPr/>
        </p:nvSpPr>
        <p:spPr>
          <a:xfrm>
            <a:off x="962025" y="3352800"/>
            <a:ext cx="2952750" cy="1336675"/>
          </a:xfrm>
          <a:prstGeom prst="down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r-Latn-CS" b="1" dirty="0"/>
              <a:t>Klinički</a:t>
            </a:r>
          </a:p>
          <a:p>
            <a:pPr algn="ctr" eaLnBrk="1" hangingPunct="1">
              <a:defRPr/>
            </a:pPr>
            <a:r>
              <a:rPr lang="sr-Latn-CS" b="1" dirty="0"/>
              <a:t>d</a:t>
            </a:r>
            <a:r>
              <a:rPr lang="x-none" b="1" dirty="0"/>
              <a:t>iseminacija u prostoru</a:t>
            </a:r>
            <a:endParaRPr lang="en-US" b="1" dirty="0"/>
          </a:p>
        </p:txBody>
      </p:sp>
      <p:sp>
        <p:nvSpPr>
          <p:cNvPr id="9" name="Rectangle 8"/>
          <p:cNvSpPr/>
          <p:nvPr/>
        </p:nvSpPr>
        <p:spPr>
          <a:xfrm>
            <a:off x="1143000" y="4876800"/>
            <a:ext cx="2305050" cy="178276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x-none" sz="3600" b="1" dirty="0"/>
              <a:t>MS?</a:t>
            </a:r>
            <a:endParaRPr lang="en-US" sz="3600" b="1" dirty="0"/>
          </a:p>
        </p:txBody>
      </p:sp>
      <p:sp>
        <p:nvSpPr>
          <p:cNvPr id="10" name="Down Arrow 9"/>
          <p:cNvSpPr/>
          <p:nvPr/>
        </p:nvSpPr>
        <p:spPr>
          <a:xfrm>
            <a:off x="4834094" y="3352800"/>
            <a:ext cx="2952750" cy="1447800"/>
          </a:xfrm>
          <a:prstGeom prst="down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x-none" b="1" dirty="0"/>
              <a:t>Poliglobulija</a:t>
            </a:r>
            <a:endParaRPr lang="en-US" b="1" dirty="0"/>
          </a:p>
        </p:txBody>
      </p:sp>
      <p:sp>
        <p:nvSpPr>
          <p:cNvPr id="11" name="Rectangle 10"/>
          <p:cNvSpPr/>
          <p:nvPr/>
        </p:nvSpPr>
        <p:spPr>
          <a:xfrm>
            <a:off x="5257800" y="4953000"/>
            <a:ext cx="2303462" cy="17272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x-none" sz="3000" b="1" dirty="0"/>
              <a:t>Vaskularno oboljenje CNS?</a:t>
            </a:r>
            <a:endParaRPr lang="en-US" sz="3000" b="1" dirty="0"/>
          </a:p>
        </p:txBody>
      </p:sp>
      <p:sp>
        <p:nvSpPr>
          <p:cNvPr id="12" name="Textfeld 11"/>
          <p:cNvSpPr txBox="1"/>
          <p:nvPr/>
        </p:nvSpPr>
        <p:spPr>
          <a:xfrm>
            <a:off x="533400" y="304800"/>
            <a:ext cx="5257800" cy="584775"/>
          </a:xfrm>
          <a:prstGeom prst="rect">
            <a:avLst/>
          </a:prstGeom>
          <a:noFill/>
        </p:spPr>
        <p:txBody>
          <a:bodyPr wrap="square" rtlCol="0">
            <a:spAutoFit/>
          </a:bodyPr>
          <a:lstStyle/>
          <a:p>
            <a:r>
              <a:rPr lang="sr-Latn-CS" sz="3200" b="1" dirty="0" smtClean="0">
                <a:solidFill>
                  <a:srgbClr val="003300"/>
                </a:solidFill>
                <a:latin typeface="Maiandra GD" pitchFamily="34" charset="0"/>
              </a:rPr>
              <a:t>Diferencijalna dijagnoza</a:t>
            </a:r>
            <a:endParaRPr lang="sr-Latn-CS" sz="3200" b="1" dirty="0">
              <a:solidFill>
                <a:srgbClr val="003300"/>
              </a:solidFill>
              <a:latin typeface="Maiandra GD" pitchFamily="34" charset="0"/>
            </a:endParaRPr>
          </a:p>
        </p:txBody>
      </p:sp>
    </p:spTree>
    <p:extLst>
      <p:ext uri="{BB962C8B-B14F-4D97-AF65-F5344CB8AC3E}">
        <p14:creationId xmlns:p14="http://schemas.microsoft.com/office/powerpoint/2010/main" val="21679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31" name="Gruppieren 30"/>
          <p:cNvGrpSpPr/>
          <p:nvPr/>
        </p:nvGrpSpPr>
        <p:grpSpPr>
          <a:xfrm>
            <a:off x="160004" y="295642"/>
            <a:ext cx="3116596" cy="5114557"/>
            <a:chOff x="160004" y="295642"/>
            <a:chExt cx="3259432" cy="5659217"/>
          </a:xfrm>
        </p:grpSpPr>
        <p:sp>
          <p:nvSpPr>
            <p:cNvPr id="5" name="Shape 4"/>
            <p:cNvSpPr/>
            <p:nvPr/>
          </p:nvSpPr>
          <p:spPr>
            <a:xfrm>
              <a:off x="160004" y="1906490"/>
              <a:ext cx="2495475" cy="2495854"/>
            </a:xfrm>
            <a:prstGeom prst="leftCircularArrow">
              <a:avLst>
                <a:gd name="adj1" fmla="val 10980"/>
                <a:gd name="adj2" fmla="val 1142322"/>
                <a:gd name="adj3" fmla="val 6300000"/>
                <a:gd name="adj4" fmla="val 18900000"/>
                <a:gd name="adj5" fmla="val 12500"/>
              </a:avLst>
            </a:prstGeom>
            <a:solidFill>
              <a:srgbClr val="0033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Block Arc 5"/>
            <p:cNvSpPr/>
            <p:nvPr/>
          </p:nvSpPr>
          <p:spPr>
            <a:xfrm>
              <a:off x="1099700" y="3810000"/>
              <a:ext cx="2143999" cy="2144859"/>
            </a:xfrm>
            <a:prstGeom prst="blockArc">
              <a:avLst>
                <a:gd name="adj1" fmla="val 13500000"/>
                <a:gd name="adj2" fmla="val 10800000"/>
                <a:gd name="adj3" fmla="val 12740"/>
              </a:avLst>
            </a:prstGeom>
            <a:solidFill>
              <a:srgbClr val="0033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 9"/>
            <p:cNvGrpSpPr/>
            <p:nvPr/>
          </p:nvGrpSpPr>
          <p:grpSpPr>
            <a:xfrm>
              <a:off x="1347436" y="1196980"/>
              <a:ext cx="1554095" cy="848886"/>
              <a:chOff x="-950809" y="-260"/>
              <a:chExt cx="1554095" cy="848886"/>
            </a:xfrm>
          </p:grpSpPr>
          <p:sp>
            <p:nvSpPr>
              <p:cNvPr id="11" name="Rectangle 10"/>
              <p:cNvSpPr/>
              <p:nvPr/>
            </p:nvSpPr>
            <p:spPr>
              <a:xfrm>
                <a:off x="-819891" y="155449"/>
                <a:ext cx="1386687" cy="69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950809" y="-260"/>
                <a:ext cx="1554095" cy="693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x-none" b="1" kern="1200" dirty="0" smtClean="0">
                    <a:solidFill>
                      <a:srgbClr val="002060"/>
                    </a:solidFill>
                    <a:latin typeface="Maiandra GD" pitchFamily="34" charset="0"/>
                  </a:rPr>
                  <a:t>Vremenska diseminacija</a:t>
                </a:r>
                <a:endParaRPr lang="en-US" b="1" kern="1200" dirty="0">
                  <a:solidFill>
                    <a:srgbClr val="002060"/>
                  </a:solidFill>
                  <a:latin typeface="Maiandra GD" pitchFamily="34" charset="0"/>
                </a:endParaRPr>
              </a:p>
            </p:txBody>
          </p:sp>
        </p:grpSp>
        <p:sp>
          <p:nvSpPr>
            <p:cNvPr id="14" name="Circular Arrow 13"/>
            <p:cNvSpPr/>
            <p:nvPr/>
          </p:nvSpPr>
          <p:spPr>
            <a:xfrm>
              <a:off x="923961" y="295642"/>
              <a:ext cx="2495475" cy="2495854"/>
            </a:xfrm>
            <a:prstGeom prst="circularArrow">
              <a:avLst>
                <a:gd name="adj1" fmla="val 10980"/>
                <a:gd name="adj2" fmla="val 1142322"/>
                <a:gd name="adj3" fmla="val 4500000"/>
                <a:gd name="adj4" fmla="val 10800000"/>
                <a:gd name="adj5" fmla="val 12500"/>
              </a:avLst>
            </a:prstGeom>
            <a:solidFill>
              <a:srgbClr val="0033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p:cNvGrpSpPr/>
            <p:nvPr/>
          </p:nvGrpSpPr>
          <p:grpSpPr>
            <a:xfrm>
              <a:off x="923961" y="2882538"/>
              <a:ext cx="1618859" cy="693177"/>
              <a:chOff x="1888257" y="2343428"/>
              <a:chExt cx="1618859" cy="693177"/>
            </a:xfrm>
          </p:grpSpPr>
          <p:sp>
            <p:nvSpPr>
              <p:cNvPr id="16" name="Rectangle 15"/>
              <p:cNvSpPr/>
              <p:nvPr/>
            </p:nvSpPr>
            <p:spPr>
              <a:xfrm>
                <a:off x="1888257" y="2343428"/>
                <a:ext cx="1386687" cy="69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1888257" y="2343428"/>
                <a:ext cx="1618859" cy="693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x-none" b="1" kern="1200" dirty="0" smtClean="0">
                    <a:solidFill>
                      <a:srgbClr val="002060"/>
                    </a:solidFill>
                    <a:latin typeface="Maiandra GD" pitchFamily="34" charset="0"/>
                  </a:rPr>
                  <a:t>Prostorna diseminacija</a:t>
                </a:r>
                <a:endParaRPr lang="en-US" b="1" kern="1200" dirty="0">
                  <a:solidFill>
                    <a:srgbClr val="002060"/>
                  </a:solidFill>
                  <a:latin typeface="Maiandra GD" pitchFamily="34" charset="0"/>
                </a:endParaRPr>
              </a:p>
            </p:txBody>
          </p:sp>
        </p:grpSp>
        <p:grpSp>
          <p:nvGrpSpPr>
            <p:cNvPr id="18" name="Group 17"/>
            <p:cNvGrpSpPr/>
            <p:nvPr/>
          </p:nvGrpSpPr>
          <p:grpSpPr>
            <a:xfrm>
              <a:off x="1478353" y="4535840"/>
              <a:ext cx="1386687" cy="693177"/>
              <a:chOff x="2645761" y="3816424"/>
              <a:chExt cx="1386687" cy="693177"/>
            </a:xfrm>
          </p:grpSpPr>
          <p:sp>
            <p:nvSpPr>
              <p:cNvPr id="19" name="Rectangle 18"/>
              <p:cNvSpPr/>
              <p:nvPr/>
            </p:nvSpPr>
            <p:spPr>
              <a:xfrm>
                <a:off x="2645761" y="3816424"/>
                <a:ext cx="1386687" cy="69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645761" y="3816424"/>
                <a:ext cx="1386687" cy="693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x-none" sz="3600" b="1" kern="1200" dirty="0" smtClean="0">
                    <a:solidFill>
                      <a:srgbClr val="FF0000"/>
                    </a:solidFill>
                    <a:latin typeface="Maiandra GD" pitchFamily="34" charset="0"/>
                  </a:rPr>
                  <a:t>MS?</a:t>
                </a:r>
                <a:endParaRPr lang="en-US" sz="3600" b="1" kern="1200" dirty="0">
                  <a:solidFill>
                    <a:srgbClr val="FF0000"/>
                  </a:solidFill>
                  <a:latin typeface="Maiandra GD" pitchFamily="34" charset="0"/>
                </a:endParaRPr>
              </a:p>
            </p:txBody>
          </p:sp>
        </p:grpSp>
      </p:grpSp>
      <p:cxnSp>
        <p:nvCxnSpPr>
          <p:cNvPr id="21" name="Straight Arrow Connector 20"/>
          <p:cNvCxnSpPr/>
          <p:nvPr/>
        </p:nvCxnSpPr>
        <p:spPr>
          <a:xfrm flipV="1">
            <a:off x="2667000" y="1981200"/>
            <a:ext cx="1066800" cy="990600"/>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4876800" y="2743200"/>
            <a:ext cx="4038600" cy="707886"/>
          </a:xfrm>
          <a:prstGeom prst="rect">
            <a:avLst/>
          </a:prstGeom>
          <a:noFill/>
        </p:spPr>
        <p:txBody>
          <a:bodyPr wrap="square">
            <a:spAutoFit/>
          </a:bodyPr>
          <a:lstStyle/>
          <a:p>
            <a:pPr algn="ctr" eaLnBrk="1" hangingPunct="1">
              <a:defRPr/>
            </a:pPr>
            <a:r>
              <a:rPr lang="x-none" sz="2000" dirty="0">
                <a:latin typeface="Maiandra GD" pitchFamily="34" charset="0"/>
              </a:rPr>
              <a:t>1g metiprednizolona </a:t>
            </a:r>
            <a:r>
              <a:rPr lang="x-none" sz="2000">
                <a:latin typeface="Maiandra GD" pitchFamily="34" charset="0"/>
              </a:rPr>
              <a:t>dnevno </a:t>
            </a:r>
            <a:r>
              <a:rPr lang="sr-Latn-CS" sz="2000" dirty="0" smtClean="0">
                <a:latin typeface="Maiandra GD" pitchFamily="34" charset="0"/>
              </a:rPr>
              <a:t>i.v. </a:t>
            </a:r>
            <a:r>
              <a:rPr lang="x-none" sz="2000" smtClean="0">
                <a:latin typeface="Maiandra GD" pitchFamily="34" charset="0"/>
              </a:rPr>
              <a:t>u </a:t>
            </a:r>
            <a:r>
              <a:rPr lang="x-none" sz="2000" dirty="0">
                <a:latin typeface="Maiandra GD" pitchFamily="34" charset="0"/>
              </a:rPr>
              <a:t>toku </a:t>
            </a:r>
            <a:r>
              <a:rPr lang="x-none" sz="2000">
                <a:latin typeface="Maiandra GD" pitchFamily="34" charset="0"/>
              </a:rPr>
              <a:t>5 </a:t>
            </a:r>
            <a:r>
              <a:rPr lang="x-none" sz="2000" smtClean="0">
                <a:latin typeface="Maiandra GD" pitchFamily="34" charset="0"/>
              </a:rPr>
              <a:t>dana</a:t>
            </a:r>
            <a:endParaRPr lang="en-US" sz="2000" dirty="0">
              <a:latin typeface="Maiandra GD" pitchFamily="34" charset="0"/>
            </a:endParaRPr>
          </a:p>
        </p:txBody>
      </p:sp>
      <p:cxnSp>
        <p:nvCxnSpPr>
          <p:cNvPr id="23" name="Straight Arrow Connector 22"/>
          <p:cNvCxnSpPr/>
          <p:nvPr/>
        </p:nvCxnSpPr>
        <p:spPr>
          <a:xfrm>
            <a:off x="8686800" y="3200400"/>
            <a:ext cx="0" cy="533400"/>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25" name="Title 24"/>
          <p:cNvSpPr>
            <a:spLocks noGrp="1"/>
          </p:cNvSpPr>
          <p:nvPr>
            <p:ph type="title"/>
          </p:nvPr>
        </p:nvSpPr>
        <p:spPr>
          <a:xfrm>
            <a:off x="3657600" y="3733800"/>
            <a:ext cx="5486400" cy="304800"/>
          </a:xfrm>
        </p:spPr>
        <p:txBody>
          <a:bodyPr/>
          <a:lstStyle/>
          <a:p>
            <a:pPr marL="0" indent="0" algn="ctr" eaLnBrk="1" hangingPunct="1"/>
            <a:r>
              <a:rPr lang="sr-Latn-CS" sz="1800" dirty="0" smtClean="0">
                <a:latin typeface="Maiandra GD" pitchFamily="34" charset="0"/>
              </a:rPr>
              <a:t>Neurološki nalaz nakon terapije: </a:t>
            </a:r>
            <a:br>
              <a:rPr lang="sr-Latn-CS" sz="1800" dirty="0" smtClean="0">
                <a:latin typeface="Maiandra GD" pitchFamily="34" charset="0"/>
              </a:rPr>
            </a:br>
            <a:endParaRPr lang="sr-Latn-CS" sz="1800" dirty="0">
              <a:latin typeface="Maiandra GD" pitchFamily="34" charset="0"/>
            </a:endParaRPr>
          </a:p>
        </p:txBody>
      </p:sp>
      <p:sp>
        <p:nvSpPr>
          <p:cNvPr id="30" name="Textfeld 29"/>
          <p:cNvSpPr txBox="1"/>
          <p:nvPr/>
        </p:nvSpPr>
        <p:spPr>
          <a:xfrm>
            <a:off x="0" y="6096000"/>
            <a:ext cx="9144000" cy="646331"/>
          </a:xfrm>
          <a:prstGeom prst="rect">
            <a:avLst/>
          </a:prstGeom>
          <a:noFill/>
        </p:spPr>
        <p:txBody>
          <a:bodyPr wrap="square" rtlCol="0">
            <a:spAutoFit/>
          </a:bodyPr>
          <a:lstStyle/>
          <a:p>
            <a:r>
              <a:rPr lang="sr-Latn-CS" b="1" dirty="0" smtClean="0">
                <a:latin typeface="Maiandra GD" pitchFamily="34" charset="0"/>
              </a:rPr>
              <a:t>Sprovedena flebotomija, 300ml krvi, uvedena acetilsalicilna kiselina 100mg/dan i antihipertenzivna terapija. </a:t>
            </a:r>
            <a:endParaRPr lang="sr-Latn-CS" b="1" dirty="0">
              <a:latin typeface="Maiandra GD" pitchFamily="34" charset="0"/>
            </a:endParaRPr>
          </a:p>
        </p:txBody>
      </p:sp>
      <p:graphicFrame>
        <p:nvGraphicFramePr>
          <p:cNvPr id="24" name="Tabelle 23"/>
          <p:cNvGraphicFramePr>
            <a:graphicFrameLocks noGrp="1"/>
          </p:cNvGraphicFramePr>
          <p:nvPr/>
        </p:nvGraphicFramePr>
        <p:xfrm>
          <a:off x="4953000" y="0"/>
          <a:ext cx="4191000" cy="2092643"/>
        </p:xfrm>
        <a:graphic>
          <a:graphicData uri="http://schemas.openxmlformats.org/drawingml/2006/table">
            <a:tbl>
              <a:tblPr firstRow="1" bandRow="1">
                <a:tableStyleId>{5C22544A-7EE6-4342-B048-85BDC9FD1C3A}</a:tableStyleId>
              </a:tblPr>
              <a:tblGrid>
                <a:gridCol w="4191000"/>
              </a:tblGrid>
              <a:tr h="416243">
                <a:tc>
                  <a:txBody>
                    <a:bodyPr/>
                    <a:lstStyle/>
                    <a:p>
                      <a:r>
                        <a:rPr lang="sr-Latn-CS" sz="1400" dirty="0" smtClean="0">
                          <a:solidFill>
                            <a:schemeClr val="tx1"/>
                          </a:solidFill>
                          <a:latin typeface="Maiandra GD" pitchFamily="34" charset="0"/>
                        </a:rPr>
                        <a:t>Lokalizacija lezija na magnetnoj rezonanci*</a:t>
                      </a:r>
                      <a:endParaRPr lang="sr-Latn-CS" sz="1400" dirty="0">
                        <a:solidFill>
                          <a:schemeClr val="tx1"/>
                        </a:solidFill>
                        <a:latin typeface="Maiandra GD" pitchFamily="34" charset="0"/>
                      </a:endParaRPr>
                    </a:p>
                  </a:txBody>
                  <a:tcPr>
                    <a:solidFill>
                      <a:schemeClr val="bg1">
                        <a:lumMod val="95000"/>
                      </a:schemeClr>
                    </a:solidFill>
                  </a:tcPr>
                </a:tc>
              </a:tr>
              <a:tr h="24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400" b="1" dirty="0" smtClean="0">
                          <a:solidFill>
                            <a:schemeClr val="tx1"/>
                          </a:solidFill>
                          <a:latin typeface="Maiandra GD" pitchFamily="34" charset="0"/>
                        </a:rPr>
                        <a:t>periventrikularna</a:t>
                      </a:r>
                      <a:endParaRPr lang="sr-Latn-CS" sz="1400" b="1" dirty="0">
                        <a:solidFill>
                          <a:schemeClr val="tx1"/>
                        </a:solidFill>
                        <a:latin typeface="Maiandra GD" pitchFamily="34" charset="0"/>
                      </a:endParaRPr>
                    </a:p>
                  </a:txBody>
                  <a:tcPr>
                    <a:solidFill>
                      <a:schemeClr val="bg1">
                        <a:lumMod val="95000"/>
                      </a:schemeClr>
                    </a:solidFill>
                  </a:tcPr>
                </a:tc>
              </a:tr>
              <a:tr h="240983">
                <a:tc>
                  <a:txBody>
                    <a:bodyPr/>
                    <a:lstStyle/>
                    <a:p>
                      <a:r>
                        <a:rPr lang="sr-Latn-CS" sz="1400" dirty="0" smtClean="0">
                          <a:latin typeface="Maiandra GD" pitchFamily="34" charset="0"/>
                        </a:rPr>
                        <a:t>jukstakortikalna</a:t>
                      </a:r>
                      <a:endParaRPr lang="sr-Latn-CS" sz="1400" dirty="0">
                        <a:latin typeface="Maiandra GD" pitchFamily="34" charset="0"/>
                      </a:endParaRPr>
                    </a:p>
                  </a:txBody>
                  <a:tcPr>
                    <a:solidFill>
                      <a:schemeClr val="bg1">
                        <a:lumMod val="95000"/>
                      </a:schemeClr>
                    </a:solidFill>
                  </a:tcPr>
                </a:tc>
              </a:tr>
              <a:tr h="240983">
                <a:tc>
                  <a:txBody>
                    <a:bodyPr/>
                    <a:lstStyle/>
                    <a:p>
                      <a:r>
                        <a:rPr lang="sr-Latn-CS" sz="1400" b="1" dirty="0" smtClean="0">
                          <a:latin typeface="Maiandra GD" pitchFamily="34" charset="0"/>
                        </a:rPr>
                        <a:t>infratentorijalna</a:t>
                      </a:r>
                      <a:endParaRPr lang="sr-Latn-CS" sz="1400" b="1" dirty="0">
                        <a:latin typeface="Maiandra GD" pitchFamily="34" charset="0"/>
                      </a:endParaRPr>
                    </a:p>
                  </a:txBody>
                  <a:tcPr>
                    <a:solidFill>
                      <a:schemeClr val="bg1">
                        <a:lumMod val="95000"/>
                      </a:schemeClr>
                    </a:solidFill>
                  </a:tcPr>
                </a:tc>
              </a:tr>
              <a:tr h="240983">
                <a:tc>
                  <a:txBody>
                    <a:bodyPr/>
                    <a:lstStyle/>
                    <a:p>
                      <a:r>
                        <a:rPr lang="sr-Latn-CS" sz="1400" dirty="0" smtClean="0">
                          <a:latin typeface="Maiandra GD" pitchFamily="34" charset="0"/>
                        </a:rPr>
                        <a:t>kičmena</a:t>
                      </a:r>
                      <a:r>
                        <a:rPr lang="sr-Latn-CS" sz="1400" baseline="0" dirty="0" smtClean="0">
                          <a:latin typeface="Maiandra GD" pitchFamily="34" charset="0"/>
                        </a:rPr>
                        <a:t> moždina</a:t>
                      </a:r>
                      <a:endParaRPr lang="sr-Latn-CS" sz="1400" dirty="0">
                        <a:latin typeface="Maiandra GD" pitchFamily="34" charset="0"/>
                      </a:endParaRPr>
                    </a:p>
                  </a:txBody>
                  <a:tcPr>
                    <a:solidFill>
                      <a:schemeClr val="bg1">
                        <a:lumMod val="95000"/>
                      </a:schemeClr>
                    </a:solidFill>
                  </a:tcPr>
                </a:tc>
              </a:tr>
              <a:tr h="372428">
                <a:tc>
                  <a:txBody>
                    <a:bodyPr/>
                    <a:lstStyle/>
                    <a:p>
                      <a:r>
                        <a:rPr lang="sr-Latn-CS" sz="1200" dirty="0" smtClean="0">
                          <a:latin typeface="Maiandra GD" pitchFamily="34" charset="0"/>
                        </a:rPr>
                        <a:t>*Simptomatske</a:t>
                      </a:r>
                      <a:r>
                        <a:rPr lang="sr-Latn-CS" sz="1200" baseline="0" dirty="0" smtClean="0">
                          <a:latin typeface="Maiandra GD" pitchFamily="34" charset="0"/>
                        </a:rPr>
                        <a:t> lezije moždanog stabla i kičmene moždine se ne računaju</a:t>
                      </a:r>
                      <a:endParaRPr lang="sr-Latn-CS" sz="1200" dirty="0">
                        <a:latin typeface="Maiandra GD" pitchFamily="34" charset="0"/>
                      </a:endParaRPr>
                    </a:p>
                  </a:txBody>
                  <a:tcPr>
                    <a:solidFill>
                      <a:schemeClr val="bg1">
                        <a:lumMod val="95000"/>
                      </a:schemeClr>
                    </a:solidFill>
                  </a:tcPr>
                </a:tc>
              </a:tr>
            </a:tbl>
          </a:graphicData>
        </a:graphic>
      </p:graphicFrame>
      <p:sp>
        <p:nvSpPr>
          <p:cNvPr id="27" name="Textfeld 26"/>
          <p:cNvSpPr txBox="1"/>
          <p:nvPr/>
        </p:nvSpPr>
        <p:spPr>
          <a:xfrm>
            <a:off x="4953000" y="2057400"/>
            <a:ext cx="4191000" cy="276999"/>
          </a:xfrm>
          <a:prstGeom prst="rect">
            <a:avLst/>
          </a:prstGeom>
          <a:noFill/>
        </p:spPr>
        <p:txBody>
          <a:bodyPr wrap="square" rtlCol="0">
            <a:spAutoFit/>
          </a:bodyPr>
          <a:lstStyle/>
          <a:p>
            <a:pPr algn="r"/>
            <a:r>
              <a:rPr lang="sr-Latn-CS" sz="1200" dirty="0" smtClean="0">
                <a:latin typeface="Maiandra GD" pitchFamily="34" charset="0"/>
              </a:rPr>
              <a:t>Polman et al, Ann Neurol 2011;69:292–302</a:t>
            </a:r>
            <a:endParaRPr lang="sr-Latn-CS" sz="1200" dirty="0">
              <a:latin typeface="Maiandra GD" pitchFamily="34" charset="0"/>
            </a:endParaRPr>
          </a:p>
        </p:txBody>
      </p:sp>
      <p:sp>
        <p:nvSpPr>
          <p:cNvPr id="29" name="Content Placeholder 2"/>
          <p:cNvSpPr txBox="1">
            <a:spLocks/>
          </p:cNvSpPr>
          <p:nvPr/>
        </p:nvSpPr>
        <p:spPr bwMode="auto">
          <a:xfrm>
            <a:off x="3276600" y="4114800"/>
            <a:ext cx="5638800" cy="1371600"/>
          </a:xfrm>
          <a:prstGeom prst="rect">
            <a:avLst/>
          </a:prstGeom>
          <a:noFill/>
          <a:ln w="9525">
            <a:solidFill>
              <a:schemeClr val="bg1">
                <a:lumMod val="75000"/>
              </a:schemeClr>
            </a:solidFill>
            <a:miter lim="800000"/>
            <a:headEnd/>
            <a:tailEnd/>
          </a:ln>
        </p:spPr>
        <p:txBody>
          <a:bodyPr vert="horz" wrap="square" lIns="91440" tIns="45720" rIns="91440" bIns="45720" numCol="1" anchor="b"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Na </a:t>
            </a:r>
            <a:r>
              <a:rPr kumimoji="0" lang="sr-Latn-CS" altLang="en-US" sz="1600" b="1" i="0" u="none" strike="noStrike" kern="1200" cap="none" spc="0" normalizeH="0" baseline="0" noProof="0" dirty="0" smtClean="0">
                <a:ln>
                  <a:noFill/>
                </a:ln>
                <a:effectLst/>
                <a:uLnTx/>
                <a:uFillTx/>
                <a:latin typeface="Maiandra GD" pitchFamily="34" charset="0"/>
                <a:ea typeface="+mn-ea"/>
                <a:cs typeface="+mn-cs"/>
              </a:rPr>
              <a:t>KN</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a:t>
            </a:r>
            <a:r>
              <a:rPr kumimoji="0" lang="en-US" altLang="en-US" sz="1600" b="0" i="0" u="none" strike="noStrike" kern="1200" cap="none" spc="0" normalizeH="0" baseline="0" noProof="0" dirty="0" smtClean="0">
                <a:ln>
                  <a:noFill/>
                </a:ln>
                <a:effectLst/>
                <a:uLnTx/>
                <a:uFillTx/>
                <a:latin typeface="Maiandra GD" pitchFamily="34" charset="0"/>
                <a:ea typeface="+mn-ea"/>
                <a:cs typeface="+mn-cs"/>
              </a:rPr>
              <a:t>-</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laka pareza n. VII po centralnom tipu desno. </a:t>
            </a:r>
            <a:r>
              <a:rPr kumimoji="0" lang="sr-Latn-CS" altLang="en-US" sz="1600" b="1" i="0" u="none" strike="noStrike" kern="1200" cap="none" spc="0" normalizeH="0" baseline="0" noProof="0" dirty="0" smtClean="0">
                <a:ln>
                  <a:noFill/>
                </a:ln>
                <a:effectLst/>
                <a:uLnTx/>
                <a:uFillTx/>
                <a:latin typeface="Maiandra GD" pitchFamily="34" charset="0"/>
                <a:ea typeface="+mn-ea"/>
                <a:cs typeface="+mn-cs"/>
              </a:rPr>
              <a:t>Vrat:</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pozitivan Lhermitte-ov znak</a:t>
            </a:r>
            <a:r>
              <a:rPr kumimoji="0" lang="en-US" altLang="en-US" sz="1600" b="0" i="0" u="none" strike="noStrike" kern="1200" cap="none" spc="0" normalizeH="0" baseline="0" noProof="0" dirty="0" smtClean="0">
                <a:ln>
                  <a:noFill/>
                </a:ln>
                <a:effectLst/>
                <a:uLnTx/>
                <a:uFillTx/>
                <a:latin typeface="Maiandra GD" pitchFamily="34" charset="0"/>
                <a:ea typeface="+mn-ea"/>
                <a:cs typeface="+mn-cs"/>
              </a:rPr>
              <a:t>.</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a:t>
            </a:r>
            <a:r>
              <a:rPr kumimoji="0" lang="sr-Latn-CS" altLang="en-US" sz="1600" b="1" i="0" u="none" strike="noStrike" kern="1200" cap="none" spc="0" normalizeH="0" baseline="0" noProof="0" dirty="0" smtClean="0">
                <a:ln>
                  <a:noFill/>
                </a:ln>
                <a:effectLst/>
                <a:uLnTx/>
                <a:uFillTx/>
                <a:latin typeface="Maiandra GD" pitchFamily="34" charset="0"/>
                <a:ea typeface="+mn-ea"/>
                <a:cs typeface="+mn-cs"/>
              </a:rPr>
              <a:t>GE:</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MR obostrano lako pojačani. KTR sniženi obostrano</a:t>
            </a:r>
            <a:r>
              <a:rPr kumimoji="0" lang="en-US" altLang="en-US" sz="1600" b="0" i="0" u="none" strike="noStrike" kern="1200" cap="none" spc="0" normalizeH="0" baseline="0" noProof="0" dirty="0" smtClean="0">
                <a:ln>
                  <a:noFill/>
                </a:ln>
                <a:effectLst/>
                <a:uLnTx/>
                <a:uFillTx/>
                <a:latin typeface="Maiandra GD" pitchFamily="34" charset="0"/>
                <a:ea typeface="+mn-ea"/>
                <a:cs typeface="+mn-cs"/>
              </a:rPr>
              <a:t>. </a:t>
            </a:r>
            <a:r>
              <a:rPr kumimoji="0" lang="sr-Latn-CS" altLang="en-US" sz="1600" b="1" i="0" u="none" strike="noStrike" kern="1200" cap="none" spc="0" normalizeH="0" baseline="0" noProof="0" dirty="0" smtClean="0">
                <a:ln>
                  <a:noFill/>
                </a:ln>
                <a:effectLst/>
                <a:uLnTx/>
                <a:uFillTx/>
                <a:latin typeface="Maiandra GD" pitchFamily="34" charset="0"/>
                <a:ea typeface="+mn-ea"/>
                <a:cs typeface="+mn-cs"/>
              </a:rPr>
              <a:t>DE</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 </a:t>
            </a:r>
            <a:r>
              <a:rPr lang="sr-Latn-CS" altLang="en-US" sz="1600" dirty="0" smtClean="0">
                <a:latin typeface="Maiandra GD" pitchFamily="34" charset="0"/>
                <a:cs typeface="+mn-cs"/>
              </a:rPr>
              <a:t>:</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PR pojačan desno. </a:t>
            </a:r>
            <a:r>
              <a:rPr kumimoji="0" lang="sr-Latn-CS" altLang="en-US" sz="1600" b="1" i="0" u="none" strike="noStrike" kern="1200" cap="none" spc="0" normalizeH="0" baseline="0" noProof="0" dirty="0" smtClean="0">
                <a:ln>
                  <a:noFill/>
                </a:ln>
                <a:effectLst/>
                <a:uLnTx/>
                <a:uFillTx/>
                <a:latin typeface="Maiandra GD" pitchFamily="34" charset="0"/>
                <a:ea typeface="+mn-ea"/>
                <a:cs typeface="+mn-cs"/>
              </a:rPr>
              <a:t>Vibracijski senzibilitet </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skra</a:t>
            </a:r>
            <a:r>
              <a:rPr kumimoji="0" lang="x-none" altLang="en-US" sz="1600" b="0" i="0" u="none" strike="noStrike" kern="1200" cap="none" spc="0" normalizeH="0" baseline="0" noProof="0" smtClean="0">
                <a:ln>
                  <a:noFill/>
                </a:ln>
                <a:effectLst/>
                <a:uLnTx/>
                <a:uFillTx/>
                <a:latin typeface="Maiandra GD" pitchFamily="34" charset="0"/>
                <a:ea typeface="+mn-ea"/>
                <a:cs typeface="+mn-cs"/>
              </a:rPr>
              <a:t>ć</a:t>
            </a:r>
            <a:r>
              <a:rPr kumimoji="0" lang="sr-Latn-CS" altLang="en-US" sz="1600" b="0" i="0" u="none" strike="noStrike" kern="1200" cap="none" spc="0" normalizeH="0" baseline="0" noProof="0" dirty="0" smtClean="0">
                <a:ln>
                  <a:noFill/>
                </a:ln>
                <a:effectLst/>
                <a:uLnTx/>
                <a:uFillTx/>
                <a:latin typeface="Maiandra GD" pitchFamily="34" charset="0"/>
                <a:ea typeface="+mn-ea"/>
                <a:cs typeface="+mn-cs"/>
              </a:rPr>
              <a:t>en na DE. Ostali neurološki nalaz je uredan.</a:t>
            </a:r>
            <a:endParaRPr kumimoji="0" lang="sr-Latn-CS" sz="2000" b="0" i="0" u="none" strike="noStrike" kern="1200" cap="none" spc="0" normalizeH="0" baseline="0" noProof="0" dirty="0" smtClean="0">
              <a:ln>
                <a:noFill/>
              </a:ln>
              <a:effectLst/>
              <a:uLnTx/>
              <a:uFillTx/>
              <a:latin typeface="Maiandra GD" pitchFamily="34" charset="0"/>
              <a:ea typeface="+mn-ea"/>
              <a:cs typeface="+mn-cs"/>
            </a:endParaRPr>
          </a:p>
        </p:txBody>
      </p:sp>
    </p:spTree>
    <p:extLst>
      <p:ext uri="{BB962C8B-B14F-4D97-AF65-F5344CB8AC3E}">
        <p14:creationId xmlns:p14="http://schemas.microsoft.com/office/powerpoint/2010/main" val="131741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944562"/>
          </a:xfrm>
        </p:spPr>
        <p:txBody>
          <a:bodyPr rtlCol="0">
            <a:noAutofit/>
          </a:bodyPr>
          <a:lstStyle/>
          <a:p>
            <a:pPr algn="l" eaLnBrk="1" fontAlgn="auto" hangingPunct="1">
              <a:spcAft>
                <a:spcPts val="0"/>
              </a:spcAft>
              <a:defRPr/>
            </a:pPr>
            <a:r>
              <a:rPr lang="sr-Latn-CS" altLang="en-US" b="1" dirty="0">
                <a:solidFill>
                  <a:srgbClr val="003300"/>
                </a:solidFill>
                <a:latin typeface="Maiandra GD" pitchFamily="34" charset="0"/>
              </a:rPr>
              <a:t>Zaključak</a:t>
            </a:r>
            <a:endParaRPr lang="en-US" b="1" dirty="0">
              <a:solidFill>
                <a:srgbClr val="003300"/>
              </a:solidFill>
              <a:latin typeface="Maiandra GD" pitchFamily="34" charset="0"/>
            </a:endParaRPr>
          </a:p>
        </p:txBody>
      </p:sp>
      <p:sp>
        <p:nvSpPr>
          <p:cNvPr id="4" name="Content Placeholder 2"/>
          <p:cNvSpPr>
            <a:spLocks noGrp="1"/>
          </p:cNvSpPr>
          <p:nvPr>
            <p:ph idx="1"/>
          </p:nvPr>
        </p:nvSpPr>
        <p:spPr>
          <a:xfrm>
            <a:off x="533400" y="2133600"/>
            <a:ext cx="8229600" cy="4038600"/>
          </a:xfrm>
        </p:spPr>
        <p:txBody>
          <a:bodyPr/>
          <a:lstStyle/>
          <a:p>
            <a:pPr eaLnBrk="1" hangingPunct="1"/>
            <a:r>
              <a:rPr lang="sr-Latn-CS" altLang="en-US" sz="2000" dirty="0" smtClean="0">
                <a:latin typeface="Maiandra GD" pitchFamily="34" charset="0"/>
              </a:rPr>
              <a:t>Prikazan je bolesnik, star 23 godine, sa dva prostorno i vremenski odvojena klinička događaja</a:t>
            </a:r>
          </a:p>
          <a:p>
            <a:pPr eaLnBrk="1" hangingPunct="1"/>
            <a:r>
              <a:rPr lang="sr-Latn-CS" altLang="en-US" sz="2000" dirty="0" smtClean="0">
                <a:latin typeface="Maiandra GD" pitchFamily="34" charset="0"/>
              </a:rPr>
              <a:t>Ispunjava neuroradiološke kriterijume za MS po osnovu diseminacije u prostoru na magnetnoj rezonanci</a:t>
            </a:r>
          </a:p>
          <a:p>
            <a:pPr eaLnBrk="1" hangingPunct="1"/>
            <a:r>
              <a:rPr lang="sr-Latn-CS" altLang="en-US" sz="2000" dirty="0" smtClean="0">
                <a:latin typeface="Maiandra GD" pitchFamily="34" charset="0"/>
              </a:rPr>
              <a:t>Pozitivan terapijski odgovor na primenjenu kortikosteroidnu terapiju</a:t>
            </a:r>
          </a:p>
          <a:p>
            <a:pPr eaLnBrk="1" hangingPunct="1"/>
            <a:endParaRPr lang="sr-Latn-CS" altLang="en-US" sz="2000" dirty="0" smtClean="0">
              <a:latin typeface="Maiandra GD" pitchFamily="34" charset="0"/>
            </a:endParaRPr>
          </a:p>
          <a:p>
            <a:pPr algn="ctr" eaLnBrk="1" hangingPunct="1">
              <a:buFont typeface="Arial" panose="020B0604020202020204" pitchFamily="34" charset="0"/>
              <a:buNone/>
            </a:pPr>
            <a:r>
              <a:rPr lang="sr-Latn-CS" altLang="en-US" sz="3000" b="1" dirty="0" smtClean="0">
                <a:solidFill>
                  <a:srgbClr val="003300"/>
                </a:solidFill>
                <a:latin typeface="Maiandra GD" pitchFamily="34" charset="0"/>
              </a:rPr>
              <a:t>Dg: MS!</a:t>
            </a:r>
          </a:p>
          <a:p>
            <a:pPr algn="ctr" eaLnBrk="1" hangingPunct="1">
              <a:buFont typeface="Arial" panose="020B0604020202020204" pitchFamily="34" charset="0"/>
              <a:buNone/>
            </a:pPr>
            <a:endParaRPr lang="sr-Latn-CS" altLang="en-US" sz="3000" dirty="0" smtClean="0">
              <a:latin typeface="Maiandra GD" pitchFamily="34" charset="0"/>
            </a:endParaRPr>
          </a:p>
          <a:p>
            <a:pPr eaLnBrk="1" hangingPunct="1">
              <a:buFont typeface="Arial" pitchFamily="34" charset="0"/>
              <a:buChar char="•"/>
            </a:pPr>
            <a:r>
              <a:rPr lang="sr-Latn-CS" altLang="en-US" sz="2000" dirty="0" smtClean="0">
                <a:latin typeface="Maiandra GD" pitchFamily="34" charset="0"/>
              </a:rPr>
              <a:t>Zbog poliglobulije, čija je etiologija za sada nerazjašnjena, je neophodno dalje praćenje bolesnika od strane hematologa. </a:t>
            </a:r>
          </a:p>
          <a:p>
            <a:pPr eaLnBrk="1" hangingPunct="1">
              <a:buFont typeface="Arial" panose="020B0604020202020204" pitchFamily="34" charset="0"/>
              <a:buNone/>
            </a:pPr>
            <a:endParaRPr lang="sr-Latn-CS" altLang="en-US" sz="2000" dirty="0" smtClean="0">
              <a:latin typeface="Maiandra GD" pitchFamily="34" charset="0"/>
            </a:endParaRPr>
          </a:p>
        </p:txBody>
      </p:sp>
    </p:spTree>
    <p:extLst>
      <p:ext uri="{BB962C8B-B14F-4D97-AF65-F5344CB8AC3E}">
        <p14:creationId xmlns:p14="http://schemas.microsoft.com/office/powerpoint/2010/main" val="1522355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srcRect/>
          <a:stretch>
            <a:fillRect/>
          </a:stretch>
        </p:blipFill>
        <p:spPr bwMode="auto">
          <a:xfrm>
            <a:off x="0" y="381000"/>
            <a:ext cx="5840412" cy="1079500"/>
          </a:xfrm>
          <a:prstGeom prst="rect">
            <a:avLst/>
          </a:prstGeom>
          <a:noFill/>
          <a:ln w="9525">
            <a:noFill/>
            <a:miter lim="800000"/>
            <a:headEnd/>
            <a:tailEnd/>
          </a:ln>
          <a:effectLst>
            <a:outerShdw blurRad="228600" dist="152400" dir="3900000" sx="102000" sy="102000" algn="tl" rotWithShape="0">
              <a:prstClr val="black">
                <a:alpha val="36000"/>
              </a:prstClr>
            </a:outerShdw>
          </a:effectLst>
        </p:spPr>
      </p:pic>
      <p:sp>
        <p:nvSpPr>
          <p:cNvPr id="8" name="Content Placeholder 2"/>
          <p:cNvSpPr txBox="1">
            <a:spLocks/>
          </p:cNvSpPr>
          <p:nvPr/>
        </p:nvSpPr>
        <p:spPr bwMode="auto">
          <a:xfrm>
            <a:off x="152400" y="1981200"/>
            <a:ext cx="8785225" cy="4267200"/>
          </a:xfrm>
          <a:prstGeom prst="rect">
            <a:avLst/>
          </a:prstGeom>
          <a:noFill/>
          <a:ln w="9525">
            <a:noFill/>
            <a:miter lim="800000"/>
            <a:headEnd/>
            <a:tailEnd/>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Bef>
                <a:spcPts val="0"/>
              </a:spcBef>
              <a:spcAft>
                <a:spcPts val="0"/>
              </a:spcAft>
              <a:buFont typeface="Arial" charset="0"/>
              <a:buNone/>
              <a:defRPr/>
            </a:pPr>
            <a:r>
              <a:rPr lang="en-US" sz="2000" b="1" dirty="0" err="1" smtClean="0">
                <a:latin typeface="Maiandra GD" pitchFamily="34" charset="0"/>
              </a:rPr>
              <a:t>mijeloproliferativne</a:t>
            </a:r>
            <a:r>
              <a:rPr lang="en-US" sz="2000" b="1" dirty="0" smtClean="0">
                <a:latin typeface="Maiandra GD" pitchFamily="34" charset="0"/>
              </a:rPr>
              <a:t> </a:t>
            </a:r>
            <a:r>
              <a:rPr lang="en-US" sz="2000" b="1" dirty="0" err="1" smtClean="0">
                <a:latin typeface="Maiandra GD" pitchFamily="34" charset="0"/>
              </a:rPr>
              <a:t>neoplazme</a:t>
            </a:r>
            <a:endParaRPr lang="en-US" sz="2000" b="1" dirty="0" smtClean="0">
              <a:latin typeface="Maiandra GD" pitchFamily="34" charset="0"/>
            </a:endParaRPr>
          </a:p>
          <a:p>
            <a:pPr fontAlgn="auto">
              <a:lnSpc>
                <a:spcPct val="120000"/>
              </a:lnSpc>
              <a:spcBef>
                <a:spcPts val="0"/>
              </a:spcBef>
              <a:spcAft>
                <a:spcPts val="0"/>
              </a:spcAft>
              <a:buFontTx/>
              <a:buChar char="-"/>
              <a:defRPr/>
            </a:pPr>
            <a:r>
              <a:rPr lang="en-US" sz="1800" dirty="0" smtClean="0">
                <a:latin typeface="Maiandra GD" pitchFamily="34" charset="0"/>
              </a:rPr>
              <a:t>Philadelphia-</a:t>
            </a:r>
            <a:r>
              <a:rPr lang="en-US" sz="1800" dirty="0" err="1" smtClean="0">
                <a:latin typeface="Maiandra GD" pitchFamily="34" charset="0"/>
              </a:rPr>
              <a:t>pozitivne</a:t>
            </a:r>
            <a:r>
              <a:rPr lang="en-US" sz="1800" dirty="0" smtClean="0">
                <a:latin typeface="Maiandra GD" pitchFamily="34" charset="0"/>
              </a:rPr>
              <a:t>: </a:t>
            </a:r>
            <a:r>
              <a:rPr lang="x-none" sz="1800" dirty="0" smtClean="0">
                <a:latin typeface="Maiandra GD" pitchFamily="34" charset="0"/>
              </a:rPr>
              <a:t> </a:t>
            </a:r>
            <a:r>
              <a:rPr lang="en-US" sz="1800" b="1" dirty="0" smtClean="0">
                <a:latin typeface="Maiandra GD" pitchFamily="34" charset="0"/>
              </a:rPr>
              <a:t>CML</a:t>
            </a:r>
          </a:p>
          <a:p>
            <a:pPr fontAlgn="auto">
              <a:lnSpc>
                <a:spcPct val="120000"/>
              </a:lnSpc>
              <a:spcBef>
                <a:spcPts val="0"/>
              </a:spcBef>
              <a:spcAft>
                <a:spcPts val="0"/>
              </a:spcAft>
              <a:buFontTx/>
              <a:buChar char="-"/>
              <a:defRPr/>
            </a:pPr>
            <a:r>
              <a:rPr lang="en-US" sz="1800" dirty="0" smtClean="0">
                <a:latin typeface="Maiandra GD" pitchFamily="34" charset="0"/>
              </a:rPr>
              <a:t>Philadelphia-</a:t>
            </a:r>
            <a:r>
              <a:rPr lang="en-US" sz="1800" dirty="0" err="1" smtClean="0">
                <a:latin typeface="Maiandra GD" pitchFamily="34" charset="0"/>
              </a:rPr>
              <a:t>negativne</a:t>
            </a:r>
            <a:r>
              <a:rPr lang="en-US" sz="1800" dirty="0" smtClean="0">
                <a:latin typeface="Maiandra GD" pitchFamily="34" charset="0"/>
              </a:rPr>
              <a:t>: </a:t>
            </a:r>
            <a:r>
              <a:rPr lang="en-US" sz="1800" b="1" dirty="0" smtClean="0">
                <a:latin typeface="Maiandra GD" pitchFamily="34" charset="0"/>
              </a:rPr>
              <a:t>PV</a:t>
            </a:r>
            <a:r>
              <a:rPr lang="en-US" sz="1800" b="1" baseline="30000" dirty="0" smtClean="0">
                <a:latin typeface="Maiandra GD" pitchFamily="34" charset="0"/>
              </a:rPr>
              <a:t> </a:t>
            </a:r>
            <a:r>
              <a:rPr lang="en-US" sz="1800" dirty="0" smtClean="0">
                <a:latin typeface="Maiandra GD" pitchFamily="34" charset="0"/>
              </a:rPr>
              <a:t>(1xRRMS, 1xPPMS)</a:t>
            </a:r>
          </a:p>
          <a:p>
            <a:pPr marL="0" indent="0" fontAlgn="auto">
              <a:lnSpc>
                <a:spcPct val="120000"/>
              </a:lnSpc>
              <a:spcBef>
                <a:spcPts val="0"/>
              </a:spcBef>
              <a:spcAft>
                <a:spcPts val="0"/>
              </a:spcAft>
              <a:buFont typeface="Arial" panose="020B0604020202020204" pitchFamily="34" charset="0"/>
              <a:buNone/>
              <a:defRPr/>
            </a:pPr>
            <a:r>
              <a:rPr lang="en-US" sz="1800" b="1" dirty="0" smtClean="0">
                <a:latin typeface="Maiandra GD" pitchFamily="34" charset="0"/>
              </a:rPr>
              <a:t>                                                  	ET </a:t>
            </a:r>
            <a:r>
              <a:rPr lang="en-US" sz="1800" dirty="0" smtClean="0">
                <a:latin typeface="Maiandra GD" pitchFamily="34" charset="0"/>
              </a:rPr>
              <a:t>(1xRRMS)</a:t>
            </a:r>
          </a:p>
          <a:p>
            <a:pPr marL="0" indent="0" fontAlgn="auto">
              <a:lnSpc>
                <a:spcPct val="120000"/>
              </a:lnSpc>
              <a:spcBef>
                <a:spcPts val="0"/>
              </a:spcBef>
              <a:spcAft>
                <a:spcPts val="0"/>
              </a:spcAft>
              <a:buFont typeface="Arial" panose="020B0604020202020204" pitchFamily="34" charset="0"/>
              <a:buNone/>
              <a:defRPr/>
            </a:pPr>
            <a:r>
              <a:rPr lang="en-US" sz="1800" b="1" dirty="0" smtClean="0">
                <a:latin typeface="Maiandra GD" pitchFamily="34" charset="0"/>
              </a:rPr>
              <a:t>                                                  	PMF </a:t>
            </a:r>
            <a:r>
              <a:rPr lang="en-US" sz="1800" dirty="0" smtClean="0">
                <a:latin typeface="Maiandra GD" pitchFamily="34" charset="0"/>
              </a:rPr>
              <a:t>(1xPPMS)</a:t>
            </a:r>
          </a:p>
          <a:p>
            <a:pPr marL="0" indent="0" fontAlgn="auto">
              <a:lnSpc>
                <a:spcPct val="120000"/>
              </a:lnSpc>
              <a:spcBef>
                <a:spcPts val="0"/>
              </a:spcBef>
              <a:spcAft>
                <a:spcPts val="0"/>
              </a:spcAft>
              <a:buFont typeface="Arial" panose="020B0604020202020204" pitchFamily="34" charset="0"/>
              <a:buNone/>
              <a:defRPr/>
            </a:pPr>
            <a:r>
              <a:rPr lang="en-US" sz="1800" dirty="0" smtClean="0">
                <a:latin typeface="Maiandra GD" pitchFamily="34" charset="0"/>
              </a:rPr>
              <a:t>                                                </a:t>
            </a:r>
            <a:r>
              <a:rPr lang="en-US" sz="1800" b="1" dirty="0" smtClean="0">
                <a:latin typeface="Maiandra GD" pitchFamily="34" charset="0"/>
              </a:rPr>
              <a:t>M</a:t>
            </a:r>
            <a:r>
              <a:rPr lang="x-none" sz="1800" b="1" dirty="0" smtClean="0">
                <a:latin typeface="Maiandra GD" pitchFamily="34" charset="0"/>
              </a:rPr>
              <a:t>P</a:t>
            </a:r>
            <a:r>
              <a:rPr lang="en-US" sz="1800" b="1" dirty="0" smtClean="0">
                <a:latin typeface="Maiandra GD" pitchFamily="34" charset="0"/>
              </a:rPr>
              <a:t>N-U </a:t>
            </a:r>
            <a:r>
              <a:rPr lang="en-US" sz="1800" dirty="0" smtClean="0">
                <a:latin typeface="Maiandra GD" pitchFamily="34" charset="0"/>
              </a:rPr>
              <a:t>(1xRRMS)</a:t>
            </a:r>
            <a:endParaRPr lang="en-US" sz="1800" b="1" dirty="0" smtClean="0">
              <a:latin typeface="Maiandra GD" pitchFamily="34" charset="0"/>
            </a:endParaRPr>
          </a:p>
          <a:p>
            <a:pPr marL="0" indent="0" fontAlgn="auto">
              <a:lnSpc>
                <a:spcPct val="120000"/>
              </a:lnSpc>
              <a:spcBef>
                <a:spcPts val="0"/>
              </a:spcBef>
              <a:spcAft>
                <a:spcPts val="0"/>
              </a:spcAft>
              <a:buFont typeface="Arial" panose="020B0604020202020204" pitchFamily="34" charset="0"/>
              <a:buNone/>
              <a:defRPr/>
            </a:pPr>
            <a:r>
              <a:rPr lang="x-none" sz="2000" b="1" dirty="0" smtClean="0">
                <a:latin typeface="Maiandra GD" pitchFamily="34" charset="0"/>
              </a:rPr>
              <a:t>moguća </a:t>
            </a:r>
            <a:r>
              <a:rPr lang="en-US" sz="2000" b="1" dirty="0" err="1" smtClean="0">
                <a:latin typeface="Maiandra GD" pitchFamily="34" charset="0"/>
              </a:rPr>
              <a:t>etiologija</a:t>
            </a:r>
            <a:endParaRPr lang="en-US" sz="2000" b="1" dirty="0" smtClean="0">
              <a:latin typeface="Maiandra GD" pitchFamily="34" charset="0"/>
            </a:endParaRPr>
          </a:p>
          <a:p>
            <a:pPr fontAlgn="auto">
              <a:lnSpc>
                <a:spcPct val="120000"/>
              </a:lnSpc>
              <a:spcBef>
                <a:spcPts val="0"/>
              </a:spcBef>
              <a:spcAft>
                <a:spcPts val="0"/>
              </a:spcAft>
              <a:buFontTx/>
              <a:buChar char="-"/>
              <a:defRPr/>
            </a:pPr>
            <a:r>
              <a:rPr lang="en-US" sz="1800" dirty="0" err="1" smtClean="0">
                <a:latin typeface="Maiandra GD" pitchFamily="34" charset="0"/>
              </a:rPr>
              <a:t>genetski</a:t>
            </a:r>
            <a:r>
              <a:rPr lang="en-US" sz="1800" dirty="0" smtClean="0">
                <a:latin typeface="Maiandra GD" pitchFamily="34" charset="0"/>
              </a:rPr>
              <a:t> </a:t>
            </a:r>
            <a:r>
              <a:rPr lang="en-US" sz="1800" dirty="0" err="1" smtClean="0">
                <a:latin typeface="Maiandra GD" pitchFamily="34" charset="0"/>
              </a:rPr>
              <a:t>faktori</a:t>
            </a:r>
            <a:r>
              <a:rPr lang="en-US" sz="1800" dirty="0" smtClean="0">
                <a:latin typeface="Maiandra GD" pitchFamily="34" charset="0"/>
              </a:rPr>
              <a:t>: </a:t>
            </a:r>
            <a:r>
              <a:rPr lang="x-none" sz="1800" dirty="0" smtClean="0">
                <a:latin typeface="Maiandra GD" pitchFamily="34" charset="0"/>
              </a:rPr>
              <a:t>familijarna pojava bolesti, </a:t>
            </a:r>
            <a:r>
              <a:rPr lang="en-US" sz="1800" dirty="0" smtClean="0">
                <a:latin typeface="Maiandra GD" pitchFamily="34" charset="0"/>
              </a:rPr>
              <a:t>JAK2 V617F, HLA </a:t>
            </a:r>
            <a:r>
              <a:rPr lang="en-US" sz="1800" dirty="0" err="1" smtClean="0">
                <a:latin typeface="Maiandra GD" pitchFamily="34" charset="0"/>
              </a:rPr>
              <a:t>haplotip</a:t>
            </a:r>
            <a:endParaRPr lang="x-none" sz="1800" dirty="0" smtClean="0">
              <a:latin typeface="Maiandra GD" pitchFamily="34" charset="0"/>
            </a:endParaRPr>
          </a:p>
          <a:p>
            <a:pPr fontAlgn="auto">
              <a:lnSpc>
                <a:spcPct val="120000"/>
              </a:lnSpc>
              <a:spcBef>
                <a:spcPts val="0"/>
              </a:spcBef>
              <a:spcAft>
                <a:spcPts val="0"/>
              </a:spcAft>
              <a:buFontTx/>
              <a:buChar char="-"/>
              <a:defRPr/>
            </a:pPr>
            <a:r>
              <a:rPr lang="x-none" sz="1800" dirty="0" smtClean="0">
                <a:latin typeface="Maiandra GD" pitchFamily="34" charset="0"/>
              </a:rPr>
              <a:t>humani endogeni retrovirusi</a:t>
            </a:r>
            <a:endParaRPr lang="en-US" sz="1800" dirty="0" smtClean="0">
              <a:latin typeface="Maiandra GD" pitchFamily="34" charset="0"/>
            </a:endParaRPr>
          </a:p>
          <a:p>
            <a:pPr fontAlgn="auto">
              <a:lnSpc>
                <a:spcPct val="120000"/>
              </a:lnSpc>
              <a:spcBef>
                <a:spcPts val="0"/>
              </a:spcBef>
              <a:spcAft>
                <a:spcPts val="0"/>
              </a:spcAft>
              <a:buFontTx/>
              <a:buChar char="-"/>
              <a:defRPr/>
            </a:pPr>
            <a:r>
              <a:rPr lang="en-US" sz="1800" dirty="0" err="1" smtClean="0">
                <a:latin typeface="Maiandra GD" pitchFamily="34" charset="0"/>
              </a:rPr>
              <a:t>hroni</a:t>
            </a:r>
            <a:r>
              <a:rPr lang="x-none" sz="1800" dirty="0" smtClean="0">
                <a:latin typeface="Maiandra GD" pitchFamily="34" charset="0"/>
              </a:rPr>
              <a:t>čna inflamacija → klonalna produkcija</a:t>
            </a:r>
          </a:p>
          <a:p>
            <a:pPr fontAlgn="auto">
              <a:lnSpc>
                <a:spcPct val="120000"/>
              </a:lnSpc>
              <a:spcBef>
                <a:spcPts val="0"/>
              </a:spcBef>
              <a:spcAft>
                <a:spcPts val="0"/>
              </a:spcAft>
              <a:buFontTx/>
              <a:buChar char="-"/>
              <a:defRPr/>
            </a:pPr>
            <a:r>
              <a:rPr lang="x-none" sz="1800" dirty="0" smtClean="0">
                <a:latin typeface="Maiandra GD" pitchFamily="34" charset="0"/>
              </a:rPr>
              <a:t>sredinski faktori: toksini</a:t>
            </a:r>
          </a:p>
          <a:p>
            <a:pPr fontAlgn="auto">
              <a:lnSpc>
                <a:spcPct val="120000"/>
              </a:lnSpc>
              <a:spcBef>
                <a:spcPts val="0"/>
              </a:spcBef>
              <a:spcAft>
                <a:spcPts val="0"/>
              </a:spcAft>
              <a:buFontTx/>
              <a:buChar char="-"/>
              <a:defRPr/>
            </a:pPr>
            <a:r>
              <a:rPr lang="x-none" sz="1800" dirty="0" smtClean="0">
                <a:latin typeface="Maiandra GD" pitchFamily="34" charset="0"/>
              </a:rPr>
              <a:t>terapija </a:t>
            </a:r>
            <a:r>
              <a:rPr lang="x-none" sz="1800" smtClean="0">
                <a:latin typeface="Maiandra GD" pitchFamily="34" charset="0"/>
              </a:rPr>
              <a:t>MS?</a:t>
            </a:r>
            <a:endParaRPr lang="x-none" sz="1800" dirty="0" smtClean="0">
              <a:latin typeface="Maiandra GD" pitchFamily="34" charset="0"/>
            </a:endParaRPr>
          </a:p>
          <a:p>
            <a:pPr marL="0" indent="0" fontAlgn="auto">
              <a:lnSpc>
                <a:spcPct val="120000"/>
              </a:lnSpc>
              <a:spcBef>
                <a:spcPts val="0"/>
              </a:spcBef>
              <a:spcAft>
                <a:spcPts val="0"/>
              </a:spcAft>
              <a:buFont typeface="Arial" panose="020B0604020202020204" pitchFamily="34" charset="0"/>
              <a:buNone/>
              <a:defRPr/>
            </a:pPr>
            <a:endParaRPr lang="x-none" sz="2000" dirty="0" smtClean="0">
              <a:latin typeface="Maiandra GD" pitchFamily="34" charset="0"/>
            </a:endParaRPr>
          </a:p>
          <a:p>
            <a:pPr fontAlgn="auto">
              <a:lnSpc>
                <a:spcPct val="120000"/>
              </a:lnSpc>
              <a:spcBef>
                <a:spcPts val="0"/>
              </a:spcBef>
              <a:spcAft>
                <a:spcPts val="0"/>
              </a:spcAft>
              <a:buFontTx/>
              <a:buChar char="-"/>
              <a:defRPr/>
            </a:pPr>
            <a:endParaRPr lang="en-US" sz="2000" dirty="0" smtClean="0">
              <a:latin typeface="Maiandra GD" pitchFamily="34" charset="0"/>
            </a:endParaRPr>
          </a:p>
          <a:p>
            <a:pPr marL="0" indent="0" fontAlgn="auto">
              <a:lnSpc>
                <a:spcPct val="120000"/>
              </a:lnSpc>
              <a:spcBef>
                <a:spcPts val="0"/>
              </a:spcBef>
              <a:spcAft>
                <a:spcPts val="0"/>
              </a:spcAft>
              <a:buFont typeface="Arial" panose="020B0604020202020204" pitchFamily="34" charset="0"/>
              <a:buNone/>
              <a:defRPr/>
            </a:pPr>
            <a:endParaRPr lang="en-US" sz="2000" b="1" dirty="0" smtClean="0">
              <a:latin typeface="Maiandra GD" pitchFamily="34" charset="0"/>
            </a:endParaRPr>
          </a:p>
          <a:p>
            <a:pPr fontAlgn="auto">
              <a:lnSpc>
                <a:spcPct val="120000"/>
              </a:lnSpc>
              <a:spcBef>
                <a:spcPts val="0"/>
              </a:spcBef>
              <a:spcAft>
                <a:spcPts val="0"/>
              </a:spcAft>
              <a:buFontTx/>
              <a:buChar char="-"/>
              <a:defRPr/>
            </a:pPr>
            <a:endParaRPr lang="x-none" sz="2000" dirty="0" smtClean="0">
              <a:latin typeface="Maiandra GD" pitchFamily="34" charset="0"/>
            </a:endParaRPr>
          </a:p>
          <a:p>
            <a:pPr fontAlgn="auto">
              <a:lnSpc>
                <a:spcPct val="120000"/>
              </a:lnSpc>
              <a:spcBef>
                <a:spcPts val="0"/>
              </a:spcBef>
              <a:spcAft>
                <a:spcPts val="0"/>
              </a:spcAft>
              <a:buFont typeface="Arial" charset="0"/>
              <a:buNone/>
              <a:defRPr/>
            </a:pPr>
            <a:endParaRPr lang="x-none" sz="2000" dirty="0" smtClean="0">
              <a:latin typeface="Maiandra GD" pitchFamily="34" charset="0"/>
            </a:endParaRPr>
          </a:p>
          <a:p>
            <a:pPr fontAlgn="auto">
              <a:spcAft>
                <a:spcPts val="0"/>
              </a:spcAft>
              <a:buFont typeface="Arial" charset="0"/>
              <a:buNone/>
              <a:defRPr/>
            </a:pPr>
            <a:endParaRPr lang="en-US" sz="2000" dirty="0" smtClean="0">
              <a:latin typeface="Maiandra GD" pitchFamily="34" charset="0"/>
            </a:endParaRPr>
          </a:p>
          <a:p>
            <a:pPr fontAlgn="auto">
              <a:spcAft>
                <a:spcPts val="0"/>
              </a:spcAft>
              <a:defRPr/>
            </a:pPr>
            <a:endParaRPr lang="en-US" sz="2000" dirty="0">
              <a:latin typeface="Maiandra GD" pitchFamily="34" charset="0"/>
            </a:endParaRPr>
          </a:p>
        </p:txBody>
      </p:sp>
    </p:spTree>
    <p:extLst>
      <p:ext uri="{BB962C8B-B14F-4D97-AF65-F5344CB8AC3E}">
        <p14:creationId xmlns:p14="http://schemas.microsoft.com/office/powerpoint/2010/main" val="152235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514600"/>
            <a:ext cx="77724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sr-Latn-CS" dirty="0" smtClean="0">
                <a:solidFill>
                  <a:srgbClr val="003300"/>
                </a:solidFill>
                <a:latin typeface="Maiandra GD" pitchFamily="34" charset="0"/>
              </a:rPr>
              <a:t>Značaj poliglobulije u diferencijalnoj dijagnozi MS</a:t>
            </a:r>
            <a:endParaRPr lang="en-US" dirty="0" smtClean="0">
              <a:solidFill>
                <a:srgbClr val="003300"/>
              </a:solidFill>
              <a:latin typeface="Maiandra GD" pitchFamily="34" charset="0"/>
            </a:endParaRPr>
          </a:p>
        </p:txBody>
      </p:sp>
      <p:sp>
        <p:nvSpPr>
          <p:cNvPr id="3" name="Subtitle 2"/>
          <p:cNvSpPr>
            <a:spLocks noGrp="1"/>
          </p:cNvSpPr>
          <p:nvPr>
            <p:ph type="subTitle" idx="1"/>
          </p:nvPr>
        </p:nvSpPr>
        <p:spPr>
          <a:xfrm>
            <a:off x="304800" y="4114800"/>
            <a:ext cx="8458200" cy="175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sr-Latn-CS" dirty="0" smtClean="0">
                <a:solidFill>
                  <a:srgbClr val="003300"/>
                </a:solidFill>
                <a:latin typeface="Maiandra GD" pitchFamily="34" charset="0"/>
              </a:rPr>
              <a:t>Prikaz slučaja</a:t>
            </a:r>
          </a:p>
          <a:p>
            <a:pPr>
              <a:defRPr/>
            </a:pPr>
            <a:endParaRPr lang="sr-Latn-CS" sz="2800" dirty="0" smtClean="0">
              <a:solidFill>
                <a:schemeClr val="tx1">
                  <a:lumMod val="65000"/>
                  <a:lumOff val="35000"/>
                </a:schemeClr>
              </a:solidFill>
              <a:latin typeface="Maiandra GD" pitchFamily="34" charset="0"/>
            </a:endParaRPr>
          </a:p>
          <a:p>
            <a:pPr>
              <a:defRPr/>
            </a:pPr>
            <a:r>
              <a:rPr lang="sr-Latn-CS" sz="2800" dirty="0" smtClean="0">
                <a:solidFill>
                  <a:schemeClr val="tx1">
                    <a:lumMod val="65000"/>
                    <a:lumOff val="35000"/>
                  </a:schemeClr>
                </a:solidFill>
                <a:latin typeface="Maiandra GD" pitchFamily="34" charset="0"/>
              </a:rPr>
              <a:t>Predrag Vojnović</a:t>
            </a:r>
            <a:endParaRPr lang="sr-Latn-CS" sz="2800" dirty="0" smtClean="0">
              <a:latin typeface="Maiandra GD" pitchFamily="34" charset="0"/>
            </a:endParaRPr>
          </a:p>
          <a:p>
            <a:pPr>
              <a:defRPr/>
            </a:pPr>
            <a:r>
              <a:rPr lang="sr-Latn-CS" sz="2800" dirty="0" smtClean="0">
                <a:latin typeface="Maiandra GD" pitchFamily="34" charset="0"/>
              </a:rPr>
              <a:t>Z.C. Arandjelovac</a:t>
            </a:r>
          </a:p>
          <a:p>
            <a:pPr>
              <a:defRPr/>
            </a:pPr>
            <a:endParaRPr lang="sr-Latn-CS" sz="2800" dirty="0" smtClean="0">
              <a:latin typeface="Maiandra GD" pitchFamily="34" charset="0"/>
            </a:endParaRPr>
          </a:p>
          <a:p>
            <a:pPr>
              <a:defRPr/>
            </a:pPr>
            <a:endParaRPr lang="x-none" sz="2800" dirty="0">
              <a:latin typeface="Maiandra G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81000" y="2286000"/>
            <a:ext cx="8229600" cy="3657600"/>
          </a:xfrm>
        </p:spPr>
        <p:txBody>
          <a:bodyPr/>
          <a:lstStyle/>
          <a:p>
            <a:pPr eaLnBrk="1" hangingPunct="1">
              <a:defRPr/>
            </a:pPr>
            <a:r>
              <a:rPr lang="en-US" altLang="en-US" sz="2400" b="1" dirty="0" smtClean="0">
                <a:solidFill>
                  <a:srgbClr val="003300"/>
                </a:solidFill>
                <a:latin typeface="Maiandra GD" pitchFamily="34" charset="0"/>
                <a:cs typeface="Arial" panose="020B0604020202020204" pitchFamily="34" charset="0"/>
              </a:rPr>
              <a:t>♂</a:t>
            </a:r>
            <a:r>
              <a:rPr lang="sr-Latn-CS" altLang="en-US" sz="2400" dirty="0">
                <a:solidFill>
                  <a:srgbClr val="003300"/>
                </a:solidFill>
                <a:latin typeface="Maiandra GD" pitchFamily="34" charset="0"/>
                <a:cs typeface="Arial" panose="020B0604020202020204" pitchFamily="34" charset="0"/>
              </a:rPr>
              <a:t>, 23 </a:t>
            </a:r>
            <a:r>
              <a:rPr lang="sr-Latn-CS" altLang="en-US" sz="2400" dirty="0" smtClean="0">
                <a:solidFill>
                  <a:srgbClr val="003300"/>
                </a:solidFill>
                <a:latin typeface="Maiandra GD" pitchFamily="34" charset="0"/>
                <a:cs typeface="Arial" panose="020B0604020202020204" pitchFamily="34" charset="0"/>
              </a:rPr>
              <a:t>godine, dešnjak</a:t>
            </a:r>
            <a:endParaRPr lang="en-US" altLang="en-US" sz="2400" dirty="0">
              <a:solidFill>
                <a:srgbClr val="003300"/>
              </a:solidFill>
              <a:latin typeface="Maiandra GD" pitchFamily="34" charset="0"/>
              <a:cs typeface="Arial" panose="020B0604020202020204" pitchFamily="34" charset="0"/>
            </a:endParaRPr>
          </a:p>
          <a:p>
            <a:pPr marL="0" indent="0" eaLnBrk="1" hangingPunct="1">
              <a:buFont typeface="Arial" panose="020B0604020202020204" pitchFamily="34" charset="0"/>
              <a:buNone/>
              <a:defRPr/>
            </a:pPr>
            <a:r>
              <a:rPr lang="en-US" altLang="en-US" sz="2400" dirty="0">
                <a:solidFill>
                  <a:srgbClr val="003300"/>
                </a:solidFill>
                <a:latin typeface="Maiandra GD" pitchFamily="34" charset="0"/>
                <a:cs typeface="Arial" panose="020B0604020202020204" pitchFamily="34" charset="0"/>
              </a:rPr>
              <a:t>     </a:t>
            </a:r>
            <a:r>
              <a:rPr lang="sr-Latn-CS" altLang="en-US" sz="2400" dirty="0">
                <a:solidFill>
                  <a:srgbClr val="003300"/>
                </a:solidFill>
                <a:latin typeface="Maiandra GD" pitchFamily="34" charset="0"/>
                <a:cs typeface="Arial" panose="020B0604020202020204" pitchFamily="34" charset="0"/>
              </a:rPr>
              <a:t>student Poljoprivrednog fakulteta u Beogradu</a:t>
            </a:r>
          </a:p>
          <a:p>
            <a:pPr eaLnBrk="1" hangingPunct="1">
              <a:defRPr/>
            </a:pPr>
            <a:r>
              <a:rPr lang="sr-Latn-CS" altLang="en-US" sz="2400" b="1" dirty="0" smtClean="0">
                <a:solidFill>
                  <a:srgbClr val="003300"/>
                </a:solidFill>
                <a:latin typeface="Maiandra GD" pitchFamily="34" charset="0"/>
                <a:cs typeface="Arial" panose="020B0604020202020204" pitchFamily="34" charset="0"/>
              </a:rPr>
              <a:t>Lična </a:t>
            </a:r>
            <a:r>
              <a:rPr lang="sr-Latn-CS" altLang="en-US" sz="2400" b="1" dirty="0">
                <a:solidFill>
                  <a:srgbClr val="003300"/>
                </a:solidFill>
                <a:latin typeface="Maiandra GD" pitchFamily="34" charset="0"/>
                <a:cs typeface="Arial" panose="020B0604020202020204" pitchFamily="34" charset="0"/>
              </a:rPr>
              <a:t>anamneza</a:t>
            </a:r>
            <a:r>
              <a:rPr lang="sr-Latn-CS" altLang="en-US" sz="2400" dirty="0">
                <a:solidFill>
                  <a:srgbClr val="003300"/>
                </a:solidFill>
                <a:latin typeface="Maiandra GD" pitchFamily="34" charset="0"/>
                <a:cs typeface="Arial" panose="020B0604020202020204" pitchFamily="34" charset="0"/>
              </a:rPr>
              <a:t>: </a:t>
            </a:r>
            <a:r>
              <a:rPr lang="sr-Latn-CS" altLang="en-US" sz="2400" dirty="0" smtClean="0">
                <a:solidFill>
                  <a:srgbClr val="003300"/>
                </a:solidFill>
                <a:latin typeface="Maiandra GD" pitchFamily="34" charset="0"/>
                <a:cs typeface="Arial" panose="020B0604020202020204" pitchFamily="34" charset="0"/>
              </a:rPr>
              <a:t>nije znao za arterijsku hipertenziju. Nepušač.</a:t>
            </a:r>
            <a:endParaRPr lang="sr-Latn-CS" altLang="en-US" sz="2400" dirty="0">
              <a:solidFill>
                <a:srgbClr val="003300"/>
              </a:solidFill>
              <a:latin typeface="Maiandra GD" pitchFamily="34" charset="0"/>
              <a:cs typeface="Arial" panose="020B0604020202020204" pitchFamily="34" charset="0"/>
            </a:endParaRPr>
          </a:p>
          <a:p>
            <a:pPr eaLnBrk="1" hangingPunct="1">
              <a:defRPr/>
            </a:pPr>
            <a:r>
              <a:rPr lang="sr-Latn-CS" altLang="en-US" sz="2400" b="1" dirty="0" smtClean="0">
                <a:solidFill>
                  <a:srgbClr val="003300"/>
                </a:solidFill>
                <a:latin typeface="Maiandra GD" pitchFamily="34" charset="0"/>
                <a:cs typeface="Arial" panose="020B0604020202020204" pitchFamily="34" charset="0"/>
              </a:rPr>
              <a:t>Porodična </a:t>
            </a:r>
            <a:r>
              <a:rPr lang="sr-Latn-CS" altLang="en-US" sz="2400" b="1" dirty="0">
                <a:solidFill>
                  <a:srgbClr val="003300"/>
                </a:solidFill>
                <a:latin typeface="Maiandra GD" pitchFamily="34" charset="0"/>
                <a:cs typeface="Arial" panose="020B0604020202020204" pitchFamily="34" charset="0"/>
              </a:rPr>
              <a:t>anamneza</a:t>
            </a:r>
            <a:r>
              <a:rPr lang="sr-Latn-CS" altLang="en-US" sz="2400" dirty="0">
                <a:solidFill>
                  <a:srgbClr val="003300"/>
                </a:solidFill>
                <a:latin typeface="Maiandra GD" pitchFamily="34" charset="0"/>
                <a:cs typeface="Arial" panose="020B0604020202020204" pitchFamily="34" charset="0"/>
              </a:rPr>
              <a:t>: </a:t>
            </a:r>
            <a:r>
              <a:rPr lang="sr-Latn-CS" altLang="en-US" sz="2400" dirty="0" smtClean="0">
                <a:solidFill>
                  <a:srgbClr val="003300"/>
                </a:solidFill>
                <a:latin typeface="Maiandra GD" pitchFamily="34" charset="0"/>
                <a:cs typeface="Arial" panose="020B0604020202020204" pitchFamily="34" charset="0"/>
              </a:rPr>
              <a:t>baba </a:t>
            </a:r>
            <a:r>
              <a:rPr lang="sr-Latn-CS" altLang="en-US" sz="2400" dirty="0">
                <a:solidFill>
                  <a:srgbClr val="003300"/>
                </a:solidFill>
                <a:latin typeface="Maiandra GD" pitchFamily="34" charset="0"/>
                <a:cs typeface="Arial" panose="020B0604020202020204" pitchFamily="34" charset="0"/>
              </a:rPr>
              <a:t>po majci </a:t>
            </a:r>
            <a:r>
              <a:rPr lang="sr-Latn-CS" altLang="en-US" sz="2400" dirty="0" smtClean="0">
                <a:solidFill>
                  <a:srgbClr val="003300"/>
                </a:solidFill>
                <a:latin typeface="Maiandra GD" pitchFamily="34" charset="0"/>
                <a:cs typeface="Arial" panose="020B0604020202020204" pitchFamily="34" charset="0"/>
              </a:rPr>
              <a:t>je imala </a:t>
            </a:r>
            <a:r>
              <a:rPr lang="sr-Latn-CS" altLang="en-US" sz="2400" dirty="0">
                <a:solidFill>
                  <a:srgbClr val="003300"/>
                </a:solidFill>
                <a:latin typeface="Maiandra GD" pitchFamily="34" charset="0"/>
                <a:cs typeface="Arial" panose="020B0604020202020204" pitchFamily="34" charset="0"/>
              </a:rPr>
              <a:t>moždani udar i infarkt </a:t>
            </a:r>
            <a:r>
              <a:rPr lang="sr-Latn-CS" altLang="en-US" sz="2400" dirty="0" smtClean="0">
                <a:solidFill>
                  <a:srgbClr val="003300"/>
                </a:solidFill>
                <a:latin typeface="Maiandra GD" pitchFamily="34" charset="0"/>
                <a:cs typeface="Arial" panose="020B0604020202020204" pitchFamily="34" charset="0"/>
              </a:rPr>
              <a:t>srca, majka je </a:t>
            </a:r>
            <a:r>
              <a:rPr lang="sr-Latn-CS" altLang="en-US" sz="2400" dirty="0">
                <a:solidFill>
                  <a:srgbClr val="003300"/>
                </a:solidFill>
                <a:latin typeface="Maiandra GD" pitchFamily="34" charset="0"/>
                <a:cs typeface="Arial" panose="020B0604020202020204" pitchFamily="34" charset="0"/>
              </a:rPr>
              <a:t>imala karcinom </a:t>
            </a:r>
            <a:r>
              <a:rPr lang="sr-Latn-CS" altLang="en-US" sz="2400" dirty="0" smtClean="0">
                <a:solidFill>
                  <a:srgbClr val="003300"/>
                </a:solidFill>
                <a:latin typeface="Maiandra GD" pitchFamily="34" charset="0"/>
                <a:cs typeface="Arial" panose="020B0604020202020204" pitchFamily="34" charset="0"/>
              </a:rPr>
              <a:t>dojke</a:t>
            </a:r>
          </a:p>
        </p:txBody>
      </p:sp>
      <p:sp>
        <p:nvSpPr>
          <p:cNvPr id="3" name="Rechteck 2"/>
          <p:cNvSpPr/>
          <p:nvPr/>
        </p:nvSpPr>
        <p:spPr>
          <a:xfrm>
            <a:off x="381000" y="228600"/>
            <a:ext cx="5131726" cy="1077218"/>
          </a:xfrm>
          <a:prstGeom prst="rect">
            <a:avLst/>
          </a:prstGeom>
        </p:spPr>
        <p:txBody>
          <a:bodyPr wrap="none">
            <a:spAutoFit/>
          </a:bodyPr>
          <a:lstStyle/>
          <a:p>
            <a:pPr eaLnBrk="0" hangingPunct="0">
              <a:defRPr/>
            </a:pPr>
            <a:r>
              <a:rPr lang="sr-Latn-CS" sz="3200" b="1" dirty="0" smtClean="0">
                <a:solidFill>
                  <a:srgbClr val="003300"/>
                </a:solidFill>
                <a:latin typeface="Maiandra GD" pitchFamily="34" charset="0"/>
              </a:rPr>
              <a:t>Prikaz slučaja: generalije </a:t>
            </a:r>
          </a:p>
          <a:p>
            <a:pPr eaLnBrk="0" hangingPunct="0">
              <a:defRPr/>
            </a:pPr>
            <a:r>
              <a:rPr lang="sr-Latn-CS" sz="3200" b="1" dirty="0" smtClean="0">
                <a:solidFill>
                  <a:srgbClr val="003300"/>
                </a:solidFill>
                <a:latin typeface="Maiandra GD" pitchFamily="34" charset="0"/>
              </a:rPr>
              <a:t>i anamneza</a:t>
            </a:r>
            <a:endParaRPr lang="en-US" sz="3200" b="1" dirty="0">
              <a:solidFill>
                <a:srgbClr val="003300"/>
              </a:solidFill>
              <a:latin typeface="Maiandra G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564187" cy="1477962"/>
          </a:xfrm>
        </p:spPr>
        <p:txBody>
          <a:bodyPr rtlCol="0">
            <a:noAutofit/>
          </a:bodyPr>
          <a:lstStyle/>
          <a:p>
            <a:pPr algn="l" eaLnBrk="1" fontAlgn="auto" hangingPunct="1">
              <a:spcAft>
                <a:spcPts val="0"/>
              </a:spcAft>
              <a:defRPr/>
            </a:pPr>
            <a:r>
              <a:rPr lang="sr-Latn-CS" altLang="en-US" sz="3200" b="1" dirty="0">
                <a:solidFill>
                  <a:srgbClr val="003300"/>
                </a:solidFill>
                <a:latin typeface="Maiandra GD" pitchFamily="34" charset="0"/>
              </a:rPr>
              <a:t>Neurološke tegobe</a:t>
            </a:r>
            <a:endParaRPr lang="en-US" sz="3200" b="1" dirty="0">
              <a:solidFill>
                <a:srgbClr val="003300"/>
              </a:solidFill>
              <a:latin typeface="Maiandra GD" pitchFamily="34" charset="0"/>
            </a:endParaRPr>
          </a:p>
        </p:txBody>
      </p:sp>
      <p:sp>
        <p:nvSpPr>
          <p:cNvPr id="4" name="Content Placeholder 3"/>
          <p:cNvSpPr>
            <a:spLocks noGrp="1"/>
          </p:cNvSpPr>
          <p:nvPr>
            <p:ph idx="1"/>
          </p:nvPr>
        </p:nvSpPr>
        <p:spPr>
          <a:xfrm>
            <a:off x="457200" y="1828801"/>
            <a:ext cx="2514600" cy="1524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800" b="1" dirty="0">
                <a:latin typeface="Maiandra GD" pitchFamily="34" charset="0"/>
              </a:rPr>
              <a:t>Trnjenje u desnoj ruci koje je trajalo 15 dana i spontano se povuklo</a:t>
            </a:r>
            <a:r>
              <a:rPr lang="en-US" sz="1800" b="1" dirty="0">
                <a:latin typeface="Maiandra GD" pitchFamily="34" charset="0"/>
              </a:rPr>
              <a:t>.</a:t>
            </a:r>
            <a:endParaRPr lang="pl-PL" sz="1800" b="1" dirty="0">
              <a:latin typeface="Maiandra GD" pitchFamily="34" charset="0"/>
            </a:endParaRPr>
          </a:p>
        </p:txBody>
      </p:sp>
      <p:sp>
        <p:nvSpPr>
          <p:cNvPr id="5" name="Rectangle 4"/>
          <p:cNvSpPr/>
          <p:nvPr/>
        </p:nvSpPr>
        <p:spPr>
          <a:xfrm>
            <a:off x="3276600" y="1828801"/>
            <a:ext cx="2382838" cy="2376487"/>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x-none" b="1" dirty="0">
                <a:latin typeface="Maiandra GD" pitchFamily="34" charset="0"/>
              </a:rPr>
              <a:t>Osećaj „strujanja“ duž kičme i kroz ekstremitete pri antefleksiji glave.</a:t>
            </a:r>
          </a:p>
          <a:p>
            <a:pPr algn="ctr" eaLnBrk="1" hangingPunct="1">
              <a:defRPr/>
            </a:pPr>
            <a:r>
              <a:rPr lang="x-none" b="1" dirty="0">
                <a:latin typeface="Maiandra GD" pitchFamily="34" charset="0"/>
              </a:rPr>
              <a:t>Dupla slika sa „zaostajanjem“ leve očne jabučice pri pogledu u levo</a:t>
            </a:r>
            <a:r>
              <a:rPr lang="en-US" b="1" dirty="0">
                <a:latin typeface="Maiandra GD" pitchFamily="34" charset="0"/>
              </a:rPr>
              <a:t>.</a:t>
            </a:r>
            <a:endParaRPr lang="x-none" b="1" dirty="0">
              <a:latin typeface="Maiandra GD" pitchFamily="34" charset="0"/>
            </a:endParaRPr>
          </a:p>
        </p:txBody>
      </p:sp>
      <p:pic>
        <p:nvPicPr>
          <p:cNvPr id="6" name="Picture 2" descr="Human Body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447800"/>
            <a:ext cx="23129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rot="1030147">
            <a:off x="6536823" y="2182690"/>
            <a:ext cx="585592" cy="2002244"/>
          </a:xfrm>
          <a:prstGeom prst="ellipse">
            <a:avLst/>
          </a:prstGeom>
          <a:solidFill>
            <a:srgbClr val="C00000">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Maiandra GD" pitchFamily="34" charset="0"/>
            </a:endParaRPr>
          </a:p>
        </p:txBody>
      </p:sp>
      <p:sp>
        <p:nvSpPr>
          <p:cNvPr id="8" name="Rounded Rectangle 7"/>
          <p:cNvSpPr/>
          <p:nvPr/>
        </p:nvSpPr>
        <p:spPr>
          <a:xfrm>
            <a:off x="7132973" y="1933113"/>
            <a:ext cx="543838" cy="415516"/>
          </a:xfrm>
          <a:prstGeom prst="roundRect">
            <a:avLst>
              <a:gd name="adj" fmla="val 12965"/>
            </a:avLst>
          </a:prstGeom>
          <a:solidFill>
            <a:srgbClr val="C00000">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Maiandra GD" pitchFamily="34" charset="0"/>
            </a:endParaRPr>
          </a:p>
        </p:txBody>
      </p:sp>
      <p:sp>
        <p:nvSpPr>
          <p:cNvPr id="9" name="Oval 8"/>
          <p:cNvSpPr/>
          <p:nvPr/>
        </p:nvSpPr>
        <p:spPr>
          <a:xfrm>
            <a:off x="7277578" y="1579135"/>
            <a:ext cx="412112" cy="499331"/>
          </a:xfrm>
          <a:prstGeom prst="ellipse">
            <a:avLst/>
          </a:prstGeom>
          <a:solidFill>
            <a:srgbClr val="C00000">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Maiandra GD" pitchFamily="34" charset="0"/>
            </a:endParaRPr>
          </a:p>
        </p:txBody>
      </p:sp>
      <p:sp>
        <p:nvSpPr>
          <p:cNvPr id="10" name="Right Arrow 9"/>
          <p:cNvSpPr/>
          <p:nvPr/>
        </p:nvSpPr>
        <p:spPr>
          <a:xfrm>
            <a:off x="147637" y="5935717"/>
            <a:ext cx="8640763" cy="719138"/>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Maiandra GD" pitchFamily="34" charset="0"/>
            </a:endParaRPr>
          </a:p>
        </p:txBody>
      </p:sp>
      <p:sp>
        <p:nvSpPr>
          <p:cNvPr id="11" name="TextBox 10"/>
          <p:cNvSpPr txBox="1">
            <a:spLocks noChangeArrowheads="1"/>
          </p:cNvSpPr>
          <p:nvPr/>
        </p:nvSpPr>
        <p:spPr bwMode="auto">
          <a:xfrm>
            <a:off x="1066006" y="6110342"/>
            <a:ext cx="129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CS" altLang="en-US" b="1" dirty="0">
                <a:solidFill>
                  <a:schemeClr val="bg1"/>
                </a:solidFill>
                <a:latin typeface="Maiandra GD" pitchFamily="34" charset="0"/>
              </a:rPr>
              <a:t>jul 2012.</a:t>
            </a:r>
            <a:endParaRPr lang="en-US" altLang="en-US" b="1" dirty="0">
              <a:solidFill>
                <a:schemeClr val="bg1"/>
              </a:solidFill>
              <a:latin typeface="Maiandra GD" pitchFamily="34" charset="0"/>
            </a:endParaRPr>
          </a:p>
        </p:txBody>
      </p:sp>
      <p:sp>
        <p:nvSpPr>
          <p:cNvPr id="12" name="TextBox 11"/>
          <p:cNvSpPr txBox="1">
            <a:spLocks noChangeArrowheads="1"/>
          </p:cNvSpPr>
          <p:nvPr/>
        </p:nvSpPr>
        <p:spPr bwMode="auto">
          <a:xfrm>
            <a:off x="3459955" y="6128587"/>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CS" altLang="en-US" b="1" dirty="0">
                <a:solidFill>
                  <a:schemeClr val="bg1"/>
                </a:solidFill>
                <a:latin typeface="Maiandra GD" pitchFamily="34" charset="0"/>
              </a:rPr>
              <a:t>decembar 2014.</a:t>
            </a:r>
            <a:endParaRPr lang="en-US" altLang="en-US" b="1" dirty="0">
              <a:solidFill>
                <a:schemeClr val="bg1"/>
              </a:solidFill>
              <a:latin typeface="Maiandra GD" pitchFamily="34" charset="0"/>
            </a:endParaRPr>
          </a:p>
        </p:txBody>
      </p:sp>
      <p:cxnSp>
        <p:nvCxnSpPr>
          <p:cNvPr id="13" name="Straight Arrow Connector 12"/>
          <p:cNvCxnSpPr/>
          <p:nvPr/>
        </p:nvCxnSpPr>
        <p:spPr>
          <a:xfrm flipV="1">
            <a:off x="1698111" y="3962400"/>
            <a:ext cx="0" cy="1512887"/>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V="1">
            <a:off x="4343400" y="4381377"/>
            <a:ext cx="0" cy="1512887"/>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45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486400" cy="1477962"/>
          </a:xfrm>
        </p:spPr>
        <p:txBody>
          <a:bodyPr rtlCol="0">
            <a:noAutofit/>
          </a:bodyPr>
          <a:lstStyle/>
          <a:p>
            <a:pPr algn="l" eaLnBrk="1" fontAlgn="auto" hangingPunct="1">
              <a:spcAft>
                <a:spcPts val="0"/>
              </a:spcAft>
              <a:defRPr/>
            </a:pPr>
            <a:r>
              <a:rPr lang="sr-Latn-CS" altLang="en-US" sz="2800" b="1" dirty="0" smtClean="0">
                <a:solidFill>
                  <a:srgbClr val="003300"/>
                </a:solidFill>
                <a:latin typeface="Maiandra GD" pitchFamily="34" charset="0"/>
              </a:rPr>
              <a:t>Klinika za neurologiju KCS</a:t>
            </a:r>
            <a:br>
              <a:rPr lang="sr-Latn-CS" altLang="en-US" sz="2800" b="1" dirty="0" smtClean="0">
                <a:solidFill>
                  <a:srgbClr val="003300"/>
                </a:solidFill>
                <a:latin typeface="Maiandra GD" pitchFamily="34" charset="0"/>
              </a:rPr>
            </a:br>
            <a:r>
              <a:rPr lang="sr-Latn-CS" altLang="en-US" sz="2400" b="1" dirty="0" smtClean="0">
                <a:solidFill>
                  <a:srgbClr val="003300"/>
                </a:solidFill>
                <a:latin typeface="Maiandra GD" pitchFamily="34" charset="0"/>
              </a:rPr>
              <a:t>januar </a:t>
            </a:r>
            <a:r>
              <a:rPr lang="sr-Latn-CS" altLang="en-US" sz="2400" b="1" dirty="0">
                <a:solidFill>
                  <a:srgbClr val="003300"/>
                </a:solidFill>
                <a:latin typeface="Maiandra GD" pitchFamily="34" charset="0"/>
              </a:rPr>
              <a:t>- februar 2015.</a:t>
            </a:r>
            <a:endParaRPr lang="en-US" sz="2800" b="1" dirty="0">
              <a:solidFill>
                <a:srgbClr val="003300"/>
              </a:solidFill>
              <a:latin typeface="Maiandra GD" pitchFamily="34" charset="0"/>
            </a:endParaRPr>
          </a:p>
        </p:txBody>
      </p:sp>
      <p:sp>
        <p:nvSpPr>
          <p:cNvPr id="3075" name="Content Placeholder 2"/>
          <p:cNvSpPr>
            <a:spLocks noGrp="1"/>
          </p:cNvSpPr>
          <p:nvPr>
            <p:ph idx="1"/>
          </p:nvPr>
        </p:nvSpPr>
        <p:spPr>
          <a:xfrm>
            <a:off x="228600" y="1981200"/>
            <a:ext cx="8229600" cy="3048000"/>
          </a:xfrm>
        </p:spPr>
        <p:txBody>
          <a:bodyPr/>
          <a:lstStyle/>
          <a:p>
            <a:pPr eaLnBrk="1" hangingPunct="1">
              <a:defRPr/>
            </a:pPr>
            <a:r>
              <a:rPr lang="sr-Latn-CS" altLang="en-US" sz="2000" b="1" dirty="0" smtClean="0">
                <a:latin typeface="Maiandra GD" pitchFamily="34" charset="0"/>
              </a:rPr>
              <a:t>Somatski status na prijemu</a:t>
            </a:r>
            <a:r>
              <a:rPr lang="sr-Latn-CS" altLang="en-US" sz="2000" dirty="0" smtClean="0">
                <a:latin typeface="Maiandra GD" pitchFamily="34" charset="0"/>
              </a:rPr>
              <a:t>: Gojaznost,</a:t>
            </a:r>
            <a:r>
              <a:rPr lang="en-US" altLang="en-US" sz="2000" dirty="0" smtClean="0">
                <a:latin typeface="Maiandra GD" pitchFamily="34" charset="0"/>
              </a:rPr>
              <a:t> </a:t>
            </a:r>
            <a:r>
              <a:rPr lang="sr-Latn-CS" altLang="en-US" sz="2000" dirty="0" smtClean="0">
                <a:latin typeface="Maiandra GD" pitchFamily="34" charset="0"/>
              </a:rPr>
              <a:t>TA 150/80mmHg</a:t>
            </a:r>
            <a:endParaRPr lang="en-US" altLang="en-US" sz="2000" dirty="0" smtClean="0">
              <a:latin typeface="Maiandra GD" pitchFamily="34" charset="0"/>
            </a:endParaRPr>
          </a:p>
          <a:p>
            <a:pPr eaLnBrk="1" hangingPunct="1">
              <a:defRPr/>
            </a:pPr>
            <a:r>
              <a:rPr lang="sr-Latn-CS" altLang="en-US" sz="2000" b="1" dirty="0" smtClean="0">
                <a:latin typeface="Maiandra GD" pitchFamily="34" charset="0"/>
              </a:rPr>
              <a:t>Neurološki </a:t>
            </a:r>
            <a:r>
              <a:rPr lang="sr-Latn-CS" altLang="en-US" sz="2000" b="1" dirty="0">
                <a:latin typeface="Maiandra GD" pitchFamily="34" charset="0"/>
              </a:rPr>
              <a:t>status na </a:t>
            </a:r>
            <a:r>
              <a:rPr lang="sr-Latn-CS" altLang="en-US" sz="2000" b="1" dirty="0" smtClean="0">
                <a:latin typeface="Maiandra GD" pitchFamily="34" charset="0"/>
              </a:rPr>
              <a:t>prijemu</a:t>
            </a:r>
            <a:r>
              <a:rPr lang="sr-Latn-CS" altLang="en-US" sz="2000" dirty="0" smtClean="0">
                <a:latin typeface="Maiandra GD" pitchFamily="34" charset="0"/>
              </a:rPr>
              <a:t>: na </a:t>
            </a:r>
            <a:r>
              <a:rPr lang="sr-Latn-CS" altLang="en-US" sz="2000" b="1" dirty="0">
                <a:latin typeface="Maiandra GD" pitchFamily="34" charset="0"/>
              </a:rPr>
              <a:t>KN</a:t>
            </a:r>
            <a:r>
              <a:rPr lang="sr-Latn-CS" altLang="en-US" sz="2000" dirty="0">
                <a:latin typeface="Maiandra GD" pitchFamily="34" charset="0"/>
              </a:rPr>
              <a:t> </a:t>
            </a:r>
            <a:r>
              <a:rPr lang="en-US" altLang="en-US" sz="2000" dirty="0">
                <a:latin typeface="Maiandra GD" pitchFamily="34" charset="0"/>
              </a:rPr>
              <a:t>-</a:t>
            </a:r>
            <a:r>
              <a:rPr lang="sr-Latn-CS" altLang="en-US" sz="2000" dirty="0">
                <a:latin typeface="Maiandra GD" pitchFamily="34" charset="0"/>
              </a:rPr>
              <a:t> </a:t>
            </a:r>
            <a:r>
              <a:rPr lang="sr-Latn-CS" altLang="en-US" sz="2000" dirty="0" smtClean="0">
                <a:latin typeface="Maiandra GD" pitchFamily="34" charset="0"/>
              </a:rPr>
              <a:t>laka pareza n. VII po centralnom tipu desno, </a:t>
            </a:r>
            <a:r>
              <a:rPr lang="sr-Latn-CS" altLang="en-US" sz="2000" dirty="0">
                <a:latin typeface="Maiandra GD" pitchFamily="34" charset="0"/>
              </a:rPr>
              <a:t>zaostaje levi bulbus pri pogledu u levo, diplopije </a:t>
            </a:r>
            <a:r>
              <a:rPr lang="en-US" altLang="en-US" sz="2000" dirty="0" err="1">
                <a:latin typeface="Maiandra GD" pitchFamily="34" charset="0"/>
              </a:rPr>
              <a:t>pri</a:t>
            </a:r>
            <a:r>
              <a:rPr lang="en-US" altLang="en-US" sz="2000" dirty="0">
                <a:latin typeface="Maiandra GD" pitchFamily="34" charset="0"/>
              </a:rPr>
              <a:t> </a:t>
            </a:r>
            <a:r>
              <a:rPr lang="en-US" altLang="en-US" sz="2000" dirty="0" err="1">
                <a:latin typeface="Maiandra GD" pitchFamily="34" charset="0"/>
              </a:rPr>
              <a:t>pogledu</a:t>
            </a:r>
            <a:r>
              <a:rPr lang="en-US" altLang="en-US" sz="2000" dirty="0">
                <a:latin typeface="Maiandra GD" pitchFamily="34" charset="0"/>
              </a:rPr>
              <a:t> </a:t>
            </a:r>
            <a:r>
              <a:rPr lang="sr-Latn-CS" altLang="en-US" sz="2000" dirty="0">
                <a:latin typeface="Maiandra GD" pitchFamily="34" charset="0"/>
              </a:rPr>
              <a:t>u levo, na ostalim KN nalaz normalan. </a:t>
            </a:r>
            <a:r>
              <a:rPr lang="sr-Latn-CS" altLang="en-US" sz="2000" b="1" dirty="0">
                <a:latin typeface="Maiandra GD" pitchFamily="34" charset="0"/>
              </a:rPr>
              <a:t>Vrat</a:t>
            </a:r>
            <a:r>
              <a:rPr lang="en-US" altLang="en-US" sz="2000" dirty="0">
                <a:latin typeface="Maiandra GD" pitchFamily="34" charset="0"/>
              </a:rPr>
              <a:t> -</a:t>
            </a:r>
            <a:r>
              <a:rPr lang="sr-Latn-CS" altLang="en-US" sz="2000" dirty="0">
                <a:latin typeface="Maiandra GD" pitchFamily="34" charset="0"/>
              </a:rPr>
              <a:t> pozitivan Lhermitte-ov znak</a:t>
            </a:r>
            <a:r>
              <a:rPr lang="en-US" altLang="en-US" sz="2000" dirty="0">
                <a:latin typeface="Maiandra GD" pitchFamily="34" charset="0"/>
              </a:rPr>
              <a:t>.</a:t>
            </a:r>
            <a:r>
              <a:rPr lang="sr-Latn-CS" altLang="en-US" sz="2000" dirty="0">
                <a:latin typeface="Maiandra GD" pitchFamily="34" charset="0"/>
              </a:rPr>
              <a:t> </a:t>
            </a:r>
            <a:r>
              <a:rPr lang="sr-Latn-CS" altLang="en-US" sz="2000" b="1" dirty="0">
                <a:latin typeface="Maiandra GD" pitchFamily="34" charset="0"/>
              </a:rPr>
              <a:t>GE</a:t>
            </a:r>
            <a:r>
              <a:rPr lang="sr-Latn-CS" altLang="en-US" sz="2000" dirty="0">
                <a:latin typeface="Maiandra GD" pitchFamily="34" charset="0"/>
              </a:rPr>
              <a:t> – nema slabosti, ni ataksije, MR </a:t>
            </a:r>
            <a:r>
              <a:rPr lang="sr-Latn-CS" altLang="en-US" sz="2000" dirty="0" smtClean="0">
                <a:latin typeface="Maiandra GD" pitchFamily="34" charset="0"/>
              </a:rPr>
              <a:t>obostrano lako </a:t>
            </a:r>
            <a:r>
              <a:rPr lang="sr-Latn-CS" altLang="en-US" sz="2000" dirty="0">
                <a:latin typeface="Maiandra GD" pitchFamily="34" charset="0"/>
              </a:rPr>
              <a:t>pojačani, levo hipodijadohokineza</a:t>
            </a:r>
            <a:r>
              <a:rPr lang="en-US" altLang="en-US" sz="2000" dirty="0">
                <a:latin typeface="Maiandra GD" pitchFamily="34" charset="0"/>
              </a:rPr>
              <a:t>.</a:t>
            </a:r>
            <a:r>
              <a:rPr lang="sr-Latn-CS" altLang="en-US" sz="2000" dirty="0">
                <a:latin typeface="Maiandra GD" pitchFamily="34" charset="0"/>
              </a:rPr>
              <a:t> </a:t>
            </a:r>
            <a:r>
              <a:rPr lang="sr-Latn-CS" altLang="en-US" sz="2000" b="1" dirty="0">
                <a:latin typeface="Maiandra GD" pitchFamily="34" charset="0"/>
              </a:rPr>
              <a:t>KTR </a:t>
            </a:r>
            <a:r>
              <a:rPr lang="sr-Latn-CS" altLang="en-US" sz="2000" dirty="0">
                <a:latin typeface="Maiandra GD" pitchFamily="34" charset="0"/>
              </a:rPr>
              <a:t>sniženi obostrano</a:t>
            </a:r>
            <a:r>
              <a:rPr lang="en-US" altLang="en-US" sz="2000" dirty="0">
                <a:latin typeface="Maiandra GD" pitchFamily="34" charset="0"/>
              </a:rPr>
              <a:t>. </a:t>
            </a:r>
            <a:r>
              <a:rPr lang="sr-Latn-CS" altLang="en-US" sz="2000" b="1" dirty="0">
                <a:latin typeface="Maiandra GD" pitchFamily="34" charset="0"/>
              </a:rPr>
              <a:t>DE</a:t>
            </a:r>
            <a:r>
              <a:rPr lang="sr-Latn-CS" altLang="en-US" sz="2000" dirty="0">
                <a:latin typeface="Maiandra GD" pitchFamily="34" charset="0"/>
              </a:rPr>
              <a:t> </a:t>
            </a:r>
            <a:r>
              <a:rPr lang="en-US" altLang="en-US" sz="2000" dirty="0">
                <a:latin typeface="Maiandra GD" pitchFamily="34" charset="0"/>
              </a:rPr>
              <a:t>-</a:t>
            </a:r>
            <a:r>
              <a:rPr lang="sr-Latn-CS" altLang="en-US" sz="2000" dirty="0">
                <a:latin typeface="Maiandra GD" pitchFamily="34" charset="0"/>
              </a:rPr>
              <a:t> nema slabosti ni ataksije, PR pojačan desno, levo uredan</a:t>
            </a:r>
            <a:r>
              <a:rPr lang="sr-Latn-CS" altLang="en-US" sz="2000" dirty="0" smtClean="0">
                <a:latin typeface="Maiandra GD" pitchFamily="34" charset="0"/>
              </a:rPr>
              <a:t>, AR uredni. Vibracijski senzibilitet skra</a:t>
            </a:r>
            <a:r>
              <a:rPr lang="x-none" altLang="en-US" sz="2000" dirty="0">
                <a:latin typeface="Maiandra GD" pitchFamily="34" charset="0"/>
              </a:rPr>
              <a:t>ć</a:t>
            </a:r>
            <a:r>
              <a:rPr lang="sr-Latn-CS" altLang="en-US" sz="2000" dirty="0">
                <a:latin typeface="Maiandra GD" pitchFamily="34" charset="0"/>
              </a:rPr>
              <a:t>en na DE. Ostali neurološki nalaz </a:t>
            </a:r>
            <a:r>
              <a:rPr lang="sr-Latn-CS" altLang="en-US" sz="2000" dirty="0" smtClean="0">
                <a:latin typeface="Maiandra GD" pitchFamily="34" charset="0"/>
              </a:rPr>
              <a:t>je bio uredan</a:t>
            </a:r>
            <a:r>
              <a:rPr lang="sr-Latn-CS" altLang="en-US" sz="2000" dirty="0">
                <a:latin typeface="Maiandra GD" pitchFamily="34" charset="0"/>
              </a:rPr>
              <a:t>.</a:t>
            </a:r>
          </a:p>
          <a:p>
            <a:pPr eaLnBrk="1" hangingPunct="1">
              <a:defRPr/>
            </a:pPr>
            <a:endParaRPr lang="sr-Latn-CS" altLang="en-US" sz="2000" dirty="0">
              <a:latin typeface="Maiandra GD" pitchFamily="34" charset="0"/>
            </a:endParaRPr>
          </a:p>
          <a:p>
            <a:pPr lvl="1" eaLnBrk="1" hangingPunct="1">
              <a:defRPr/>
            </a:pPr>
            <a:endParaRPr lang="sr-Latn-CS" altLang="en-US" sz="2000" dirty="0">
              <a:latin typeface="Maiandra GD" pitchFamily="34" charset="0"/>
            </a:endParaRPr>
          </a:p>
          <a:p>
            <a:pPr eaLnBrk="1" hangingPunct="1">
              <a:buNone/>
            </a:pPr>
            <a:endParaRPr lang="sr-Latn-CS" sz="2800" dirty="0" smtClean="0">
              <a:latin typeface="Maiandra GD" pitchFamily="34" charset="0"/>
            </a:endParaRPr>
          </a:p>
        </p:txBody>
      </p:sp>
      <p:cxnSp>
        <p:nvCxnSpPr>
          <p:cNvPr id="5" name="Gerade Verbindung 4"/>
          <p:cNvCxnSpPr/>
          <p:nvPr/>
        </p:nvCxnSpPr>
        <p:spPr>
          <a:xfrm>
            <a:off x="228600" y="6172200"/>
            <a:ext cx="8534400" cy="0"/>
          </a:xfrm>
          <a:prstGeom prst="line">
            <a:avLst/>
          </a:prstGeom>
          <a:ln>
            <a:solidFill>
              <a:srgbClr val="003300"/>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09600" y="6258580"/>
            <a:ext cx="7010400" cy="523220"/>
          </a:xfrm>
          <a:prstGeom prst="rect">
            <a:avLst/>
          </a:prstGeom>
          <a:noFill/>
        </p:spPr>
        <p:txBody>
          <a:bodyPr wrap="square" rtlCol="0">
            <a:spAutoFit/>
          </a:bodyPr>
          <a:lstStyle/>
          <a:p>
            <a:r>
              <a:rPr lang="sr-Latn-CS" sz="1400" dirty="0" smtClean="0">
                <a:latin typeface="Maiandra GD" pitchFamily="34" charset="0"/>
              </a:rPr>
              <a:t>KN=kranijalni nervi, GE=gornji ekstremiteti; MR=mišićni refleksi; KTR=kožni trbušni refleksi; PR=patelarni refleks.</a:t>
            </a:r>
            <a:endParaRPr lang="sr-Latn-CS" sz="1400" dirty="0">
              <a:latin typeface="Maiandra GD" pitchFamily="34" charset="0"/>
            </a:endParaRPr>
          </a:p>
        </p:txBody>
      </p:sp>
    </p:spTree>
    <p:extLst>
      <p:ext uri="{BB962C8B-B14F-4D97-AF65-F5344CB8AC3E}">
        <p14:creationId xmlns:p14="http://schemas.microsoft.com/office/powerpoint/2010/main" val="4291391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600200"/>
            <a:ext cx="8229600" cy="5257800"/>
          </a:xfrm>
        </p:spPr>
        <p:txBody>
          <a:bodyPr/>
          <a:lstStyle/>
          <a:p>
            <a:pPr marL="0" lvl="1" indent="0" eaLnBrk="1" hangingPunct="1">
              <a:buFont typeface="Arial" pitchFamily="34" charset="0"/>
              <a:buChar char="•"/>
              <a:defRPr/>
            </a:pPr>
            <a:r>
              <a:rPr lang="sr-Latn-CS" altLang="en-US" sz="1600" b="1" dirty="0" smtClean="0">
                <a:latin typeface="Maiandra GD" pitchFamily="34" charset="0"/>
              </a:rPr>
              <a:t>KKS: </a:t>
            </a:r>
            <a:r>
              <a:rPr lang="sr-Latn-CS" altLang="en-US" sz="1600" dirty="0" smtClean="0">
                <a:latin typeface="Maiandra GD" pitchFamily="34" charset="0"/>
              </a:rPr>
              <a:t>Hgb Hgb 174…184 g/L (</a:t>
            </a:r>
            <a:r>
              <a:rPr lang="en-US" altLang="en-US" sz="1600" dirty="0" smtClean="0">
                <a:latin typeface="Maiandra GD" pitchFamily="34" charset="0"/>
              </a:rPr>
              <a:t>115-170</a:t>
            </a:r>
            <a:r>
              <a:rPr lang="sr-Latn-CS" altLang="en-US" sz="1600" dirty="0" smtClean="0">
                <a:latin typeface="Maiandra GD" pitchFamily="34" charset="0"/>
              </a:rPr>
              <a:t>), Tb, Le urednog nalaza. </a:t>
            </a:r>
          </a:p>
          <a:p>
            <a:pPr marL="0" lvl="1" indent="0" eaLnBrk="1" hangingPunct="1">
              <a:buFont typeface="Arial" pitchFamily="34" charset="0"/>
              <a:buChar char="•"/>
              <a:defRPr/>
            </a:pPr>
            <a:r>
              <a:rPr lang="sr-Latn-CS" altLang="en-US" sz="1600" dirty="0" smtClean="0">
                <a:latin typeface="Maiandra GD" pitchFamily="34" charset="0"/>
              </a:rPr>
              <a:t> holesterol 6.02 </a:t>
            </a:r>
            <a:r>
              <a:rPr lang="en-US" altLang="en-US" sz="1600" dirty="0" err="1" smtClean="0">
                <a:latin typeface="Maiandra GD" pitchFamily="34" charset="0"/>
              </a:rPr>
              <a:t>mmol</a:t>
            </a:r>
            <a:r>
              <a:rPr lang="en-US" altLang="en-US" sz="1600" dirty="0" smtClean="0">
                <a:latin typeface="Maiandra GD" pitchFamily="34" charset="0"/>
              </a:rPr>
              <a:t>/l </a:t>
            </a:r>
            <a:r>
              <a:rPr lang="sr-Latn-CS" altLang="en-US" sz="1600" dirty="0" smtClean="0">
                <a:latin typeface="Maiandra GD" pitchFamily="34" charset="0"/>
              </a:rPr>
              <a:t>(ref. </a:t>
            </a:r>
            <a:r>
              <a:rPr lang="en-US" altLang="en-US" sz="1600" dirty="0" smtClean="0">
                <a:latin typeface="Maiandra GD" pitchFamily="34" charset="0"/>
              </a:rPr>
              <a:t>&lt;5.2</a:t>
            </a:r>
            <a:r>
              <a:rPr lang="sr-Latn-CS" altLang="en-US" sz="1600" dirty="0" smtClean="0">
                <a:latin typeface="Maiandra GD" pitchFamily="34" charset="0"/>
              </a:rPr>
              <a:t>), HDL 1.18 (ref. </a:t>
            </a:r>
            <a:r>
              <a:rPr lang="en-US" altLang="en-US" sz="1600" dirty="0" smtClean="0">
                <a:latin typeface="Maiandra GD" pitchFamily="34" charset="0"/>
              </a:rPr>
              <a:t>&gt;1)</a:t>
            </a:r>
            <a:r>
              <a:rPr lang="sr-Latn-CS" altLang="en-US" sz="1600" dirty="0" smtClean="0">
                <a:latin typeface="Maiandra GD" pitchFamily="34" charset="0"/>
              </a:rPr>
              <a:t>, LDL 4.0</a:t>
            </a:r>
            <a:r>
              <a:rPr lang="en-US" altLang="en-US" sz="1600" dirty="0" smtClean="0">
                <a:latin typeface="Maiandra GD" pitchFamily="34" charset="0"/>
              </a:rPr>
              <a:t> (</a:t>
            </a:r>
            <a:r>
              <a:rPr lang="sr-Latn-CS" altLang="en-US" sz="1600" dirty="0" smtClean="0">
                <a:latin typeface="Maiandra GD" pitchFamily="34" charset="0"/>
              </a:rPr>
              <a:t>ref. </a:t>
            </a:r>
            <a:r>
              <a:rPr lang="en-US" altLang="en-US" sz="1600" dirty="0" smtClean="0">
                <a:latin typeface="Maiandra GD" pitchFamily="34" charset="0"/>
              </a:rPr>
              <a:t>&lt;3.4</a:t>
            </a:r>
            <a:r>
              <a:rPr lang="sr-Latn-CS" altLang="en-US" sz="1600" dirty="0" smtClean="0">
                <a:latin typeface="Maiandra GD" pitchFamily="34" charset="0"/>
              </a:rPr>
              <a:t>)mmol/L. Ostale rutinske </a:t>
            </a:r>
            <a:r>
              <a:rPr lang="sr-Latn-CS" altLang="en-US" sz="1600" b="1" dirty="0" smtClean="0">
                <a:latin typeface="Maiandra GD" pitchFamily="34" charset="0"/>
              </a:rPr>
              <a:t>biohemijske</a:t>
            </a:r>
            <a:r>
              <a:rPr lang="sr-Latn-CS" altLang="en-US" sz="1600" dirty="0" smtClean="0">
                <a:latin typeface="Maiandra GD" pitchFamily="34" charset="0"/>
              </a:rPr>
              <a:t> analize krvi, sediment urina: uredne</a:t>
            </a:r>
          </a:p>
          <a:p>
            <a:pPr marL="0" indent="0" eaLnBrk="1" hangingPunct="1"/>
            <a:r>
              <a:rPr lang="sr-Latn-CS" altLang="en-US" sz="1600" b="1" dirty="0" smtClean="0">
                <a:latin typeface="Maiandra GD" pitchFamily="34" charset="0"/>
              </a:rPr>
              <a:t>ACE </a:t>
            </a:r>
            <a:r>
              <a:rPr lang="sr-Latn-CS" altLang="en-US" sz="1600" dirty="0" smtClean="0">
                <a:latin typeface="Maiandra GD" pitchFamily="34" charset="0"/>
              </a:rPr>
              <a:t>u serumu -</a:t>
            </a:r>
            <a:r>
              <a:rPr lang="en-US" altLang="en-US" sz="1600" dirty="0" smtClean="0">
                <a:latin typeface="Maiandra GD" pitchFamily="34" charset="0"/>
              </a:rPr>
              <a:t> </a:t>
            </a:r>
            <a:r>
              <a:rPr lang="sr-Latn-CS" altLang="en-US" sz="1600" dirty="0" smtClean="0">
                <a:latin typeface="Maiandra GD" pitchFamily="34" charset="0"/>
              </a:rPr>
              <a:t>uredan</a:t>
            </a:r>
          </a:p>
          <a:p>
            <a:pPr marL="0" indent="0" eaLnBrk="1" hangingPunct="1"/>
            <a:r>
              <a:rPr lang="sr-Latn-CS" altLang="en-US" sz="1600" b="1" dirty="0" smtClean="0">
                <a:latin typeface="Maiandra GD" pitchFamily="34" charset="0"/>
              </a:rPr>
              <a:t>Virusološke</a:t>
            </a:r>
            <a:r>
              <a:rPr lang="sr-Latn-CS" altLang="en-US" sz="1600" dirty="0" smtClean="0">
                <a:latin typeface="Maiandra GD" pitchFamily="34" charset="0"/>
              </a:rPr>
              <a:t> analize u krvi: anti-HIV-At, HbSAg, anti HCV-At - nalazi negativni</a:t>
            </a:r>
            <a:endParaRPr lang="en-US" altLang="en-US" sz="1600" dirty="0" smtClean="0">
              <a:latin typeface="Maiandra GD" pitchFamily="34" charset="0"/>
            </a:endParaRPr>
          </a:p>
          <a:p>
            <a:pPr marL="0" indent="0" eaLnBrk="1" hangingPunct="1"/>
            <a:r>
              <a:rPr lang="sr-Latn-CS" altLang="en-US" sz="1600" b="1" dirty="0" smtClean="0">
                <a:latin typeface="Maiandra GD" pitchFamily="34" charset="0"/>
              </a:rPr>
              <a:t>Imunoške</a:t>
            </a:r>
            <a:r>
              <a:rPr lang="sr-Latn-CS" altLang="en-US" sz="1600" dirty="0" smtClean="0">
                <a:latin typeface="Maiandra GD" pitchFamily="34" charset="0"/>
              </a:rPr>
              <a:t> analize u krvi (ANA, LA, ACLA, VDRL, ENA Screen) -</a:t>
            </a:r>
            <a:r>
              <a:rPr lang="en-US" altLang="en-US" sz="1600" dirty="0" smtClean="0">
                <a:latin typeface="Maiandra GD" pitchFamily="34" charset="0"/>
              </a:rPr>
              <a:t> </a:t>
            </a:r>
            <a:r>
              <a:rPr lang="sr-Latn-CS" altLang="en-US" sz="1600" dirty="0" smtClean="0">
                <a:latin typeface="Maiandra GD" pitchFamily="34" charset="0"/>
              </a:rPr>
              <a:t>uredan nalaz</a:t>
            </a:r>
          </a:p>
          <a:p>
            <a:pPr marL="0" indent="0" eaLnBrk="1" hangingPunct="1"/>
            <a:r>
              <a:rPr lang="sr-Latn-CS" altLang="en-US" sz="1600" b="1" dirty="0" smtClean="0">
                <a:latin typeface="Maiandra GD" pitchFamily="34" charset="0"/>
              </a:rPr>
              <a:t>Faktori koagulacije: </a:t>
            </a:r>
            <a:r>
              <a:rPr lang="sr-Latn-CS" altLang="en-US" sz="1600" dirty="0" smtClean="0">
                <a:latin typeface="Maiandra GD" pitchFamily="34" charset="0"/>
              </a:rPr>
              <a:t>uredan nalaz. Nivo </a:t>
            </a:r>
            <a:r>
              <a:rPr lang="sr-Latn-CS" altLang="en-US" sz="1600" b="1" dirty="0" smtClean="0">
                <a:latin typeface="Maiandra GD" pitchFamily="34" charset="0"/>
              </a:rPr>
              <a:t>beta-2 mikroglobulina u krvi: </a:t>
            </a:r>
            <a:r>
              <a:rPr lang="sr-Latn-CS" altLang="en-US" sz="1600" dirty="0" smtClean="0">
                <a:latin typeface="Maiandra GD" pitchFamily="34" charset="0"/>
              </a:rPr>
              <a:t>uredan nalaz</a:t>
            </a:r>
          </a:p>
          <a:p>
            <a:pPr marL="0" indent="0" eaLnBrk="1" hangingPunct="1"/>
            <a:r>
              <a:rPr lang="sr-Latn-CS" altLang="en-US" sz="1600" b="1" dirty="0" smtClean="0">
                <a:latin typeface="Maiandra GD" pitchFamily="34" charset="0"/>
              </a:rPr>
              <a:t>Elektroforeza proteina seruma i urina:</a:t>
            </a:r>
            <a:r>
              <a:rPr lang="sr-Latn-CS" altLang="en-US" sz="1600" dirty="0" smtClean="0">
                <a:latin typeface="Maiandra GD" pitchFamily="34" charset="0"/>
              </a:rPr>
              <a:t> uredan nalaz</a:t>
            </a:r>
          </a:p>
          <a:p>
            <a:pPr marL="0" indent="0" eaLnBrk="1" hangingPunct="1"/>
            <a:r>
              <a:rPr lang="sr-Latn-CS" altLang="en-US" sz="1600" b="1" dirty="0" smtClean="0">
                <a:latin typeface="Maiandra GD" pitchFamily="34" charset="0"/>
              </a:rPr>
              <a:t>Tir</a:t>
            </a:r>
            <a:r>
              <a:rPr lang="en-US" altLang="en-US" sz="1600" b="1" dirty="0" smtClean="0">
                <a:latin typeface="Maiandra GD" pitchFamily="34" charset="0"/>
              </a:rPr>
              <a:t>e</a:t>
            </a:r>
            <a:r>
              <a:rPr lang="sr-Latn-CS" altLang="en-US" sz="1600" b="1" dirty="0" smtClean="0">
                <a:latin typeface="Maiandra GD" pitchFamily="34" charset="0"/>
              </a:rPr>
              <a:t>oidni status i antitireoidna antitela: </a:t>
            </a:r>
            <a:r>
              <a:rPr lang="sr-Latn-CS" altLang="en-US" sz="1600" dirty="0" smtClean="0">
                <a:latin typeface="Maiandra GD" pitchFamily="34" charset="0"/>
              </a:rPr>
              <a:t>uredan nalaz</a:t>
            </a:r>
          </a:p>
          <a:p>
            <a:pPr marL="0" indent="0" eaLnBrk="1" hangingPunct="1"/>
            <a:r>
              <a:rPr lang="en-US" sz="1600" dirty="0" smtClean="0">
                <a:latin typeface="Maiandra GD" pitchFamily="34" charset="0"/>
              </a:rPr>
              <a:t>A</a:t>
            </a:r>
            <a:r>
              <a:rPr lang="sr-Latn-CS" sz="1600" dirty="0" smtClean="0">
                <a:latin typeface="Maiandra GD" pitchFamily="34" charset="0"/>
              </a:rPr>
              <a:t>ntitela</a:t>
            </a:r>
            <a:r>
              <a:rPr lang="en-US" sz="1600" dirty="0" smtClean="0">
                <a:latin typeface="Maiandra GD" pitchFamily="34" charset="0"/>
              </a:rPr>
              <a:t> </a:t>
            </a:r>
            <a:r>
              <a:rPr lang="en-US" sz="1600" dirty="0" err="1" smtClean="0">
                <a:latin typeface="Maiandra GD" pitchFamily="34" charset="0"/>
              </a:rPr>
              <a:t>na</a:t>
            </a:r>
            <a:r>
              <a:rPr lang="en-US" sz="1600" dirty="0" smtClean="0">
                <a:latin typeface="Maiandra GD" pitchFamily="34" charset="0"/>
              </a:rPr>
              <a:t> </a:t>
            </a:r>
            <a:r>
              <a:rPr lang="en-US" sz="1600" b="1" dirty="0" smtClean="0">
                <a:latin typeface="Maiandra GD" pitchFamily="34" charset="0"/>
              </a:rPr>
              <a:t>B. </a:t>
            </a:r>
            <a:r>
              <a:rPr lang="sr-Latn-CS" sz="1600" b="1" dirty="0" smtClean="0">
                <a:latin typeface="Maiandra GD" pitchFamily="34" charset="0"/>
              </a:rPr>
              <a:t>B</a:t>
            </a:r>
            <a:r>
              <a:rPr lang="en-US" sz="1600" b="1" dirty="0" err="1" smtClean="0">
                <a:latin typeface="Maiandra GD" pitchFamily="34" charset="0"/>
              </a:rPr>
              <a:t>urgdorferi</a:t>
            </a:r>
            <a:r>
              <a:rPr lang="en-US" sz="1600" b="1" dirty="0" smtClean="0">
                <a:latin typeface="Maiandra GD" pitchFamily="34" charset="0"/>
              </a:rPr>
              <a:t> </a:t>
            </a:r>
            <a:r>
              <a:rPr lang="en-US" sz="1600" b="1" dirty="0" err="1" smtClean="0">
                <a:latin typeface="Maiandra GD" pitchFamily="34" charset="0"/>
              </a:rPr>
              <a:t>klase</a:t>
            </a:r>
            <a:r>
              <a:rPr lang="en-US" sz="1600" b="1" dirty="0" smtClean="0">
                <a:latin typeface="Maiandra GD" pitchFamily="34" charset="0"/>
              </a:rPr>
              <a:t> </a:t>
            </a:r>
            <a:r>
              <a:rPr lang="en-US" sz="1600" b="1" dirty="0" err="1" smtClean="0">
                <a:latin typeface="Maiandra GD" pitchFamily="34" charset="0"/>
              </a:rPr>
              <a:t>IgG</a:t>
            </a:r>
            <a:r>
              <a:rPr lang="en-US" sz="1600" b="1" dirty="0" smtClean="0">
                <a:latin typeface="Maiandra GD" pitchFamily="34" charset="0"/>
              </a:rPr>
              <a:t> </a:t>
            </a:r>
            <a:r>
              <a:rPr lang="en-US" sz="1600" b="1" dirty="0" err="1" smtClean="0">
                <a:latin typeface="Maiandra GD" pitchFamily="34" charset="0"/>
              </a:rPr>
              <a:t>i</a:t>
            </a:r>
            <a:r>
              <a:rPr lang="en-US" sz="1600" b="1" dirty="0" smtClean="0">
                <a:latin typeface="Maiandra GD" pitchFamily="34" charset="0"/>
              </a:rPr>
              <a:t> </a:t>
            </a:r>
            <a:r>
              <a:rPr lang="en-US" sz="1600" b="1" dirty="0" err="1" smtClean="0">
                <a:latin typeface="Maiandra GD" pitchFamily="34" charset="0"/>
              </a:rPr>
              <a:t>IgM</a:t>
            </a:r>
            <a:r>
              <a:rPr lang="en-US" sz="1600" b="1" dirty="0" smtClean="0">
                <a:latin typeface="Maiandra GD" pitchFamily="34" charset="0"/>
              </a:rPr>
              <a:t> </a:t>
            </a:r>
            <a:r>
              <a:rPr lang="en-US" sz="1600" dirty="0" smtClean="0">
                <a:latin typeface="Maiandra GD" pitchFamily="34" charset="0"/>
              </a:rPr>
              <a:t>u </a:t>
            </a:r>
            <a:r>
              <a:rPr lang="en-US" sz="1600" dirty="0" err="1" smtClean="0">
                <a:latin typeface="Maiandra GD" pitchFamily="34" charset="0"/>
              </a:rPr>
              <a:t>serumu</a:t>
            </a:r>
            <a:r>
              <a:rPr lang="en-US" sz="1600" dirty="0" smtClean="0">
                <a:latin typeface="Maiandra GD" pitchFamily="34" charset="0"/>
              </a:rPr>
              <a:t> </a:t>
            </a:r>
            <a:r>
              <a:rPr lang="en-US" sz="1600" dirty="0" err="1" smtClean="0">
                <a:latin typeface="Maiandra GD" pitchFamily="34" charset="0"/>
              </a:rPr>
              <a:t>i</a:t>
            </a:r>
            <a:r>
              <a:rPr lang="en-US" sz="1600" dirty="0" smtClean="0">
                <a:latin typeface="Maiandra GD" pitchFamily="34" charset="0"/>
              </a:rPr>
              <a:t> </a:t>
            </a:r>
            <a:r>
              <a:rPr lang="en-US" sz="1600" dirty="0" err="1" smtClean="0">
                <a:latin typeface="Maiandra GD" pitchFamily="34" charset="0"/>
              </a:rPr>
              <a:t>likvoru</a:t>
            </a:r>
            <a:r>
              <a:rPr lang="en-US" sz="1600" dirty="0" smtClean="0">
                <a:latin typeface="Maiandra GD" pitchFamily="34" charset="0"/>
              </a:rPr>
              <a:t> </a:t>
            </a:r>
            <a:r>
              <a:rPr lang="en-US" sz="1600" dirty="0" err="1" smtClean="0">
                <a:latin typeface="Maiandra GD" pitchFamily="34" charset="0"/>
              </a:rPr>
              <a:t>negativna</a:t>
            </a:r>
            <a:r>
              <a:rPr lang="en-US" sz="1600" dirty="0" smtClean="0">
                <a:latin typeface="Maiandra GD" pitchFamily="34" charset="0"/>
              </a:rPr>
              <a:t>. </a:t>
            </a:r>
            <a:endParaRPr lang="sr-Latn-CS" sz="1600" dirty="0" smtClean="0">
              <a:latin typeface="Maiandra GD" pitchFamily="34" charset="0"/>
            </a:endParaRPr>
          </a:p>
          <a:p>
            <a:pPr marL="0" indent="0" eaLnBrk="1" hangingPunct="1"/>
            <a:r>
              <a:rPr lang="sr-Latn-CS" altLang="en-US" sz="1600" b="1" dirty="0" smtClean="0">
                <a:latin typeface="Maiandra GD" pitchFamily="34" charset="0"/>
              </a:rPr>
              <a:t>24h-proteinurija, kalciurija u 24h urinu, klirens kreatinina</a:t>
            </a:r>
            <a:r>
              <a:rPr lang="en-US" altLang="en-US" sz="1600" b="1" dirty="0" smtClean="0">
                <a:latin typeface="Maiandra GD" pitchFamily="34" charset="0"/>
              </a:rPr>
              <a:t> </a:t>
            </a:r>
            <a:r>
              <a:rPr lang="sr-Latn-CS" altLang="en-US" sz="1600" dirty="0" smtClean="0">
                <a:latin typeface="Maiandra GD" pitchFamily="34" charset="0"/>
              </a:rPr>
              <a:t>– uredni nalazi</a:t>
            </a:r>
            <a:endParaRPr lang="en-US" altLang="en-US" sz="1600" dirty="0" smtClean="0">
              <a:latin typeface="Maiandra GD" pitchFamily="34" charset="0"/>
            </a:endParaRPr>
          </a:p>
          <a:p>
            <a:pPr marL="0" indent="0" eaLnBrk="1" hangingPunct="1"/>
            <a:r>
              <a:rPr lang="sr-Latn-CS" altLang="en-US" sz="1600" b="1" dirty="0" smtClean="0">
                <a:latin typeface="Maiandra GD" pitchFamily="34" charset="0"/>
              </a:rPr>
              <a:t>Citobiohemijski nalaz u likvoru</a:t>
            </a:r>
            <a:r>
              <a:rPr lang="sr-Latn-CS" altLang="en-US" sz="1600" dirty="0" smtClean="0">
                <a:latin typeface="Maiandra GD" pitchFamily="34" charset="0"/>
              </a:rPr>
              <a:t>: uredan</a:t>
            </a:r>
          </a:p>
          <a:p>
            <a:pPr marL="0" indent="0" eaLnBrk="1" hangingPunct="1"/>
            <a:r>
              <a:rPr lang="sr-Latn-CS" altLang="en-US" sz="1600" b="1" dirty="0" smtClean="0">
                <a:latin typeface="Maiandra GD" pitchFamily="34" charset="0"/>
              </a:rPr>
              <a:t>Izoelektrično fokusiranje likvora i seruma:</a:t>
            </a:r>
            <a:r>
              <a:rPr lang="sr-Latn-CS" altLang="en-US" sz="1600" dirty="0" smtClean="0">
                <a:latin typeface="Maiandra GD" pitchFamily="34" charset="0"/>
              </a:rPr>
              <a:t> normalan</a:t>
            </a:r>
            <a:r>
              <a:rPr lang="en-US" altLang="en-US" sz="1600" dirty="0" smtClean="0">
                <a:latin typeface="Maiandra GD" pitchFamily="34" charset="0"/>
              </a:rPr>
              <a:t> </a:t>
            </a:r>
            <a:r>
              <a:rPr lang="en-US" altLang="en-US" sz="1600" dirty="0" err="1" smtClean="0">
                <a:latin typeface="Maiandra GD" pitchFamily="34" charset="0"/>
              </a:rPr>
              <a:t>nalaz</a:t>
            </a:r>
            <a:endParaRPr lang="en-US" altLang="en-US" sz="1600" dirty="0" smtClean="0">
              <a:latin typeface="Maiandra GD" pitchFamily="34" charset="0"/>
            </a:endParaRPr>
          </a:p>
          <a:p>
            <a:pPr eaLnBrk="1" hangingPunct="1"/>
            <a:endParaRPr lang="sr-Latn-CS" altLang="en-US" sz="1600" dirty="0" smtClean="0">
              <a:latin typeface="Maiandra GD" pitchFamily="34" charset="0"/>
            </a:endParaRPr>
          </a:p>
          <a:p>
            <a:pPr eaLnBrk="1" hangingPunct="1"/>
            <a:endParaRPr lang="sr-Latn-CS" altLang="en-US" sz="1600" dirty="0" smtClean="0">
              <a:latin typeface="Maiandra GD" pitchFamily="34" charset="0"/>
            </a:endParaRPr>
          </a:p>
        </p:txBody>
      </p:sp>
      <p:sp>
        <p:nvSpPr>
          <p:cNvPr id="3" name="Title 1"/>
          <p:cNvSpPr txBox="1">
            <a:spLocks/>
          </p:cNvSpPr>
          <p:nvPr/>
        </p:nvSpPr>
        <p:spPr bwMode="auto">
          <a:xfrm>
            <a:off x="533400" y="228600"/>
            <a:ext cx="5715000"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CS" sz="2800" b="1" i="0" u="none" strike="noStrike" kern="1200" cap="none" spc="0" normalizeH="0" baseline="0" noProof="0" dirty="0" smtClean="0">
                <a:ln>
                  <a:noFill/>
                </a:ln>
                <a:solidFill>
                  <a:srgbClr val="003300"/>
                </a:solidFill>
                <a:effectLst/>
                <a:uLnTx/>
                <a:uFillTx/>
                <a:latin typeface="Maiandra GD" pitchFamily="34" charset="0"/>
                <a:ea typeface="+mj-ea"/>
                <a:cs typeface="+mj-cs"/>
              </a:rPr>
              <a:t>Sprovedene analize i pregledi</a:t>
            </a:r>
            <a:endParaRPr kumimoji="0" lang="da-DK" sz="2800" b="1" i="0" u="none" strike="noStrike" kern="1200" cap="none" spc="0" normalizeH="0" baseline="0" noProof="0" dirty="0" smtClean="0">
              <a:ln>
                <a:noFill/>
              </a:ln>
              <a:solidFill>
                <a:srgbClr val="003300"/>
              </a:solidFill>
              <a:effectLst/>
              <a:uLnTx/>
              <a:uFillTx/>
              <a:latin typeface="Maiandra GD" pitchFamily="34" charset="0"/>
              <a:ea typeface="+mj-ea"/>
              <a:cs typeface="+mj-cs"/>
            </a:endParaRPr>
          </a:p>
        </p:txBody>
      </p:sp>
      <p:cxnSp>
        <p:nvCxnSpPr>
          <p:cNvPr id="5" name="Gerade Verbindung 4"/>
          <p:cNvCxnSpPr/>
          <p:nvPr/>
        </p:nvCxnSpPr>
        <p:spPr>
          <a:xfrm>
            <a:off x="304800" y="5867400"/>
            <a:ext cx="8534400" cy="0"/>
          </a:xfrm>
          <a:prstGeom prst="line">
            <a:avLst/>
          </a:prstGeom>
          <a:ln>
            <a:solidFill>
              <a:srgbClr val="003300"/>
            </a:solidFill>
          </a:ln>
        </p:spPr>
        <p:style>
          <a:lnRef idx="1">
            <a:schemeClr val="accent1"/>
          </a:lnRef>
          <a:fillRef idx="0">
            <a:schemeClr val="accent1"/>
          </a:fillRef>
          <a:effectRef idx="0">
            <a:schemeClr val="accent1"/>
          </a:effectRef>
          <a:fontRef idx="minor">
            <a:schemeClr val="tx1"/>
          </a:fontRef>
        </p:style>
      </p:cxnSp>
      <p:sp>
        <p:nvSpPr>
          <p:cNvPr id="6" name="Textfeld 5"/>
          <p:cNvSpPr txBox="1">
            <a:spLocks noChangeArrowheads="1"/>
          </p:cNvSpPr>
          <p:nvPr/>
        </p:nvSpPr>
        <p:spPr bwMode="auto">
          <a:xfrm>
            <a:off x="228600" y="5943600"/>
            <a:ext cx="8534400" cy="738664"/>
          </a:xfrm>
          <a:prstGeom prst="rect">
            <a:avLst/>
          </a:prstGeom>
          <a:noFill/>
          <a:ln w="9525">
            <a:noFill/>
            <a:miter lim="800000"/>
            <a:headEnd/>
            <a:tailEnd/>
          </a:ln>
        </p:spPr>
        <p:txBody>
          <a:bodyPr wrap="square">
            <a:spAutoFit/>
          </a:bodyPr>
          <a:lstStyle/>
          <a:p>
            <a:pPr algn="just"/>
            <a:r>
              <a:rPr lang="sr-Latn-CS" sz="1400" dirty="0" smtClean="0">
                <a:latin typeface="Maiandra GD" pitchFamily="34" charset="0"/>
              </a:rPr>
              <a:t>KKS=kompletna krvna slika; ACE=angiotenzin-konvertujući </a:t>
            </a:r>
            <a:r>
              <a:rPr lang="sr-Latn-CS" sz="1400" dirty="0">
                <a:latin typeface="Maiandra GD" pitchFamily="34" charset="0"/>
              </a:rPr>
              <a:t>enzim; </a:t>
            </a:r>
            <a:r>
              <a:rPr lang="sr-Latn-CS" sz="1400" dirty="0" smtClean="0">
                <a:latin typeface="Maiandra GD" pitchFamily="34" charset="0"/>
              </a:rPr>
              <a:t>HIV=virus humane imunodeficijencije; HBsAg=Hepatitis Bs antigen, HCV= hepatitis C virus; ANA=antinuklearna </a:t>
            </a:r>
            <a:r>
              <a:rPr lang="sr-Latn-CS" sz="1400" dirty="0">
                <a:latin typeface="Maiandra GD" pitchFamily="34" charset="0"/>
              </a:rPr>
              <a:t>antitela, </a:t>
            </a:r>
            <a:r>
              <a:rPr lang="sr-Latn-CS" sz="1400" dirty="0" smtClean="0">
                <a:latin typeface="Maiandra GD" pitchFamily="34" charset="0"/>
              </a:rPr>
              <a:t>LA=lupusni antikoagulans; ACLA=antikardiolipinska </a:t>
            </a:r>
            <a:r>
              <a:rPr lang="sr-Latn-CS" sz="1400" dirty="0">
                <a:latin typeface="Maiandra GD" pitchFamily="34" charset="0"/>
              </a:rPr>
              <a:t>antitela, VDRL=Veneral Disease Research </a:t>
            </a:r>
            <a:r>
              <a:rPr lang="sr-Latn-CS" sz="1400" dirty="0" smtClean="0">
                <a:latin typeface="Maiandra GD" pitchFamily="34" charset="0"/>
              </a:rPr>
              <a:t>Laboratory.</a:t>
            </a:r>
            <a:endParaRPr lang="sr-Latn-CS" sz="1400" dirty="0">
              <a:latin typeface="Maiandra GD" pitchFamily="34" charset="0"/>
            </a:endParaRPr>
          </a:p>
        </p:txBody>
      </p:sp>
    </p:spTree>
    <p:extLst>
      <p:ext uri="{BB962C8B-B14F-4D97-AF65-F5344CB8AC3E}">
        <p14:creationId xmlns:p14="http://schemas.microsoft.com/office/powerpoint/2010/main" val="2555393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hteck 2"/>
          <p:cNvSpPr/>
          <p:nvPr/>
        </p:nvSpPr>
        <p:spPr>
          <a:xfrm>
            <a:off x="381000" y="1447800"/>
            <a:ext cx="8229600" cy="4770537"/>
          </a:xfrm>
          <a:prstGeom prst="rect">
            <a:avLst/>
          </a:prstGeom>
        </p:spPr>
        <p:txBody>
          <a:bodyPr wrap="square">
            <a:spAutoFit/>
          </a:bodyPr>
          <a:lstStyle/>
          <a:p>
            <a:pPr eaLnBrk="1" hangingPunct="1">
              <a:buFont typeface="Arial" charset="0"/>
              <a:buChar char="•"/>
              <a:defRPr/>
            </a:pPr>
            <a:r>
              <a:rPr lang="sr-Latn-CS" sz="1600" b="1" dirty="0" smtClean="0">
                <a:latin typeface="Maiandra GD" pitchFamily="34" charset="0"/>
              </a:rPr>
              <a:t>Kardiološki nalaz</a:t>
            </a:r>
            <a:r>
              <a:rPr lang="sr-Latn-CS" sz="1600" dirty="0" smtClean="0">
                <a:latin typeface="Maiandra GD" pitchFamily="34" charset="0"/>
              </a:rPr>
              <a:t>: TA</a:t>
            </a:r>
            <a:r>
              <a:rPr lang="en-US" sz="1600" dirty="0" smtClean="0">
                <a:latin typeface="Maiandra GD" pitchFamily="34" charset="0"/>
              </a:rPr>
              <a:t> </a:t>
            </a:r>
            <a:r>
              <a:rPr lang="sr-Latn-CS" sz="1600" dirty="0" smtClean="0">
                <a:latin typeface="Maiandra GD" pitchFamily="34" charset="0"/>
              </a:rPr>
              <a:t>155/100mmHg</a:t>
            </a:r>
            <a:r>
              <a:rPr lang="en-US" sz="1600" dirty="0" smtClean="0">
                <a:latin typeface="Maiandra GD" pitchFamily="34" charset="0"/>
              </a:rPr>
              <a:t>, </a:t>
            </a:r>
            <a:r>
              <a:rPr lang="sr-Latn-CS" sz="1600" dirty="0" smtClean="0">
                <a:latin typeface="Maiandra GD" pitchFamily="34" charset="0"/>
              </a:rPr>
              <a:t>ostali somatski nalaz je uredan.  </a:t>
            </a:r>
            <a:r>
              <a:rPr lang="en-US" sz="1600" b="1" dirty="0" smtClean="0">
                <a:latin typeface="Maiandra GD" pitchFamily="34" charset="0"/>
              </a:rPr>
              <a:t>EKG</a:t>
            </a:r>
            <a:r>
              <a:rPr lang="en-US" sz="1600" dirty="0" smtClean="0">
                <a:latin typeface="Maiandra GD" pitchFamily="34" charset="0"/>
              </a:rPr>
              <a:t> - </a:t>
            </a:r>
            <a:r>
              <a:rPr lang="sr-Latn-CS" sz="1600" dirty="0" smtClean="0">
                <a:latin typeface="Maiandra GD" pitchFamily="34" charset="0"/>
              </a:rPr>
              <a:t>sinus</a:t>
            </a:r>
            <a:r>
              <a:rPr lang="en-US" sz="1600" dirty="0" err="1" smtClean="0">
                <a:latin typeface="Maiandra GD" pitchFamily="34" charset="0"/>
              </a:rPr>
              <a:t>ni</a:t>
            </a:r>
            <a:r>
              <a:rPr lang="sr-Latn-CS" sz="1600" dirty="0" smtClean="0">
                <a:latin typeface="Maiandra GD" pitchFamily="34" charset="0"/>
              </a:rPr>
              <a:t> ritam, fr</a:t>
            </a:r>
            <a:r>
              <a:rPr lang="en-US" sz="1600" dirty="0" err="1" smtClean="0">
                <a:latin typeface="Maiandra GD" pitchFamily="34" charset="0"/>
              </a:rPr>
              <a:t>ekvencije</a:t>
            </a:r>
            <a:r>
              <a:rPr lang="en-US" sz="1600" dirty="0" smtClean="0">
                <a:latin typeface="Maiandra GD" pitchFamily="34" charset="0"/>
              </a:rPr>
              <a:t> </a:t>
            </a:r>
            <a:r>
              <a:rPr lang="sr-Latn-CS" sz="1600" dirty="0" smtClean="0">
                <a:latin typeface="Maiandra GD" pitchFamily="34" charset="0"/>
              </a:rPr>
              <a:t>83/min, fenomen rane repolarizacije. Savetovana je terapija antihipertenzivima i hipolipemijska dijeta, kao i hematološko ispitivanje zbog poliglobulije. </a:t>
            </a:r>
            <a:r>
              <a:rPr lang="sr-Latn-CS" sz="1600" b="1" dirty="0" smtClean="0">
                <a:latin typeface="Maiandra GD" pitchFamily="34" charset="0"/>
              </a:rPr>
              <a:t>UZ pregled srca</a:t>
            </a:r>
            <a:r>
              <a:rPr lang="sr-Latn-CS" sz="1600" dirty="0" smtClean="0">
                <a:latin typeface="Maiandra GD" pitchFamily="34" charset="0"/>
              </a:rPr>
              <a:t>: uredan nalaz. </a:t>
            </a:r>
          </a:p>
          <a:p>
            <a:pPr marL="0" lvl="1">
              <a:defRPr/>
            </a:pPr>
            <a:endParaRPr lang="sr-Latn-CS" sz="1600" dirty="0" smtClean="0">
              <a:latin typeface="Maiandra GD" pitchFamily="34" charset="0"/>
            </a:endParaRPr>
          </a:p>
          <a:p>
            <a:pPr eaLnBrk="1" hangingPunct="1">
              <a:buFont typeface="Arial" charset="0"/>
              <a:buChar char="•"/>
              <a:defRPr/>
            </a:pPr>
            <a:r>
              <a:rPr lang="sr-Latn-CS" sz="1600" b="1" dirty="0" smtClean="0">
                <a:latin typeface="Maiandra GD" pitchFamily="34" charset="0"/>
              </a:rPr>
              <a:t>CDS krvnih sudova vrata</a:t>
            </a:r>
            <a:r>
              <a:rPr lang="sr-Latn-CS" sz="1600" dirty="0" smtClean="0">
                <a:latin typeface="Maiandra GD" pitchFamily="34" charset="0"/>
              </a:rPr>
              <a:t>: Normalna debljina intimomedijalnog kompleksa. Bez plakova. Karotidne arterije su urednog dijametra i pravca pružanja. Postoji izrazita akceleracija protoka u ACC i početnim segmentima obe ACI sa znacima povišenog perifernog otpora bez verifikovanih morfoloških promena koje bi objasnile ovakav hemodinamski status. Nalaz na ostalim magistralnim krvnim sudovima vrata je uredan.</a:t>
            </a:r>
          </a:p>
          <a:p>
            <a:pPr eaLnBrk="1" hangingPunct="1">
              <a:defRPr/>
            </a:pPr>
            <a:endParaRPr lang="sr-Latn-CS" sz="1600" dirty="0" smtClean="0">
              <a:latin typeface="Maiandra GD" pitchFamily="34" charset="0"/>
            </a:endParaRPr>
          </a:p>
          <a:p>
            <a:pPr eaLnBrk="1" hangingPunct="1">
              <a:buFont typeface="Arial" charset="0"/>
              <a:buChar char="•"/>
              <a:defRPr/>
            </a:pPr>
            <a:r>
              <a:rPr lang="sr-Latn-CS" sz="1600" b="1" dirty="0" smtClean="0">
                <a:latin typeface="Maiandra GD" pitchFamily="34" charset="0"/>
              </a:rPr>
              <a:t>MDCT angiografija krvnih sudova glave i vrata</a:t>
            </a:r>
            <a:r>
              <a:rPr lang="sr-Latn-CS" sz="1600" dirty="0" smtClean="0">
                <a:latin typeface="Maiandra GD" pitchFamily="34" charset="0"/>
              </a:rPr>
              <a:t>: Ne uočavaju se znaci disekcije na prikazanim vertebralnim arterijama. Dominantna je desna AV. Na prikazanim krvnim sudovima glave se ne vide vaskularne anomalije tipa aneurizmatskog proširenja niti AV malformacija niti značajna suženja lumena. Venski sinusi se uredno prikazuju.</a:t>
            </a:r>
          </a:p>
          <a:p>
            <a:pPr eaLnBrk="1" hangingPunct="1">
              <a:defRPr/>
            </a:pPr>
            <a:endParaRPr lang="sr-Latn-CS" sz="1600" dirty="0" smtClean="0">
              <a:latin typeface="Maiandra GD" pitchFamily="34" charset="0"/>
            </a:endParaRPr>
          </a:p>
          <a:p>
            <a:pPr marL="0" indent="0" eaLnBrk="1" hangingPunct="1">
              <a:buFont typeface="Arial" pitchFamily="34" charset="0"/>
              <a:buChar char="•"/>
            </a:pPr>
            <a:r>
              <a:rPr lang="sr-Latn-CS" altLang="en-US" sz="1600" b="1" dirty="0" smtClean="0">
                <a:latin typeface="Maiandra GD" pitchFamily="34" charset="0"/>
              </a:rPr>
              <a:t> RTG srca i pluća</a:t>
            </a:r>
            <a:r>
              <a:rPr lang="sr-Latn-CS" altLang="en-US" sz="1600" dirty="0" smtClean="0">
                <a:latin typeface="Maiandra GD" pitchFamily="34" charset="0"/>
              </a:rPr>
              <a:t>: uredan nalaz</a:t>
            </a:r>
          </a:p>
          <a:p>
            <a:pPr marL="0" indent="0" eaLnBrk="1" hangingPunct="1">
              <a:buFont typeface="Arial" pitchFamily="34" charset="0"/>
              <a:buChar char="•"/>
            </a:pPr>
            <a:r>
              <a:rPr lang="sr-Latn-CS" altLang="en-US" sz="1600" dirty="0" smtClean="0">
                <a:latin typeface="Maiandra GD" pitchFamily="34" charset="0"/>
              </a:rPr>
              <a:t> </a:t>
            </a:r>
            <a:r>
              <a:rPr lang="sr-Latn-CS" altLang="en-US" sz="1600" b="1" dirty="0" smtClean="0">
                <a:latin typeface="Maiandra GD" pitchFamily="34" charset="0"/>
              </a:rPr>
              <a:t>UZ pregled abdomena</a:t>
            </a:r>
            <a:r>
              <a:rPr lang="sr-Latn-CS" altLang="en-US" sz="1600" dirty="0" smtClean="0">
                <a:latin typeface="Maiandra GD" pitchFamily="34" charset="0"/>
              </a:rPr>
              <a:t>: uredan nalaz</a:t>
            </a:r>
          </a:p>
          <a:p>
            <a:pPr eaLnBrk="1" hangingPunct="1">
              <a:buFont typeface="Arial" charset="0"/>
              <a:buChar char="•"/>
              <a:defRPr/>
            </a:pPr>
            <a:endParaRPr lang="sr-Latn-CS" altLang="en-US" sz="1600" dirty="0" smtClean="0">
              <a:latin typeface="Maiandra GD" pitchFamily="34" charset="0"/>
            </a:endParaRPr>
          </a:p>
        </p:txBody>
      </p:sp>
      <p:sp>
        <p:nvSpPr>
          <p:cNvPr id="4" name="Title 1"/>
          <p:cNvSpPr txBox="1">
            <a:spLocks/>
          </p:cNvSpPr>
          <p:nvPr/>
        </p:nvSpPr>
        <p:spPr bwMode="auto">
          <a:xfrm>
            <a:off x="381000" y="152400"/>
            <a:ext cx="5715000"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CS" sz="2800" b="1" i="0" u="none" strike="noStrike" kern="1200" cap="none" spc="0" normalizeH="0" baseline="0" noProof="0" dirty="0" smtClean="0">
                <a:ln>
                  <a:noFill/>
                </a:ln>
                <a:solidFill>
                  <a:srgbClr val="003300"/>
                </a:solidFill>
                <a:effectLst/>
                <a:uLnTx/>
                <a:uFillTx/>
                <a:latin typeface="Maiandra GD" pitchFamily="34" charset="0"/>
                <a:ea typeface="+mj-ea"/>
                <a:cs typeface="+mj-cs"/>
              </a:rPr>
              <a:t>Sprovedene analize i pregledi</a:t>
            </a:r>
            <a:endParaRPr kumimoji="0" lang="da-DK" sz="2800" b="1" i="0" u="none" strike="noStrike" kern="1200" cap="none" spc="0" normalizeH="0" baseline="0" noProof="0" dirty="0" smtClean="0">
              <a:ln>
                <a:noFill/>
              </a:ln>
              <a:solidFill>
                <a:srgbClr val="003300"/>
              </a:solidFill>
              <a:effectLst/>
              <a:uLnTx/>
              <a:uFillTx/>
              <a:latin typeface="Maiandra GD" pitchFamily="34" charset="0"/>
              <a:ea typeface="+mj-ea"/>
              <a:cs typeface="+mj-cs"/>
            </a:endParaRPr>
          </a:p>
        </p:txBody>
      </p:sp>
      <p:cxnSp>
        <p:nvCxnSpPr>
          <p:cNvPr id="7" name="Gerade Verbindung 6"/>
          <p:cNvCxnSpPr/>
          <p:nvPr/>
        </p:nvCxnSpPr>
        <p:spPr>
          <a:xfrm>
            <a:off x="304800" y="6019800"/>
            <a:ext cx="8534400" cy="0"/>
          </a:xfrm>
          <a:prstGeom prst="line">
            <a:avLst/>
          </a:prstGeom>
          <a:ln>
            <a:solidFill>
              <a:srgbClr val="003300"/>
            </a:solidFill>
          </a:ln>
        </p:spPr>
        <p:style>
          <a:lnRef idx="1">
            <a:schemeClr val="accent1"/>
          </a:lnRef>
          <a:fillRef idx="0">
            <a:schemeClr val="accent1"/>
          </a:fillRef>
          <a:effectRef idx="0">
            <a:schemeClr val="accent1"/>
          </a:effectRef>
          <a:fontRef idx="minor">
            <a:schemeClr val="tx1"/>
          </a:fontRef>
        </p:style>
      </p:cxnSp>
      <p:sp>
        <p:nvSpPr>
          <p:cNvPr id="8" name="Textfeld 7"/>
          <p:cNvSpPr txBox="1">
            <a:spLocks noChangeArrowheads="1"/>
          </p:cNvSpPr>
          <p:nvPr/>
        </p:nvSpPr>
        <p:spPr bwMode="auto">
          <a:xfrm>
            <a:off x="304800" y="6096000"/>
            <a:ext cx="8534400" cy="738664"/>
          </a:xfrm>
          <a:prstGeom prst="rect">
            <a:avLst/>
          </a:prstGeom>
          <a:noFill/>
          <a:ln w="9525">
            <a:noFill/>
            <a:miter lim="800000"/>
            <a:headEnd/>
            <a:tailEnd/>
          </a:ln>
        </p:spPr>
        <p:txBody>
          <a:bodyPr wrap="square">
            <a:spAutoFit/>
          </a:bodyPr>
          <a:lstStyle/>
          <a:p>
            <a:pPr algn="just"/>
            <a:r>
              <a:rPr lang="sr-Latn-CS" sz="1400" dirty="0" smtClean="0">
                <a:latin typeface="Maiandra GD" pitchFamily="34" charset="0"/>
              </a:rPr>
              <a:t>RTG=rentgenografija; UZ=ultrazvučni; EKG=elektrokardiografija; CDS=color duplex scan; ACC=arteria carotis communis; ACI=arteria carotis interna; AV: arteria vertebralis; MDCT: multidimenzionalna kompjuterizovana tomografija  </a:t>
            </a:r>
            <a:endParaRPr lang="sr-Latn-CS" sz="1400" dirty="0">
              <a:latin typeface="Maiandra GD" pitchFamily="34" charset="0"/>
            </a:endParaRPr>
          </a:p>
        </p:txBody>
      </p:sp>
    </p:spTree>
    <p:extLst>
      <p:ext uri="{BB962C8B-B14F-4D97-AF65-F5344CB8AC3E}">
        <p14:creationId xmlns:p14="http://schemas.microsoft.com/office/powerpoint/2010/main" val="837653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7800"/>
            <a:ext cx="8229600" cy="5029200"/>
          </a:xfrm>
        </p:spPr>
        <p:txBody>
          <a:bodyPr/>
          <a:lstStyle/>
          <a:p>
            <a:pPr eaLnBrk="1" hangingPunct="1"/>
            <a:r>
              <a:rPr lang="sr-Latn-CS" altLang="en-US" sz="1800" b="1" dirty="0" smtClean="0">
                <a:latin typeface="Maiandra GD" pitchFamily="34" charset="0"/>
              </a:rPr>
              <a:t>Hematološka konsultacija</a:t>
            </a:r>
            <a:r>
              <a:rPr lang="sr-Latn-CS" altLang="en-US" sz="1800" dirty="0" smtClean="0">
                <a:latin typeface="Maiandra GD" pitchFamily="34" charset="0"/>
              </a:rPr>
              <a:t>:</a:t>
            </a:r>
          </a:p>
          <a:p>
            <a:pPr lvl="1" eaLnBrk="1" hangingPunct="1"/>
            <a:r>
              <a:rPr lang="sr-Latn-CS" altLang="en-US" sz="1600" b="1" dirty="0" smtClean="0">
                <a:latin typeface="Maiandra GD" pitchFamily="34" charset="0"/>
              </a:rPr>
              <a:t>Dg</a:t>
            </a:r>
            <a:r>
              <a:rPr lang="sr-Latn-CS" altLang="en-US" sz="1600" dirty="0" smtClean="0">
                <a:latin typeface="Maiandra GD" pitchFamily="34" charset="0"/>
              </a:rPr>
              <a:t>: Polycythaemia vera (PRV) suspecta vs. Eritrocythosis secundaria</a:t>
            </a:r>
          </a:p>
          <a:p>
            <a:pPr lvl="1" eaLnBrk="1" hangingPunct="1"/>
            <a:r>
              <a:rPr lang="sr-Latn-CS" altLang="en-US" sz="1600" dirty="0" smtClean="0">
                <a:latin typeface="Maiandra GD" pitchFamily="34" charset="0"/>
              </a:rPr>
              <a:t>Savetovana flebotomija sa evakuacijom 300ml krvi i uvođenje 100mg acetilsalicilne kiseline/dan.</a:t>
            </a:r>
          </a:p>
          <a:p>
            <a:pPr lvl="1" eaLnBrk="1" hangingPunct="1"/>
            <a:r>
              <a:rPr lang="sr-Latn-CS" altLang="en-US" sz="1600" dirty="0" smtClean="0">
                <a:latin typeface="Maiandra GD" pitchFamily="34" charset="0"/>
              </a:rPr>
              <a:t>Tražen</a:t>
            </a:r>
            <a:r>
              <a:rPr lang="en-US" altLang="en-US" sz="1600" dirty="0" smtClean="0">
                <a:latin typeface="Maiandra GD" pitchFamily="34" charset="0"/>
              </a:rPr>
              <a:t>e</a:t>
            </a:r>
            <a:r>
              <a:rPr lang="sr-Latn-CS" altLang="en-US" sz="1600" dirty="0" smtClean="0">
                <a:latin typeface="Maiandra GD" pitchFamily="34" charset="0"/>
              </a:rPr>
              <a:t> dopunsk</a:t>
            </a:r>
            <a:r>
              <a:rPr lang="en-US" altLang="en-US" sz="1600" dirty="0" smtClean="0">
                <a:latin typeface="Maiandra GD" pitchFamily="34" charset="0"/>
              </a:rPr>
              <a:t>e</a:t>
            </a:r>
            <a:r>
              <a:rPr lang="sr-Latn-CS" altLang="en-US" sz="1600" dirty="0" smtClean="0">
                <a:latin typeface="Maiandra GD" pitchFamily="34" charset="0"/>
              </a:rPr>
              <a:t> </a:t>
            </a:r>
            <a:r>
              <a:rPr lang="en-US" altLang="en-US" sz="1600" dirty="0" err="1" smtClean="0">
                <a:latin typeface="Maiandra GD" pitchFamily="34" charset="0"/>
              </a:rPr>
              <a:t>analize</a:t>
            </a:r>
            <a:r>
              <a:rPr lang="sr-Latn-CS" altLang="en-US" sz="1600" dirty="0" smtClean="0">
                <a:latin typeface="Maiandra GD" pitchFamily="34" charset="0"/>
              </a:rPr>
              <a:t>: </a:t>
            </a:r>
            <a:r>
              <a:rPr lang="sr-Latn-CS" altLang="en-US" sz="1600" b="1" dirty="0" smtClean="0">
                <a:latin typeface="Maiandra GD" pitchFamily="34" charset="0"/>
              </a:rPr>
              <a:t>Nefrološka konsultacija</a:t>
            </a:r>
            <a:r>
              <a:rPr lang="sr-Latn-CS" altLang="en-US" sz="1600" dirty="0" smtClean="0">
                <a:latin typeface="Maiandra GD" pitchFamily="34" charset="0"/>
              </a:rPr>
              <a:t>: nema znakova nefrološkog oboljenja; </a:t>
            </a:r>
            <a:r>
              <a:rPr lang="sr-Latn-CS" altLang="en-US" sz="1600" b="1" dirty="0" smtClean="0">
                <a:latin typeface="Maiandra GD" pitchFamily="34" charset="0"/>
              </a:rPr>
              <a:t>Gasne analize iz arterijske krvi:</a:t>
            </a:r>
            <a:r>
              <a:rPr lang="sr-Latn-CS" altLang="en-US" sz="1600" dirty="0" smtClean="0">
                <a:latin typeface="Maiandra GD" pitchFamily="34" charset="0"/>
              </a:rPr>
              <a:t> uredne; </a:t>
            </a:r>
            <a:r>
              <a:rPr lang="sr-Latn-CS" altLang="en-US" sz="1600" b="1" dirty="0" smtClean="0">
                <a:latin typeface="Maiandra GD" pitchFamily="34" charset="0"/>
              </a:rPr>
              <a:t>Određivanje volumena krvi (nuklearna medicina): </a:t>
            </a:r>
            <a:r>
              <a:rPr lang="sr-Latn-CS" altLang="en-US" sz="1600" dirty="0" smtClean="0">
                <a:latin typeface="Maiandra GD" pitchFamily="34" charset="0"/>
              </a:rPr>
              <a:t>volumen krvi 106%, volumen Er 102%, volumen  plazme 109%</a:t>
            </a:r>
            <a:r>
              <a:rPr lang="en-US" altLang="en-US" sz="1600" dirty="0" smtClean="0">
                <a:latin typeface="Maiandra GD" pitchFamily="34" charset="0"/>
              </a:rPr>
              <a:t> </a:t>
            </a:r>
            <a:r>
              <a:rPr lang="sr-Latn-CS" altLang="en-US" sz="1600" dirty="0" smtClean="0">
                <a:latin typeface="Maiandra GD" pitchFamily="34" charset="0"/>
              </a:rPr>
              <a:t>(ref. ±10%) </a:t>
            </a:r>
            <a:r>
              <a:rPr lang="sr-Latn-CS" altLang="en-US" sz="1600" dirty="0" smtClean="0">
                <a:solidFill>
                  <a:schemeClr val="bg1">
                    <a:lumMod val="65000"/>
                  </a:schemeClr>
                </a:solidFill>
                <a:latin typeface="Maiandra GD" pitchFamily="34" charset="0"/>
              </a:rPr>
              <a:t>(Inače, p</a:t>
            </a:r>
            <a:r>
              <a:rPr lang="en-US" altLang="en-US" sz="1600" dirty="0" err="1" smtClean="0">
                <a:solidFill>
                  <a:schemeClr val="bg1">
                    <a:lumMod val="65000"/>
                  </a:schemeClr>
                </a:solidFill>
                <a:latin typeface="Maiandra GD" pitchFamily="34" charset="0"/>
              </a:rPr>
              <a:t>ove</a:t>
            </a:r>
            <a:r>
              <a:rPr lang="sr-Latn-CS" altLang="en-US" sz="1600" dirty="0" smtClean="0">
                <a:solidFill>
                  <a:schemeClr val="bg1">
                    <a:lumMod val="65000"/>
                  </a:schemeClr>
                </a:solidFill>
                <a:latin typeface="Maiandra GD" pitchFamily="34" charset="0"/>
              </a:rPr>
              <a:t>ćanje mase Er veće od 25% ukazuje na PRV). </a:t>
            </a:r>
            <a:r>
              <a:rPr lang="sr-Latn-CS" altLang="en-US" sz="1600" b="1" dirty="0" smtClean="0">
                <a:latin typeface="Maiandra GD" pitchFamily="34" charset="0"/>
              </a:rPr>
              <a:t>Nivo eritropoetina u krvi: </a:t>
            </a:r>
            <a:r>
              <a:rPr lang="sr-Latn-CS" altLang="en-US" sz="1600" dirty="0" smtClean="0">
                <a:latin typeface="Maiandra GD" pitchFamily="34" charset="0"/>
              </a:rPr>
              <a:t>uredan. </a:t>
            </a:r>
            <a:r>
              <a:rPr lang="sr-Latn-CS" altLang="en-US" sz="1600" b="1" dirty="0" smtClean="0">
                <a:latin typeface="Maiandra GD" pitchFamily="34" charset="0"/>
              </a:rPr>
              <a:t>Endokrinološki pregled: </a:t>
            </a:r>
            <a:r>
              <a:rPr lang="sr-Latn-CS" altLang="en-US" sz="1600" dirty="0" smtClean="0">
                <a:latin typeface="Maiandra GD" pitchFamily="34" charset="0"/>
              </a:rPr>
              <a:t>nema jasnih znakova endokrinološkog oboljenja.</a:t>
            </a:r>
          </a:p>
          <a:p>
            <a:pPr lvl="1" eaLnBrk="1" hangingPunct="1">
              <a:buNone/>
            </a:pPr>
            <a:endParaRPr lang="sr-Latn-CS" altLang="en-US" sz="1600" b="1" dirty="0" smtClean="0">
              <a:latin typeface="Maiandra GD" pitchFamily="34" charset="0"/>
            </a:endParaRPr>
          </a:p>
          <a:p>
            <a:pPr eaLnBrk="1" hangingPunct="1">
              <a:buFont typeface="Arial" panose="020B0604020202020204" pitchFamily="34" charset="0"/>
              <a:buNone/>
            </a:pPr>
            <a:r>
              <a:rPr lang="sr-Latn-CS" altLang="en-US" sz="1600" b="1" dirty="0" smtClean="0">
                <a:latin typeface="Maiandra GD" pitchFamily="34" charset="0"/>
              </a:rPr>
              <a:t>	Zaključak hematologa: </a:t>
            </a:r>
            <a:r>
              <a:rPr lang="sr-Latn-CS" altLang="en-US" sz="1600" dirty="0" smtClean="0">
                <a:latin typeface="Maiandra GD" pitchFamily="34" charset="0"/>
              </a:rPr>
              <a:t>bez elemenata za limfoproliferativno oboljenje, antifosfolipidni sindrom i trombofiliju; postoje kriterijumi za </a:t>
            </a:r>
            <a:r>
              <a:rPr lang="sr-Latn-CS" altLang="en-US" sz="1600" b="1" dirty="0" smtClean="0">
                <a:latin typeface="Maiandra GD" pitchFamily="34" charset="0"/>
              </a:rPr>
              <a:t>sekundarnu eritrocitozu. </a:t>
            </a:r>
            <a:r>
              <a:rPr lang="sr-Latn-CS" altLang="en-US" sz="1600" dirty="0" smtClean="0">
                <a:latin typeface="Maiandra GD" pitchFamily="34" charset="0"/>
              </a:rPr>
              <a:t>Savetovano sprovesti PCR analizu na </a:t>
            </a:r>
            <a:r>
              <a:rPr lang="sr-Latn-CS" altLang="en-US" sz="1600" b="1" dirty="0" smtClean="0">
                <a:latin typeface="Maiandra GD" pitchFamily="34" charset="0"/>
              </a:rPr>
              <a:t>JAK2</a:t>
            </a:r>
            <a:r>
              <a:rPr lang="sr-Latn-CS" altLang="en-US" sz="1600" dirty="0" smtClean="0">
                <a:latin typeface="Maiandra GD" pitchFamily="34" charset="0"/>
              </a:rPr>
              <a:t> mutaciju u cilju kompletne diferencijalne dijagnoze mijeloproliferativnog oboljenja (na koju bolesnik nije pristao). </a:t>
            </a:r>
            <a:endParaRPr lang="sr-Latn-CS" altLang="en-US" sz="1600" b="1" dirty="0" smtClean="0">
              <a:latin typeface="Maiandra GD" pitchFamily="34" charset="0"/>
            </a:endParaRPr>
          </a:p>
          <a:p>
            <a:pPr eaLnBrk="1" hangingPunct="1"/>
            <a:endParaRPr lang="sr-Latn-CS" altLang="en-US" sz="1600" dirty="0" smtClean="0">
              <a:latin typeface="Maiandra GD" pitchFamily="34" charset="0"/>
            </a:endParaRPr>
          </a:p>
          <a:p>
            <a:pPr eaLnBrk="1" hangingPunct="1"/>
            <a:endParaRPr lang="sr-Latn-CS" altLang="en-US" sz="1800" dirty="0" smtClean="0">
              <a:latin typeface="Maiandra GD" pitchFamily="34" charset="0"/>
            </a:endParaRPr>
          </a:p>
          <a:p>
            <a:pPr eaLnBrk="1" hangingPunct="1"/>
            <a:endParaRPr lang="sr-Latn-CS" altLang="en-US" sz="1800" dirty="0" smtClean="0">
              <a:latin typeface="Maiandra GD" pitchFamily="34" charset="0"/>
            </a:endParaRPr>
          </a:p>
        </p:txBody>
      </p:sp>
      <p:sp>
        <p:nvSpPr>
          <p:cNvPr id="3" name="Title 1"/>
          <p:cNvSpPr txBox="1">
            <a:spLocks/>
          </p:cNvSpPr>
          <p:nvPr/>
        </p:nvSpPr>
        <p:spPr bwMode="auto">
          <a:xfrm>
            <a:off x="457200" y="0"/>
            <a:ext cx="5715000"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CS" sz="2800" b="1" i="0" u="none" strike="noStrike" kern="1200" cap="none" spc="0" normalizeH="0" baseline="0" noProof="0" dirty="0" smtClean="0">
                <a:ln>
                  <a:noFill/>
                </a:ln>
                <a:solidFill>
                  <a:srgbClr val="003300"/>
                </a:solidFill>
                <a:effectLst/>
                <a:uLnTx/>
                <a:uFillTx/>
                <a:latin typeface="Maiandra GD" pitchFamily="34" charset="0"/>
                <a:ea typeface="+mj-ea"/>
                <a:cs typeface="+mj-cs"/>
              </a:rPr>
              <a:t>Sprovedene analize i pregledi</a:t>
            </a:r>
            <a:endParaRPr kumimoji="0" lang="da-DK" sz="2800" b="1" i="0" u="none" strike="noStrike" kern="1200" cap="none" spc="0" normalizeH="0" baseline="0" noProof="0" dirty="0" smtClean="0">
              <a:ln>
                <a:noFill/>
              </a:ln>
              <a:solidFill>
                <a:srgbClr val="003300"/>
              </a:solidFill>
              <a:effectLst/>
              <a:uLnTx/>
              <a:uFillTx/>
              <a:latin typeface="Maiandra GD" pitchFamily="34" charset="0"/>
              <a:ea typeface="+mj-ea"/>
              <a:cs typeface="+mj-cs"/>
            </a:endParaRPr>
          </a:p>
        </p:txBody>
      </p:sp>
    </p:spTree>
    <p:extLst>
      <p:ext uri="{BB962C8B-B14F-4D97-AF65-F5344CB8AC3E}">
        <p14:creationId xmlns:p14="http://schemas.microsoft.com/office/powerpoint/2010/main" val="93085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792162"/>
          </a:xfrm>
        </p:spPr>
        <p:txBody>
          <a:bodyPr rtlCol="0">
            <a:noAutofit/>
          </a:bodyPr>
          <a:lstStyle/>
          <a:p>
            <a:pPr eaLnBrk="1" fontAlgn="auto" hangingPunct="1">
              <a:spcAft>
                <a:spcPts val="0"/>
              </a:spcAft>
              <a:defRPr/>
            </a:pPr>
            <a:r>
              <a:rPr lang="sr-Latn-CS" altLang="en-US" sz="3200" b="1" dirty="0" smtClean="0">
                <a:solidFill>
                  <a:schemeClr val="bg1"/>
                </a:solidFill>
                <a:latin typeface="Maiandra GD" pitchFamily="34" charset="0"/>
              </a:rPr>
              <a:t>MR endokranijuma </a:t>
            </a:r>
            <a:r>
              <a:rPr lang="sr-Latn-CS" altLang="en-US" sz="3200" b="1" dirty="0">
                <a:solidFill>
                  <a:schemeClr val="bg1"/>
                </a:solidFill>
                <a:latin typeface="Maiandra GD" pitchFamily="34" charset="0"/>
              </a:rPr>
              <a:t>19.01.2015.</a:t>
            </a:r>
            <a:endParaRPr lang="en-US" sz="3200" b="1" dirty="0">
              <a:solidFill>
                <a:schemeClr val="bg1"/>
              </a:solidFill>
              <a:latin typeface="Maiandra GD" pitchFamily="34" charset="0"/>
            </a:endParaRPr>
          </a:p>
        </p:txBody>
      </p:sp>
      <p:pic>
        <p:nvPicPr>
          <p:cNvPr id="4" name="Picture 13"/>
          <p:cNvPicPr>
            <a:picLocks noGrp="1" noChangeAspect="1"/>
          </p:cNvPicPr>
          <p:nvPr>
            <p:ph idx="1"/>
          </p:nvPr>
        </p:nvPicPr>
        <p:blipFill>
          <a:blip r:embed="rId3" cstate="print">
            <a:extLst>
              <a:ext uri="{28A0092B-C50C-407E-A947-70E740481C1C}">
                <a14:useLocalDpi xmlns:a14="http://schemas.microsoft.com/office/drawing/2010/main" val="0"/>
              </a:ext>
            </a:extLst>
          </a:blip>
          <a:srcRect l="32896" t="11560" r="30161" b="30199"/>
          <a:stretch>
            <a:fillRect/>
          </a:stretch>
        </p:blipFill>
        <p:spPr bwMode="auto">
          <a:xfrm>
            <a:off x="304801" y="1219201"/>
            <a:ext cx="212531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flipV="1">
            <a:off x="4038596" y="2667000"/>
            <a:ext cx="246062" cy="3238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447800" y="1752600"/>
            <a:ext cx="246062" cy="3238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uppieren 21"/>
          <p:cNvGrpSpPr/>
          <p:nvPr/>
        </p:nvGrpSpPr>
        <p:grpSpPr>
          <a:xfrm>
            <a:off x="2362200" y="1143000"/>
            <a:ext cx="2209800" cy="1981200"/>
            <a:chOff x="3581400" y="1219200"/>
            <a:chExt cx="2472487" cy="2209800"/>
          </a:xfrm>
        </p:grpSpPr>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l="27423" t="8064" r="26740" b="18549"/>
            <a:stretch>
              <a:fillRect/>
            </a:stretch>
          </p:blipFill>
          <p:spPr bwMode="auto">
            <a:xfrm>
              <a:off x="3581400" y="1219200"/>
              <a:ext cx="24724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4724400" y="2895600"/>
              <a:ext cx="246062" cy="3238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5867400"/>
            <a:ext cx="9144000" cy="92333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defRPr/>
            </a:pPr>
            <a:r>
              <a:rPr lang="sr-Latn-CS" b="1" dirty="0" smtClean="0">
                <a:solidFill>
                  <a:schemeClr val="bg1"/>
                </a:solidFill>
                <a:latin typeface="Maiandra GD" pitchFamily="34" charset="0"/>
                <a:cs typeface="Arial" pitchFamily="34" charset="0"/>
              </a:rPr>
              <a:t>Zone pojačanog intenziteta signala </a:t>
            </a:r>
            <a:r>
              <a:rPr lang="x-none" b="1" smtClean="0">
                <a:solidFill>
                  <a:schemeClr val="bg1"/>
                </a:solidFill>
                <a:latin typeface="Maiandra GD" pitchFamily="34" charset="0"/>
                <a:cs typeface="Arial" pitchFamily="34" charset="0"/>
              </a:rPr>
              <a:t> </a:t>
            </a:r>
            <a:r>
              <a:rPr lang="sr-Latn-CS" b="1" dirty="0" smtClean="0">
                <a:solidFill>
                  <a:schemeClr val="bg1"/>
                </a:solidFill>
                <a:latin typeface="Maiandra GD" pitchFamily="34" charset="0"/>
                <a:cs typeface="Arial" pitchFamily="34" charset="0"/>
              </a:rPr>
              <a:t>na T2W i FLAIR sekvenci:</a:t>
            </a:r>
            <a:endParaRPr lang="en-US" b="1" dirty="0">
              <a:solidFill>
                <a:schemeClr val="bg1"/>
              </a:solidFill>
              <a:latin typeface="Maiandra GD" pitchFamily="34" charset="0"/>
              <a:cs typeface="Arial" pitchFamily="34" charset="0"/>
            </a:endParaRPr>
          </a:p>
          <a:p>
            <a:pPr eaLnBrk="1" hangingPunct="1">
              <a:defRPr/>
            </a:pPr>
            <a:r>
              <a:rPr lang="x-none" dirty="0">
                <a:solidFill>
                  <a:schemeClr val="bg1"/>
                </a:solidFill>
                <a:latin typeface="Maiandra GD" pitchFamily="34" charset="0"/>
                <a:cs typeface="Arial" pitchFamily="34" charset="0"/>
              </a:rPr>
              <a:t>levo </a:t>
            </a:r>
            <a:r>
              <a:rPr lang="x-none">
                <a:solidFill>
                  <a:schemeClr val="bg1"/>
                </a:solidFill>
                <a:latin typeface="Maiandra GD" pitchFamily="34" charset="0"/>
                <a:cs typeface="Arial" pitchFamily="34" charset="0"/>
              </a:rPr>
              <a:t>frontalno </a:t>
            </a:r>
            <a:r>
              <a:rPr lang="x-none" smtClean="0">
                <a:solidFill>
                  <a:schemeClr val="bg1"/>
                </a:solidFill>
                <a:latin typeface="Maiandra GD" pitchFamily="34" charset="0"/>
                <a:cs typeface="Arial" pitchFamily="34" charset="0"/>
              </a:rPr>
              <a:t>su</a:t>
            </a:r>
            <a:r>
              <a:rPr lang="sr-Latn-CS" dirty="0" smtClean="0">
                <a:solidFill>
                  <a:schemeClr val="bg1"/>
                </a:solidFill>
                <a:latin typeface="Maiandra GD" pitchFamily="34" charset="0"/>
                <a:cs typeface="Arial" pitchFamily="34" charset="0"/>
              </a:rPr>
              <a:t>b</a:t>
            </a:r>
            <a:r>
              <a:rPr lang="x-none" smtClean="0">
                <a:solidFill>
                  <a:schemeClr val="bg1"/>
                </a:solidFill>
                <a:latin typeface="Maiandra GD" pitchFamily="34" charset="0"/>
                <a:cs typeface="Arial" pitchFamily="34" charset="0"/>
              </a:rPr>
              <a:t>kortikalno</a:t>
            </a:r>
            <a:r>
              <a:rPr lang="x-none">
                <a:solidFill>
                  <a:schemeClr val="bg1"/>
                </a:solidFill>
                <a:latin typeface="Maiandra GD" pitchFamily="34" charset="0"/>
                <a:cs typeface="Arial" pitchFamily="34" charset="0"/>
              </a:rPr>
              <a:t>, </a:t>
            </a:r>
            <a:r>
              <a:rPr lang="sr-Latn-CS" dirty="0" smtClean="0">
                <a:solidFill>
                  <a:schemeClr val="bg1"/>
                </a:solidFill>
                <a:latin typeface="Maiandra GD" pitchFamily="34" charset="0"/>
                <a:cs typeface="Arial" pitchFamily="34" charset="0"/>
              </a:rPr>
              <a:t> </a:t>
            </a:r>
            <a:r>
              <a:rPr lang="x-none" smtClean="0">
                <a:solidFill>
                  <a:schemeClr val="bg1"/>
                </a:solidFill>
                <a:latin typeface="Maiandra GD" pitchFamily="34" charset="0"/>
                <a:cs typeface="Arial" pitchFamily="34" charset="0"/>
              </a:rPr>
              <a:t>u </a:t>
            </a:r>
            <a:r>
              <a:rPr lang="x-none" dirty="0">
                <a:solidFill>
                  <a:schemeClr val="bg1"/>
                </a:solidFill>
                <a:latin typeface="Maiandra GD" pitchFamily="34" charset="0"/>
                <a:cs typeface="Arial" pitchFamily="34" charset="0"/>
              </a:rPr>
              <a:t>desnom srednjem cerebelarnom </a:t>
            </a:r>
            <a:r>
              <a:rPr lang="x-none">
                <a:solidFill>
                  <a:schemeClr val="bg1"/>
                </a:solidFill>
                <a:latin typeface="Maiandra GD" pitchFamily="34" charset="0"/>
                <a:cs typeface="Arial" pitchFamily="34" charset="0"/>
              </a:rPr>
              <a:t>pedunkulu</a:t>
            </a:r>
            <a:r>
              <a:rPr lang="x-none" smtClean="0">
                <a:solidFill>
                  <a:schemeClr val="bg1"/>
                </a:solidFill>
                <a:latin typeface="Maiandra GD" pitchFamily="34" charset="0"/>
                <a:cs typeface="Arial" pitchFamily="34" charset="0"/>
              </a:rPr>
              <a:t>,</a:t>
            </a:r>
            <a:r>
              <a:rPr lang="sr-Latn-CS" dirty="0" smtClean="0">
                <a:solidFill>
                  <a:schemeClr val="bg1"/>
                </a:solidFill>
                <a:latin typeface="Maiandra GD" pitchFamily="34" charset="0"/>
                <a:cs typeface="Arial" pitchFamily="34" charset="0"/>
              </a:rPr>
              <a:t> </a:t>
            </a:r>
            <a:r>
              <a:rPr lang="x-none" smtClean="0">
                <a:solidFill>
                  <a:schemeClr val="bg1"/>
                </a:solidFill>
                <a:latin typeface="Maiandra GD" pitchFamily="34" charset="0"/>
                <a:cs typeface="Arial" pitchFamily="34" charset="0"/>
              </a:rPr>
              <a:t>u </a:t>
            </a:r>
            <a:r>
              <a:rPr lang="x-none" dirty="0">
                <a:solidFill>
                  <a:schemeClr val="bg1"/>
                </a:solidFill>
                <a:latin typeface="Maiandra GD" pitchFamily="34" charset="0"/>
                <a:cs typeface="Arial" pitchFamily="34" charset="0"/>
              </a:rPr>
              <a:t>srednjem aspektu ponsa </a:t>
            </a:r>
            <a:r>
              <a:rPr lang="x-none">
                <a:solidFill>
                  <a:schemeClr val="bg1"/>
                </a:solidFill>
                <a:latin typeface="Maiandra GD" pitchFamily="34" charset="0"/>
                <a:cs typeface="Arial" pitchFamily="34" charset="0"/>
              </a:rPr>
              <a:t>i </a:t>
            </a:r>
            <a:r>
              <a:rPr lang="x-none" smtClean="0">
                <a:solidFill>
                  <a:schemeClr val="bg1"/>
                </a:solidFill>
                <a:latin typeface="Maiandra GD" pitchFamily="34" charset="0"/>
                <a:cs typeface="Arial" pitchFamily="34" charset="0"/>
              </a:rPr>
              <a:t>podu </a:t>
            </a:r>
            <a:r>
              <a:rPr lang="x-none" dirty="0">
                <a:solidFill>
                  <a:schemeClr val="bg1"/>
                </a:solidFill>
                <a:latin typeface="Maiandra GD" pitchFamily="34" charset="0"/>
                <a:cs typeface="Arial" pitchFamily="34" charset="0"/>
              </a:rPr>
              <a:t>četvrte komore</a:t>
            </a:r>
            <a:r>
              <a:rPr lang="sr-Latn-CS" dirty="0">
                <a:solidFill>
                  <a:schemeClr val="bg1"/>
                </a:solidFill>
                <a:latin typeface="Maiandra GD" pitchFamily="34" charset="0"/>
                <a:cs typeface="Arial" pitchFamily="34" charset="0"/>
              </a:rPr>
              <a:t>, periventrikularno okcipitalno desno</a:t>
            </a:r>
            <a:endParaRPr lang="en-US" dirty="0">
              <a:solidFill>
                <a:schemeClr val="bg1"/>
              </a:solidFill>
              <a:latin typeface="Maiandra GD" pitchFamily="34" charset="0"/>
              <a:cs typeface="Arial" pitchFamily="34" charset="0"/>
            </a:endParaRPr>
          </a:p>
        </p:txBody>
      </p:sp>
      <p:sp>
        <p:nvSpPr>
          <p:cNvPr id="14" name="Textfeld 36"/>
          <p:cNvSpPr txBox="1">
            <a:spLocks noChangeArrowheads="1"/>
          </p:cNvSpPr>
          <p:nvPr/>
        </p:nvSpPr>
        <p:spPr bwMode="auto">
          <a:xfrm>
            <a:off x="6934200" y="3505200"/>
            <a:ext cx="2209800" cy="738664"/>
          </a:xfrm>
          <a:prstGeom prst="rect">
            <a:avLst/>
          </a:prstGeom>
          <a:noFill/>
          <a:ln w="9525">
            <a:noFill/>
            <a:miter lim="800000"/>
            <a:headEnd/>
            <a:tailEnd/>
          </a:ln>
        </p:spPr>
        <p:txBody>
          <a:bodyPr wrap="square">
            <a:spAutoFit/>
          </a:bodyPr>
          <a:lstStyle/>
          <a:p>
            <a:r>
              <a:rPr lang="sr-Latn-CS" sz="1400" dirty="0">
                <a:solidFill>
                  <a:schemeClr val="bg1"/>
                </a:solidFill>
                <a:latin typeface="Maiandra GD" pitchFamily="34" charset="0"/>
              </a:rPr>
              <a:t>FLAIR=Fluid Attenuated Inversion </a:t>
            </a:r>
            <a:r>
              <a:rPr lang="sr-Latn-CS" sz="1400" dirty="0" smtClean="0">
                <a:solidFill>
                  <a:schemeClr val="bg1"/>
                </a:solidFill>
                <a:latin typeface="Maiandra GD" pitchFamily="34" charset="0"/>
              </a:rPr>
              <a:t>Recovery, T2W=T2-Weighted</a:t>
            </a:r>
            <a:endParaRPr lang="sr-Latn-CS" sz="1400" dirty="0">
              <a:solidFill>
                <a:schemeClr val="bg1"/>
              </a:solidFill>
              <a:latin typeface="Maiandra GD" pitchFamily="34" charset="0"/>
            </a:endParaRPr>
          </a:p>
        </p:txBody>
      </p:sp>
      <p:sp>
        <p:nvSpPr>
          <p:cNvPr id="15" name="Textfeld 14"/>
          <p:cNvSpPr txBox="1"/>
          <p:nvPr/>
        </p:nvSpPr>
        <p:spPr>
          <a:xfrm>
            <a:off x="152400" y="990600"/>
            <a:ext cx="990600" cy="369332"/>
          </a:xfrm>
          <a:prstGeom prst="rect">
            <a:avLst/>
          </a:prstGeom>
          <a:noFill/>
        </p:spPr>
        <p:txBody>
          <a:bodyPr wrap="square" rtlCol="0">
            <a:spAutoFit/>
          </a:bodyPr>
          <a:lstStyle/>
          <a:p>
            <a:r>
              <a:rPr lang="sr-Latn-CS" dirty="0" smtClean="0">
                <a:solidFill>
                  <a:schemeClr val="bg1"/>
                </a:solidFill>
                <a:latin typeface="Maiandra GD" pitchFamily="34" charset="0"/>
              </a:rPr>
              <a:t>FLAIR</a:t>
            </a:r>
            <a:endParaRPr lang="sr-Latn-CS" dirty="0">
              <a:solidFill>
                <a:schemeClr val="bg1"/>
              </a:solidFill>
              <a:latin typeface="Maiandra GD" pitchFamily="34" charset="0"/>
            </a:endParaRPr>
          </a:p>
        </p:txBody>
      </p:sp>
      <p:sp>
        <p:nvSpPr>
          <p:cNvPr id="16" name="Textfeld 15"/>
          <p:cNvSpPr txBox="1"/>
          <p:nvPr/>
        </p:nvSpPr>
        <p:spPr>
          <a:xfrm>
            <a:off x="0" y="3886200"/>
            <a:ext cx="990600" cy="369332"/>
          </a:xfrm>
          <a:prstGeom prst="rect">
            <a:avLst/>
          </a:prstGeom>
          <a:noFill/>
        </p:spPr>
        <p:txBody>
          <a:bodyPr wrap="square" rtlCol="0">
            <a:spAutoFit/>
          </a:bodyPr>
          <a:lstStyle/>
          <a:p>
            <a:r>
              <a:rPr lang="sr-Latn-CS" dirty="0" smtClean="0">
                <a:solidFill>
                  <a:schemeClr val="bg1"/>
                </a:solidFill>
                <a:latin typeface="Maiandra GD" pitchFamily="34" charset="0"/>
              </a:rPr>
              <a:t>T2W</a:t>
            </a:r>
            <a:endParaRPr lang="sr-Latn-CS" dirty="0">
              <a:solidFill>
                <a:schemeClr val="bg1"/>
              </a:solidFill>
              <a:latin typeface="Maiandra GD" pitchFamily="34" charset="0"/>
            </a:endParaRPr>
          </a:p>
        </p:txBody>
      </p:sp>
      <p:grpSp>
        <p:nvGrpSpPr>
          <p:cNvPr id="23" name="Gruppieren 22"/>
          <p:cNvGrpSpPr/>
          <p:nvPr/>
        </p:nvGrpSpPr>
        <p:grpSpPr>
          <a:xfrm>
            <a:off x="4495800" y="1066800"/>
            <a:ext cx="2286000" cy="2057400"/>
            <a:chOff x="6629400" y="1328737"/>
            <a:chExt cx="2323459" cy="2100263"/>
          </a:xfrm>
        </p:grpSpPr>
        <p:pic>
          <p:nvPicPr>
            <p:cNvPr id="17" name="Picture 1"/>
            <p:cNvPicPr>
              <a:picLocks noChangeAspect="1"/>
            </p:cNvPicPr>
            <p:nvPr/>
          </p:nvPicPr>
          <p:blipFill>
            <a:blip r:embed="rId5" cstate="print">
              <a:extLst>
                <a:ext uri="{28A0092B-C50C-407E-A947-70E740481C1C}">
                  <a14:useLocalDpi xmlns:a14="http://schemas.microsoft.com/office/drawing/2010/main" val="0"/>
                </a:ext>
              </a:extLst>
            </a:blip>
            <a:srcRect l="32211" t="18549" r="32211" b="26703"/>
            <a:stretch>
              <a:fillRect/>
            </a:stretch>
          </p:blipFill>
          <p:spPr bwMode="auto">
            <a:xfrm>
              <a:off x="6629400" y="1328737"/>
              <a:ext cx="2323459"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1"/>
            <p:cNvCxnSpPr/>
            <p:nvPr/>
          </p:nvCxnSpPr>
          <p:spPr>
            <a:xfrm flipV="1">
              <a:off x="7848600" y="2895600"/>
              <a:ext cx="301625" cy="3603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1066800" y="3276600"/>
            <a:ext cx="4572000" cy="2133600"/>
            <a:chOff x="609600" y="3922140"/>
            <a:chExt cx="5904931" cy="2472449"/>
          </a:xfrm>
        </p:grpSpPr>
        <p:pic>
          <p:nvPicPr>
            <p:cNvPr id="9" name="Picture 5"/>
            <p:cNvPicPr>
              <a:picLocks noChangeAspect="1"/>
            </p:cNvPicPr>
            <p:nvPr/>
          </p:nvPicPr>
          <p:blipFill>
            <a:blip r:embed="rId6" cstate="print">
              <a:extLst>
                <a:ext uri="{28A0092B-C50C-407E-A947-70E740481C1C}">
                  <a14:useLocalDpi xmlns:a14="http://schemas.microsoft.com/office/drawing/2010/main" val="0"/>
                </a:ext>
              </a:extLst>
            </a:blip>
            <a:srcRect l="29475" t="9230" r="22633" b="26703"/>
            <a:stretch>
              <a:fillRect/>
            </a:stretch>
          </p:blipFill>
          <p:spPr bwMode="auto">
            <a:xfrm>
              <a:off x="609600" y="3922140"/>
              <a:ext cx="2930526" cy="245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1864072" y="5867400"/>
              <a:ext cx="301625" cy="3603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2"/>
            <p:cNvPicPr>
              <a:picLocks noChangeAspect="1"/>
            </p:cNvPicPr>
            <p:nvPr/>
          </p:nvPicPr>
          <p:blipFill>
            <a:blip r:embed="rId7" cstate="print">
              <a:extLst>
                <a:ext uri="{28A0092B-C50C-407E-A947-70E740481C1C}">
                  <a14:useLocalDpi xmlns:a14="http://schemas.microsoft.com/office/drawing/2010/main" val="0"/>
                </a:ext>
              </a:extLst>
            </a:blip>
            <a:srcRect l="29474" t="9230" r="23318" b="27869"/>
            <a:stretch>
              <a:fillRect/>
            </a:stretch>
          </p:blipFill>
          <p:spPr bwMode="auto">
            <a:xfrm>
              <a:off x="3564956" y="3922140"/>
              <a:ext cx="2949575" cy="247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4924262" y="5867399"/>
              <a:ext cx="301625" cy="36036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969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On-screen Show (4:3)</PresentationFormat>
  <Paragraphs>123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Značaj poliglobulije u diferencijalnoj dijagnozi MS</vt:lpstr>
      <vt:lpstr>PowerPoint Presentation</vt:lpstr>
      <vt:lpstr>Neurološke tegobe</vt:lpstr>
      <vt:lpstr>Klinika za neurologiju KCS januar - februar 2015.</vt:lpstr>
      <vt:lpstr>PowerPoint Presentation</vt:lpstr>
      <vt:lpstr>PowerPoint Presentation</vt:lpstr>
      <vt:lpstr>PowerPoint Presentation</vt:lpstr>
      <vt:lpstr>MR endokranijuma 19.01.2015.</vt:lpstr>
      <vt:lpstr>MR cervikalne kičme 19.01.2015.</vt:lpstr>
      <vt:lpstr>PowerPoint Presentation</vt:lpstr>
      <vt:lpstr>Neurološki nalaz nakon terapije:  </vt:lpstr>
      <vt:lpstr>Zaključak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Viktor</dc:creator>
  <cp:lastModifiedBy>Visnja</cp:lastModifiedBy>
  <cp:revision>141</cp:revision>
  <dcterms:created xsi:type="dcterms:W3CDTF">2013-06-14T10:28:10Z</dcterms:created>
  <dcterms:modified xsi:type="dcterms:W3CDTF">2015-08-04T09:18:42Z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