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8" r:id="rId3"/>
    <p:sldId id="270" r:id="rId4"/>
    <p:sldId id="278" r:id="rId5"/>
    <p:sldId id="277" r:id="rId6"/>
    <p:sldId id="280" r:id="rId7"/>
    <p:sldId id="281" r:id="rId8"/>
    <p:sldId id="279" r:id="rId9"/>
    <p:sldId id="276" r:id="rId10"/>
    <p:sldId id="282" r:id="rId11"/>
    <p:sldId id="283" r:id="rId12"/>
    <p:sldId id="288" r:id="rId13"/>
    <p:sldId id="287" r:id="rId14"/>
    <p:sldId id="290" r:id="rId15"/>
    <p:sldId id="286" r:id="rId16"/>
    <p:sldId id="289" r:id="rId17"/>
    <p:sldId id="292" r:id="rId18"/>
    <p:sldId id="291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60" autoAdjust="0"/>
  </p:normalViewPr>
  <p:slideViewPr>
    <p:cSldViewPr>
      <p:cViewPr>
        <p:scale>
          <a:sx n="70" d="100"/>
          <a:sy n="70" d="100"/>
        </p:scale>
        <p:origin x="-51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90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365C5C6-B680-4107-B590-F204B7DEA467}" type="datetimeFigureOut">
              <a:rPr lang="x-none"/>
              <a:pPr>
                <a:defRPr/>
              </a:pPr>
              <a:t>8/4/2015</a:t>
            </a:fld>
            <a:endParaRPr lang="x-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FB84074-397E-4584-94D0-A0F7C1ABACDD}" type="slidenum">
              <a:rPr lang="x-none"/>
              <a:pPr>
                <a:defRPr/>
              </a:pPr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2025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88A6A85-97A7-40E5-9986-929E8112FFEE}" type="datetimeFigureOut">
              <a:rPr lang="x-none"/>
              <a:pPr>
                <a:defRPr/>
              </a:pPr>
              <a:t>8/4/2015</a:t>
            </a:fld>
            <a:endParaRPr lang="x-non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x-none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x-non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9DA3F52-3A62-472C-BA21-21F52C788819}" type="slidenum">
              <a:rPr lang="x-none"/>
              <a:pPr>
                <a:defRPr/>
              </a:pPr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21745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0A3B4-0D1F-4D9D-8C89-67E8E77B538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9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0A3B4-0D1F-4D9D-8C89-67E8E77B538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9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0A3B4-0D1F-4D9D-8C89-67E8E77B538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9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0A3B4-0D1F-4D9D-8C89-67E8E77B538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EBAF2-92A5-48D6-B136-E9877C54157D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C2FED-69D0-4FDA-B632-125DEB0718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6F888-4209-4999-B7AD-6FA6242FA4DB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3DA1C-2E39-4911-9719-F8370B9C1F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B116D-1197-488E-B959-407AEC716C53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777C4-903E-483D-AA51-1B3575C2CA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81800" cy="132556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3D677-81E1-4D50-9076-30CFC42E4228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29465-BF51-4517-96CE-0779DFEA99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03BDE-FA6C-4979-BC47-8B7DD17686AC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FDF33-2AA5-4A6A-AF53-2EAB36D2F9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FD4E5-E84D-47BC-A17D-9BDB4D114267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5497F-001E-45AB-BB02-38D2F4CDE5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8E53E-ACD8-4675-AE05-518DB96216F7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927BC-FC27-40F2-A3CB-79DA8960A1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74886-5199-4F95-978E-7056D1F72A3F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587FC-7CC7-445F-8ED6-44AFA77947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8BA9E-A4F2-4411-BC13-0F18608755D8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5C2F6-34F4-4CF2-81CF-226611EA7B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06C20-D95E-4638-8D9C-62B162F992D5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103C8-441F-4A78-A40E-3EEFFB7F7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BD9F7-C55E-422E-B80C-CB239429FB1C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F6537-163F-4185-A2C4-83F9565B4C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0DC3DE4-9657-45C1-A020-414030A047C6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0028DA9-5B2F-42BC-870E-9BE19E33C3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 rot="5400000">
            <a:off x="5701794" y="4254787"/>
            <a:ext cx="25619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265237"/>
            <a:ext cx="8229600" cy="4297363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</a:pPr>
            <a:r>
              <a:rPr lang="sr-Latn-CS" sz="1800" dirty="0" smtClean="0">
                <a:solidFill>
                  <a:srgbClr val="002060"/>
                </a:solidFill>
                <a:latin typeface="Arial" charset="0"/>
              </a:rPr>
              <a:t>Laboratorija</a:t>
            </a: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: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</a:pP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	1. KKS: Er, Hgb, Hct, MCV u granicama ref. vrednosti, Le </a:t>
            </a:r>
            <a:r>
              <a:rPr lang="sr-Latn-CS" sz="1800" dirty="0" smtClean="0">
                <a:solidFill>
                  <a:srgbClr val="002060"/>
                </a:solidFill>
                <a:latin typeface="Arial" charset="0"/>
              </a:rPr>
              <a:t>17.8,</a:t>
            </a:r>
          </a:p>
          <a:p>
            <a:pPr marL="0" indent="0" eaLnBrk="1" hangingPunct="1">
              <a:buClr>
                <a:srgbClr val="C00000"/>
              </a:buClr>
              <a:buNone/>
            </a:pPr>
            <a:r>
              <a:rPr lang="sr-Latn-CS" sz="1800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sr-Latn-CS" sz="1800" dirty="0" smtClean="0">
                <a:solidFill>
                  <a:srgbClr val="7030A0"/>
                </a:solidFill>
                <a:latin typeface="Arial" charset="0"/>
              </a:rPr>
              <a:t>                 </a:t>
            </a:r>
            <a:r>
              <a:rPr lang="sr-Latn-CS" sz="1800" b="1" u="sng" dirty="0" smtClean="0">
                <a:solidFill>
                  <a:srgbClr val="7030A0"/>
                </a:solidFill>
                <a:latin typeface="Arial" charset="0"/>
              </a:rPr>
              <a:t>Tr</a:t>
            </a:r>
            <a:r>
              <a:rPr lang="sr-Latn-CS" sz="1800" b="1" u="sng" dirty="0">
                <a:solidFill>
                  <a:srgbClr val="7030A0"/>
                </a:solidFill>
                <a:latin typeface="Arial" charset="0"/>
              </a:rPr>
              <a:t>= 605-981 x10</a:t>
            </a:r>
            <a:r>
              <a:rPr lang="sr-Latn-CS" sz="1800" b="1" u="sng" baseline="30000" dirty="0">
                <a:solidFill>
                  <a:srgbClr val="7030A0"/>
                </a:solidFill>
                <a:latin typeface="Arial" charset="0"/>
              </a:rPr>
              <a:t>9</a:t>
            </a:r>
            <a:r>
              <a:rPr lang="sr-Latn-CS" sz="1800" b="1" u="sng" dirty="0">
                <a:solidFill>
                  <a:srgbClr val="7030A0"/>
                </a:solidFill>
                <a:latin typeface="Arial" charset="0"/>
              </a:rPr>
              <a:t>/L </a:t>
            </a: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(158-424x10</a:t>
            </a:r>
            <a:r>
              <a:rPr lang="sr-Latn-CS" sz="1800" baseline="30000" dirty="0">
                <a:solidFill>
                  <a:srgbClr val="002060"/>
                </a:solidFill>
                <a:latin typeface="Arial" charset="0"/>
              </a:rPr>
              <a:t>9</a:t>
            </a: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/L).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</a:pPr>
            <a:r>
              <a:rPr lang="sr-Latn-CS" sz="1800" dirty="0">
                <a:solidFill>
                  <a:schemeClr val="tx2"/>
                </a:solidFill>
                <a:latin typeface="Arial" charset="0"/>
              </a:rPr>
              <a:t>	</a:t>
            </a: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2. SE 14.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</a:pP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	3. Biohemijske analize: </a:t>
            </a:r>
            <a:r>
              <a:rPr lang="sr-Latn-CS" sz="1800" dirty="0" smtClean="0">
                <a:solidFill>
                  <a:srgbClr val="002060"/>
                </a:solidFill>
                <a:latin typeface="Arial" charset="0"/>
              </a:rPr>
              <a:t>D-dimer u dva navrata normalan. CRP</a:t>
            </a: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, Fe, TIBC, feritin, LA1, CEA u granicama </a:t>
            </a:r>
            <a:r>
              <a:rPr lang="sr-Latn-CS" sz="1800" dirty="0" smtClean="0">
                <a:solidFill>
                  <a:srgbClr val="002060"/>
                </a:solidFill>
                <a:latin typeface="Arial" charset="0"/>
              </a:rPr>
              <a:t>ref</a:t>
            </a: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sr-Latn-CS" sz="1800" dirty="0" smtClean="0">
                <a:solidFill>
                  <a:srgbClr val="002060"/>
                </a:solidFill>
                <a:latin typeface="Arial" charset="0"/>
              </a:rPr>
              <a:t>vred.</a:t>
            </a:r>
            <a:endParaRPr lang="sr-Latn-CS" sz="1000" dirty="0" smtClean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</a:pPr>
            <a:r>
              <a:rPr lang="sr-Latn-CS" sz="1800" dirty="0" smtClean="0">
                <a:solidFill>
                  <a:srgbClr val="002060"/>
                </a:solidFill>
                <a:latin typeface="Arial" charset="0"/>
              </a:rPr>
              <a:t>Likvor</a:t>
            </a: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: citobiohemijski </a:t>
            </a:r>
            <a:r>
              <a:rPr lang="sr-Latn-CS" sz="1800" dirty="0" smtClean="0">
                <a:solidFill>
                  <a:srgbClr val="002060"/>
                </a:solidFill>
                <a:latin typeface="Arial" charset="0"/>
              </a:rPr>
              <a:t>nalaz, IEF likvora, sediment likvora- </a:t>
            </a: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normalan nalaz</a:t>
            </a:r>
            <a:r>
              <a:rPr lang="sr-Latn-CS" sz="1800" dirty="0" smtClean="0">
                <a:solidFill>
                  <a:srgbClr val="002060"/>
                </a:solidFill>
                <a:latin typeface="Arial" charset="0"/>
              </a:rPr>
              <a:t>.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</a:pP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Parazitološke analize iz krvi i likvora – At klase IgM i IgG na Toxoplasma-u gondii i Cysticerccus – negativna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</a:pP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Virusološke analize – HIV, HBsAg, anti HCV At – negativni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</a:pP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Imunološke analize – ANA HEp2, VDRL, ACLA, anti beta 2 GPI – uredan nalaz.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</a:pP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Tiroidni status (</a:t>
            </a:r>
            <a:r>
              <a:rPr lang="it-IT" sz="1800" dirty="0">
                <a:solidFill>
                  <a:srgbClr val="002060"/>
                </a:solidFill>
                <a:latin typeface="Arial" charset="0"/>
              </a:rPr>
              <a:t>TSH, fT4, Anti TPO antitela i Anti Tg antitela</a:t>
            </a:r>
            <a:r>
              <a:rPr lang="sr-Latn-RS" sz="1800" dirty="0">
                <a:solidFill>
                  <a:srgbClr val="002060"/>
                </a:solidFill>
                <a:latin typeface="Arial" charset="0"/>
              </a:rPr>
              <a:t>): nalaz </a:t>
            </a: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 normalan.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</a:pP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RTG srca i pluća – uredan nalaz.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ü"/>
            </a:pPr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EHO abdomena – uredan nalaz.</a:t>
            </a:r>
          </a:p>
          <a:p>
            <a:pPr eaLnBrk="1" hangingPunct="1"/>
            <a:endParaRPr lang="sr-Latn-CS" sz="2800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buNone/>
            </a:pPr>
            <a:endParaRPr lang="sr-Latn-CS" sz="2800" dirty="0">
              <a:solidFill>
                <a:schemeClr val="tx2"/>
              </a:solidFill>
              <a:latin typeface="Arial" charset="0"/>
            </a:endParaRPr>
          </a:p>
          <a:p>
            <a:endParaRPr lang="sr-Latn-RS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2971800"/>
            <a:ext cx="7620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Latn-RS" sz="5400" b="1" dirty="0" smtClean="0">
                <a:solidFill>
                  <a:srgbClr val="7030A0"/>
                </a:solidFill>
              </a:rPr>
              <a:t>TROMBOCITOZA!</a:t>
            </a:r>
            <a:endParaRPr lang="sr-Latn-RS" sz="5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3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 rot="5400000">
            <a:off x="5701794" y="4254787"/>
            <a:ext cx="25619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Quad Arrow 4"/>
          <p:cNvSpPr/>
          <p:nvPr/>
        </p:nvSpPr>
        <p:spPr>
          <a:xfrm>
            <a:off x="1058629" y="885025"/>
            <a:ext cx="5688632" cy="5688632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 5"/>
          <p:cNvGrpSpPr/>
          <p:nvPr/>
        </p:nvGrpSpPr>
        <p:grpSpPr>
          <a:xfrm>
            <a:off x="4115776" y="1300054"/>
            <a:ext cx="2563456" cy="2275452"/>
            <a:chOff x="4205302" y="369761"/>
            <a:chExt cx="2563456" cy="2275452"/>
          </a:xfrm>
          <a:solidFill>
            <a:srgbClr val="002060"/>
          </a:solidFill>
        </p:grpSpPr>
        <p:sp>
          <p:nvSpPr>
            <p:cNvPr id="16" name="Rounded Rectangle 15"/>
            <p:cNvSpPr/>
            <p:nvPr/>
          </p:nvSpPr>
          <p:spPr>
            <a:xfrm>
              <a:off x="4205302" y="369761"/>
              <a:ext cx="2563456" cy="227545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5"/>
            <p:cNvSpPr/>
            <p:nvPr/>
          </p:nvSpPr>
          <p:spPr>
            <a:xfrm>
              <a:off x="4316380" y="480839"/>
              <a:ext cx="2341300" cy="2053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r-Latn-RS" sz="2300" b="1" kern="1200" dirty="0" smtClean="0">
                  <a:latin typeface="Arial" pitchFamily="34" charset="0"/>
                  <a:cs typeface="Arial" pitchFamily="34" charset="0"/>
                </a:rPr>
                <a:t>Trombocitoza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r-Latn-RS" sz="2300" b="1" kern="1200" dirty="0" smtClean="0">
                  <a:latin typeface="Arial" pitchFamily="34" charset="0"/>
                  <a:cs typeface="Arial" pitchFamily="34" charset="0"/>
                </a:rPr>
                <a:t>Akutno nastali neurološki deficit</a:t>
              </a:r>
              <a:endParaRPr lang="en-US" sz="2300" b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86605" y="1301950"/>
            <a:ext cx="2563502" cy="2275452"/>
            <a:chOff x="1224141" y="369761"/>
            <a:chExt cx="2563502" cy="2275452"/>
          </a:xfrm>
          <a:solidFill>
            <a:srgbClr val="002060"/>
          </a:solidFill>
        </p:grpSpPr>
        <p:sp>
          <p:nvSpPr>
            <p:cNvPr id="14" name="Rounded Rectangle 13"/>
            <p:cNvSpPr/>
            <p:nvPr/>
          </p:nvSpPr>
          <p:spPr>
            <a:xfrm>
              <a:off x="1224141" y="369761"/>
              <a:ext cx="2563502" cy="227545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7"/>
            <p:cNvSpPr/>
            <p:nvPr/>
          </p:nvSpPr>
          <p:spPr>
            <a:xfrm>
              <a:off x="1335219" y="480839"/>
              <a:ext cx="2341346" cy="2053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r-Latn-RS" sz="2300" b="1" kern="1200" dirty="0" smtClean="0">
                  <a:latin typeface="Arial" pitchFamily="34" charset="0"/>
                  <a:cs typeface="Arial" pitchFamily="34" charset="0"/>
                </a:rPr>
                <a:t>Dve kortikalne lezije sa restrikcijom difuzije</a:t>
              </a:r>
              <a:endParaRPr lang="en-US" sz="2300" b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86605" y="3947182"/>
            <a:ext cx="2563456" cy="2275452"/>
            <a:chOff x="4205302" y="3043418"/>
            <a:chExt cx="2563456" cy="2275452"/>
          </a:xfrm>
        </p:grpSpPr>
        <p:sp>
          <p:nvSpPr>
            <p:cNvPr id="12" name="Rounded Rectangle 11"/>
            <p:cNvSpPr/>
            <p:nvPr/>
          </p:nvSpPr>
          <p:spPr>
            <a:xfrm>
              <a:off x="4205302" y="3043418"/>
              <a:ext cx="2563456" cy="22754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9"/>
            <p:cNvSpPr/>
            <p:nvPr/>
          </p:nvSpPr>
          <p:spPr>
            <a:xfrm>
              <a:off x="4316380" y="3154496"/>
              <a:ext cx="2341300" cy="2053296"/>
            </a:xfrm>
            <a:prstGeom prst="rect">
              <a:avLst/>
            </a:prstGeom>
            <a:solidFill>
              <a:srgbClr val="00206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r-Latn-RS" sz="2300" b="1" kern="1200" dirty="0" smtClean="0">
                  <a:latin typeface="Arial" pitchFamily="34" charset="0"/>
                  <a:cs typeface="Arial" pitchFamily="34" charset="0"/>
                </a:rPr>
                <a:t>Tromboza venskih sinusa?</a:t>
              </a:r>
              <a:endParaRPr lang="en-US" sz="2300" b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89840" y="3947182"/>
            <a:ext cx="2477080" cy="2275452"/>
            <a:chOff x="1339347" y="3024327"/>
            <a:chExt cx="2477080" cy="2275452"/>
          </a:xfrm>
          <a:solidFill>
            <a:srgbClr val="002060"/>
          </a:solidFill>
        </p:grpSpPr>
        <p:sp>
          <p:nvSpPr>
            <p:cNvPr id="10" name="Rounded Rectangle 9"/>
            <p:cNvSpPr/>
            <p:nvPr/>
          </p:nvSpPr>
          <p:spPr>
            <a:xfrm>
              <a:off x="1339347" y="3024327"/>
              <a:ext cx="2477080" cy="227545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11"/>
            <p:cNvSpPr/>
            <p:nvPr/>
          </p:nvSpPr>
          <p:spPr>
            <a:xfrm>
              <a:off x="1450425" y="3135405"/>
              <a:ext cx="2254924" cy="20532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r-Latn-RS" sz="2300" b="1" kern="1200" dirty="0" smtClean="0">
                  <a:latin typeface="Arial" pitchFamily="34" charset="0"/>
                  <a:cs typeface="Arial" pitchFamily="34" charset="0"/>
                </a:rPr>
                <a:t>Moguća </a:t>
              </a:r>
              <a:r>
                <a:rPr lang="sr-Latn-RS" sz="2300" b="1" i="1" kern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vaskularna ili neoplastična</a:t>
              </a:r>
              <a:r>
                <a:rPr lang="sr-Latn-RS" sz="2300" b="1" kern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sr-Latn-RS" sz="2300" b="1" kern="1200" dirty="0" smtClean="0">
                  <a:latin typeface="Arial" pitchFamily="34" charset="0"/>
                  <a:cs typeface="Arial" pitchFamily="34" charset="0"/>
                </a:rPr>
                <a:t>etiologija?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853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 flipV="1">
            <a:off x="5826567" y="3752112"/>
            <a:ext cx="0" cy="21158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191000" y="1417040"/>
            <a:ext cx="0" cy="43707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5701794" y="4254787"/>
            <a:ext cx="25619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2590800" y="2616622"/>
            <a:ext cx="0" cy="3082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108282" y="152400"/>
            <a:ext cx="2077489" cy="112077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Arial" pitchFamily="34" charset="0"/>
                <a:cs typeface="Arial" pitchFamily="34" charset="0"/>
              </a:rPr>
              <a:t>Slabost leve šake: oporavak posle 17 dana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0" y="5733255"/>
            <a:ext cx="9144000" cy="617909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81000" y="5194566"/>
            <a:ext cx="5334000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r-Latn-RS" b="1" dirty="0" smtClean="0">
                <a:latin typeface="Arial" pitchFamily="34" charset="0"/>
                <a:cs typeface="Arial" pitchFamily="34" charset="0"/>
              </a:rPr>
              <a:t>spirin 100 mg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uman Body Pi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42222" y="1535488"/>
            <a:ext cx="187220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5867400" y="5105400"/>
            <a:ext cx="3247030" cy="6823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 smtClean="0"/>
              <a:t>LMWH u terapijskim dozama</a:t>
            </a:r>
            <a:endParaRPr lang="en-US" sz="1600" b="1" dirty="0"/>
          </a:p>
        </p:txBody>
      </p:sp>
      <p:sp>
        <p:nvSpPr>
          <p:cNvPr id="10" name="Oval 9"/>
          <p:cNvSpPr/>
          <p:nvPr/>
        </p:nvSpPr>
        <p:spPr>
          <a:xfrm>
            <a:off x="8546813" y="3165612"/>
            <a:ext cx="585592" cy="576064"/>
          </a:xfrm>
          <a:prstGeom prst="ellipse">
            <a:avLst/>
          </a:prstGeom>
          <a:solidFill>
            <a:srgbClr val="C00000">
              <a:alpha val="34000"/>
            </a:srgb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18755" y="585754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09.01.2015</a:t>
            </a:r>
            <a:r>
              <a:rPr lang="sr-Latn-RS" b="1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69122" y="2537809"/>
            <a:ext cx="2504125" cy="12038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Pojava  tranzitorne </a:t>
            </a:r>
            <a:r>
              <a:rPr lang="sr-Latn-R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levostrane homonimne hemianopsije </a:t>
            </a:r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tokom tri dana </a:t>
            </a:r>
            <a:r>
              <a:rPr lang="sr-Latn-RS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perzistentna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26057" y="5857543"/>
            <a:ext cx="1328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12.01.2015</a:t>
            </a:r>
            <a:r>
              <a:rPr lang="sr-Latn-RS" b="1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32"/>
          <p:cNvGrpSpPr/>
          <p:nvPr/>
        </p:nvGrpSpPr>
        <p:grpSpPr>
          <a:xfrm>
            <a:off x="4887598" y="1459262"/>
            <a:ext cx="1981200" cy="884380"/>
            <a:chOff x="5257800" y="736601"/>
            <a:chExt cx="1981200" cy="884380"/>
          </a:xfrm>
        </p:grpSpPr>
        <p:sp>
          <p:nvSpPr>
            <p:cNvPr id="18" name="Oval 17"/>
            <p:cNvSpPr/>
            <p:nvPr/>
          </p:nvSpPr>
          <p:spPr>
            <a:xfrm>
              <a:off x="5257800" y="736601"/>
              <a:ext cx="914400" cy="87733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732512" y="738295"/>
              <a:ext cx="439688" cy="873948"/>
            </a:xfrm>
            <a:custGeom>
              <a:avLst/>
              <a:gdLst>
                <a:gd name="connsiteX0" fmla="*/ 0 w 439688"/>
                <a:gd name="connsiteY0" fmla="*/ 0 h 873948"/>
                <a:gd name="connsiteX1" fmla="*/ 74630 w 439688"/>
                <a:gd name="connsiteY1" fmla="*/ 7218 h 873948"/>
                <a:gd name="connsiteX2" fmla="*/ 439688 w 439688"/>
                <a:gd name="connsiteY2" fmla="*/ 436974 h 873948"/>
                <a:gd name="connsiteX3" fmla="*/ 74630 w 439688"/>
                <a:gd name="connsiteY3" fmla="*/ 866730 h 873948"/>
                <a:gd name="connsiteX4" fmla="*/ 0 w 439688"/>
                <a:gd name="connsiteY4" fmla="*/ 873948 h 87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688" h="873948">
                  <a:moveTo>
                    <a:pt x="0" y="0"/>
                  </a:moveTo>
                  <a:lnTo>
                    <a:pt x="74630" y="7218"/>
                  </a:lnTo>
                  <a:cubicBezTo>
                    <a:pt x="282969" y="48122"/>
                    <a:pt x="439688" y="224988"/>
                    <a:pt x="439688" y="436974"/>
                  </a:cubicBezTo>
                  <a:cubicBezTo>
                    <a:pt x="439688" y="648960"/>
                    <a:pt x="282969" y="825826"/>
                    <a:pt x="74630" y="866730"/>
                  </a:cubicBezTo>
                  <a:lnTo>
                    <a:pt x="0" y="8739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324600" y="743645"/>
              <a:ext cx="914400" cy="87733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6799312" y="745339"/>
              <a:ext cx="439688" cy="873948"/>
            </a:xfrm>
            <a:custGeom>
              <a:avLst/>
              <a:gdLst>
                <a:gd name="connsiteX0" fmla="*/ 0 w 439688"/>
                <a:gd name="connsiteY0" fmla="*/ 0 h 873948"/>
                <a:gd name="connsiteX1" fmla="*/ 74630 w 439688"/>
                <a:gd name="connsiteY1" fmla="*/ 7218 h 873948"/>
                <a:gd name="connsiteX2" fmla="*/ 439688 w 439688"/>
                <a:gd name="connsiteY2" fmla="*/ 436974 h 873948"/>
                <a:gd name="connsiteX3" fmla="*/ 74630 w 439688"/>
                <a:gd name="connsiteY3" fmla="*/ 866730 h 873948"/>
                <a:gd name="connsiteX4" fmla="*/ 0 w 439688"/>
                <a:gd name="connsiteY4" fmla="*/ 873948 h 87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688" h="873948">
                  <a:moveTo>
                    <a:pt x="0" y="0"/>
                  </a:moveTo>
                  <a:lnTo>
                    <a:pt x="74630" y="7218"/>
                  </a:lnTo>
                  <a:cubicBezTo>
                    <a:pt x="282969" y="48122"/>
                    <a:pt x="439688" y="224988"/>
                    <a:pt x="439688" y="436974"/>
                  </a:cubicBezTo>
                  <a:cubicBezTo>
                    <a:pt x="439688" y="648960"/>
                    <a:pt x="282969" y="825826"/>
                    <a:pt x="74630" y="866730"/>
                  </a:cubicBezTo>
                  <a:lnTo>
                    <a:pt x="0" y="8739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0" y="584333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29.12.2014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81000" y="4074994"/>
            <a:ext cx="0" cy="17127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0" y="2960532"/>
            <a:ext cx="2077489" cy="1120770"/>
          </a:xfrm>
          <a:prstGeom prst="rect">
            <a:avLst/>
          </a:prstGeom>
          <a:solidFill>
            <a:srgbClr val="7030A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Arial" pitchFamily="34" charset="0"/>
                <a:cs typeface="Arial" pitchFamily="34" charset="0"/>
              </a:rPr>
              <a:t>CT angiografija krvnih sudova glave i vrata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68152" y="1495851"/>
            <a:ext cx="2077489" cy="1120770"/>
          </a:xfrm>
          <a:prstGeom prst="rect">
            <a:avLst/>
          </a:prstGeom>
          <a:solidFill>
            <a:srgbClr val="7030A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Arial" pitchFamily="34" charset="0"/>
                <a:cs typeface="Arial" pitchFamily="34" charset="0"/>
              </a:rPr>
              <a:t>Kontrolni MR endokranijuma sa MRV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2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0" grpId="0" animBg="1"/>
      <p:bldP spid="13" grpId="0"/>
      <p:bldP spid="15" grpId="0" animBg="1"/>
      <p:bldP spid="16" grpId="0"/>
      <p:bldP spid="27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 bwMode="auto">
          <a:xfrm>
            <a:off x="457200" y="115888"/>
            <a:ext cx="757078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CS" sz="3200" dirty="0" smtClean="0">
                <a:solidFill>
                  <a:schemeClr val="bg1"/>
                </a:solidFill>
                <a:latin typeface="Arial" charset="0"/>
              </a:rPr>
              <a:t>CT angiografija glave i vrata 29.12.2014.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220072" y="2242607"/>
            <a:ext cx="3672408" cy="22467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AutoNum type="arabicPeriod"/>
              <a:defRPr/>
            </a:pPr>
            <a:r>
              <a:rPr lang="sr-Latn-R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Nesignifikantna </a:t>
            </a:r>
            <a:r>
              <a:rPr lang="sr-Latn-R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suženja u projekciji početnog dela desne </a:t>
            </a:r>
            <a:r>
              <a:rPr lang="sr-Latn-R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ACI.</a:t>
            </a:r>
          </a:p>
          <a:p>
            <a:pPr marL="457200" indent="-457200">
              <a:buAutoNum type="arabicPeriod"/>
              <a:defRPr/>
            </a:pPr>
            <a:r>
              <a:rPr lang="sr-Latn-R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Venski </a:t>
            </a:r>
            <a:r>
              <a:rPr lang="sr-Latn-R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sistem počev od desnog transverzalnog sinusa pa nadalje se slabije </a:t>
            </a:r>
            <a:r>
              <a:rPr lang="sr-Latn-R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prikazuje.</a:t>
            </a:r>
            <a:endParaRPr lang="sr-Latn-R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8" t="5060" b="48128"/>
          <a:stretch/>
        </p:blipFill>
        <p:spPr>
          <a:xfrm>
            <a:off x="2823666" y="1124743"/>
            <a:ext cx="1892350" cy="26642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26" r="2118" b="61580"/>
          <a:stretch/>
        </p:blipFill>
        <p:spPr>
          <a:xfrm>
            <a:off x="2843808" y="4084548"/>
            <a:ext cx="2242592" cy="23042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5" t="53138"/>
          <a:stretch/>
        </p:blipFill>
        <p:spPr>
          <a:xfrm>
            <a:off x="467544" y="1115372"/>
            <a:ext cx="1728192" cy="26671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88" t="56670" r="2118" b="1878"/>
          <a:stretch/>
        </p:blipFill>
        <p:spPr>
          <a:xfrm>
            <a:off x="395536" y="3933056"/>
            <a:ext cx="2212776" cy="248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8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 bwMode="auto">
          <a:xfrm>
            <a:off x="457200" y="115888"/>
            <a:ext cx="7570788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CS" sz="3200" b="1" dirty="0" smtClean="0">
                <a:solidFill>
                  <a:schemeClr val="bg1"/>
                </a:solidFill>
              </a:rPr>
              <a:t>MR endokranijuma 08.01.2015.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9512" y="4005064"/>
            <a:ext cx="6120680" cy="26161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sr-Latn-R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Lezija desno frontalno i desno okcipitalno najpre odgovaraju </a:t>
            </a:r>
            <a:r>
              <a:rPr lang="sr-Latn-R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hemoragičnim venskim infarktima na terenu tromboze kortikalnih vena </a:t>
            </a:r>
            <a:r>
              <a:rPr lang="sr-Latn-R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 početnoj fazi regresije. </a:t>
            </a:r>
          </a:p>
          <a:p>
            <a:pPr>
              <a:defRPr/>
            </a:pPr>
            <a:endParaRPr lang="sr-Latn-R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sr-Latn-R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Venski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sinusi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se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adekvatno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ispunjavaju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kontrasnim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sredstvom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što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u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ovom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trenutku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 ide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u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prilog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venskoj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trombozi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sr-Latn-R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/>
          <a:srcRect l="33580" t="12725" r="34264" b="18549"/>
          <a:stretch/>
        </p:blipFill>
        <p:spPr>
          <a:xfrm>
            <a:off x="467544" y="980728"/>
            <a:ext cx="2294492" cy="28803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/>
          <a:srcRect l="30160" t="9230" r="30160" b="29033"/>
          <a:stretch/>
        </p:blipFill>
        <p:spPr>
          <a:xfrm>
            <a:off x="3203848" y="980728"/>
            <a:ext cx="2600440" cy="23762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/>
          <a:srcRect l="33580" t="10394" r="34264" b="20879"/>
          <a:stretch/>
        </p:blipFill>
        <p:spPr>
          <a:xfrm>
            <a:off x="6370451" y="908720"/>
            <a:ext cx="2233997" cy="280437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/>
          <a:srcRect l="30844" t="12724" r="30160" b="2241"/>
          <a:stretch/>
        </p:blipFill>
        <p:spPr>
          <a:xfrm>
            <a:off x="6582689" y="3731419"/>
            <a:ext cx="2237783" cy="2865933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H="1" flipV="1">
            <a:off x="1141641" y="2300459"/>
            <a:ext cx="246627" cy="32403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3995967" y="1772816"/>
            <a:ext cx="246627" cy="32403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6917661" y="2348880"/>
            <a:ext cx="246627" cy="32403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6584099" y="5949280"/>
            <a:ext cx="364165" cy="21602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56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 rot="5400000">
            <a:off x="5701794" y="4254787"/>
            <a:ext cx="25619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solidFill>
                  <a:srgbClr val="002060"/>
                </a:solidFill>
              </a:rPr>
              <a:t>Hematološko ispitivanje</a:t>
            </a:r>
            <a:endParaRPr lang="sr-Latn-RS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28800"/>
            <a:ext cx="8458200" cy="4297363"/>
          </a:xfrm>
        </p:spPr>
        <p:txBody>
          <a:bodyPr/>
          <a:lstStyle/>
          <a:p>
            <a:pPr eaLnBrk="1" hangingPunct="1"/>
            <a:r>
              <a:rPr lang="sr-Latn-CS" sz="2000" b="1" u="sng" dirty="0" smtClean="0">
                <a:solidFill>
                  <a:srgbClr val="002060"/>
                </a:solidFill>
                <a:latin typeface="Arial" charset="0"/>
              </a:rPr>
              <a:t>Biopsija kostne srži, mijelogram i kultura ćelija hematopoeze iz kostne srži</a:t>
            </a:r>
            <a:r>
              <a:rPr lang="sr-Latn-CS" sz="2000" b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sr-Latn-CS" sz="2000" dirty="0" smtClean="0">
                <a:solidFill>
                  <a:srgbClr val="002060"/>
                </a:solidFill>
                <a:latin typeface="Arial" charset="0"/>
              </a:rPr>
              <a:t>: </a:t>
            </a:r>
          </a:p>
          <a:p>
            <a:pPr eaLnBrk="1" hangingPunct="1">
              <a:buNone/>
            </a:pPr>
            <a:r>
              <a:rPr lang="sr-Latn-CS" sz="2000" b="1" dirty="0" smtClean="0">
                <a:solidFill>
                  <a:schemeClr val="tx2"/>
                </a:solidFill>
                <a:latin typeface="Arial" charset="0"/>
              </a:rPr>
              <a:t>	</a:t>
            </a:r>
            <a:r>
              <a:rPr lang="sr-Latn-CS" sz="2000" b="1" dirty="0" smtClean="0">
                <a:solidFill>
                  <a:srgbClr val="FF0000"/>
                </a:solidFill>
                <a:latin typeface="Arial" charset="0"/>
              </a:rPr>
              <a:t>Mijeloproliferativna neoplazija tipa primarne mijeloidne fibroze! </a:t>
            </a:r>
          </a:p>
          <a:p>
            <a:pPr eaLnBrk="1" hangingPunct="1">
              <a:buNone/>
            </a:pPr>
            <a:r>
              <a:rPr lang="sr-Latn-CS" sz="2000" b="1" dirty="0" smtClean="0">
                <a:solidFill>
                  <a:srgbClr val="FF0000"/>
                </a:solidFill>
                <a:latin typeface="Arial" charset="0"/>
              </a:rPr>
              <a:t>	</a:t>
            </a:r>
            <a:r>
              <a:rPr lang="sr-Latn-CS" sz="2000" dirty="0" smtClean="0">
                <a:solidFill>
                  <a:srgbClr val="002060"/>
                </a:solidFill>
                <a:latin typeface="Arial" charset="0"/>
              </a:rPr>
              <a:t>u inicijalnoj fazi, MF Gr I.</a:t>
            </a:r>
          </a:p>
          <a:p>
            <a:pPr eaLnBrk="1" hangingPunct="1"/>
            <a:endParaRPr lang="sr-Latn-CS" sz="200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/>
            <a:r>
              <a:rPr lang="sr-Latn-CS" sz="2000" dirty="0" smtClean="0">
                <a:solidFill>
                  <a:srgbClr val="002060"/>
                </a:solidFill>
                <a:latin typeface="Arial" charset="0"/>
              </a:rPr>
              <a:t>Protein C 97, protein S, LA1, APCR – uredni</a:t>
            </a:r>
          </a:p>
          <a:p>
            <a:pPr eaLnBrk="1" hangingPunct="1"/>
            <a:endParaRPr lang="sr-Latn-CS" sz="200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/>
            <a:r>
              <a:rPr lang="sr-Latn-CS" sz="2000" b="1" u="sng" dirty="0" smtClean="0">
                <a:solidFill>
                  <a:srgbClr val="002060"/>
                </a:solidFill>
                <a:latin typeface="Arial" charset="0"/>
              </a:rPr>
              <a:t>Genetsko ispitivanje na trombofiliju</a:t>
            </a:r>
            <a:r>
              <a:rPr lang="sr-Latn-CS" sz="2000" dirty="0" smtClean="0">
                <a:solidFill>
                  <a:srgbClr val="002060"/>
                </a:solidFill>
                <a:latin typeface="Arial" charset="0"/>
              </a:rPr>
              <a:t>:</a:t>
            </a:r>
          </a:p>
          <a:p>
            <a:pPr eaLnBrk="1" hangingPunct="1">
              <a:buNone/>
            </a:pPr>
            <a:r>
              <a:rPr lang="sr-Latn-CS" sz="2000" b="1" dirty="0" smtClean="0">
                <a:solidFill>
                  <a:schemeClr val="tx2"/>
                </a:solidFill>
                <a:latin typeface="Arial" charset="0"/>
              </a:rPr>
              <a:t>	</a:t>
            </a:r>
            <a:r>
              <a:rPr lang="sr-Latn-CS" sz="1800" b="1" dirty="0" smtClean="0">
                <a:solidFill>
                  <a:srgbClr val="FF0000"/>
                </a:solidFill>
                <a:latin typeface="Arial" charset="0"/>
              </a:rPr>
              <a:t>Nosilac Leiden V mutacije (heterozigot)</a:t>
            </a:r>
          </a:p>
          <a:p>
            <a:pPr eaLnBrk="1" hangingPunct="1">
              <a:buNone/>
            </a:pPr>
            <a:r>
              <a:rPr lang="sr-Latn-CS" sz="1800" b="1" dirty="0" smtClean="0">
                <a:solidFill>
                  <a:srgbClr val="FF0000"/>
                </a:solidFill>
                <a:latin typeface="Arial" charset="0"/>
              </a:rPr>
              <a:t>	Nosilac PAI-1 4G varijante (homozigot)</a:t>
            </a:r>
          </a:p>
          <a:p>
            <a:pPr eaLnBrk="1" hangingPunct="1">
              <a:buNone/>
            </a:pPr>
            <a:r>
              <a:rPr lang="sr-Latn-CS" sz="1800" b="1" dirty="0" smtClean="0">
                <a:solidFill>
                  <a:srgbClr val="FF0000"/>
                </a:solidFill>
                <a:latin typeface="Arial" charset="0"/>
              </a:rPr>
              <a:t>	JAK 2: verovatno postojanje klona ćelija sa mutacijom u 617kodonu</a:t>
            </a:r>
          </a:p>
          <a:p>
            <a:pPr eaLnBrk="1" hangingPunct="1">
              <a:buNone/>
            </a:pPr>
            <a:r>
              <a:rPr lang="sr-Latn-CS" sz="1800" b="1" dirty="0" smtClean="0">
                <a:solidFill>
                  <a:srgbClr val="FF0000"/>
                </a:solidFill>
                <a:latin typeface="Arial" charset="0"/>
              </a:rPr>
              <a:t>	Heterozigot za mutaciju MTHFR</a:t>
            </a:r>
            <a:r>
              <a:rPr lang="sr-Latn-CS" sz="1800" b="1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sr-Latn-CS" sz="1800" dirty="0" smtClean="0">
                <a:solidFill>
                  <a:srgbClr val="002060"/>
                </a:solidFill>
                <a:latin typeface="Arial" charset="0"/>
              </a:rPr>
              <a:t>i normalan homozigot za FII G20210A</a:t>
            </a:r>
            <a:endParaRPr lang="sr-Latn-R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96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 rot="5400000">
            <a:off x="5701794" y="4254787"/>
            <a:ext cx="25619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solidFill>
                  <a:srgbClr val="002060"/>
                </a:solidFill>
              </a:rPr>
              <a:t>Danas...</a:t>
            </a:r>
            <a:endParaRPr lang="sr-Latn-R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 smtClean="0">
                <a:solidFill>
                  <a:srgbClr val="002060"/>
                </a:solidFill>
              </a:rPr>
              <a:t>Bez subjektivnih tegoba, urednog neurološkog nalaza.</a:t>
            </a:r>
          </a:p>
          <a:p>
            <a:pPr marL="0" indent="0">
              <a:buNone/>
            </a:pPr>
            <a:endParaRPr lang="sr-Latn-R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r-Latn-RS" dirty="0" smtClean="0">
                <a:solidFill>
                  <a:srgbClr val="002060"/>
                </a:solidFill>
              </a:rPr>
              <a:t>Redovne hematološke i neurološke kontrole.</a:t>
            </a:r>
          </a:p>
          <a:p>
            <a:pPr marL="0" indent="0">
              <a:buNone/>
            </a:pPr>
            <a:endParaRPr lang="sr-Latn-R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r-Latn-RS" dirty="0" smtClean="0">
                <a:solidFill>
                  <a:srgbClr val="002060"/>
                </a:solidFill>
              </a:rPr>
              <a:t>Na terapiji </a:t>
            </a:r>
            <a:r>
              <a:rPr lang="sr-Latn-RS" b="1" dirty="0" smtClean="0">
                <a:solidFill>
                  <a:srgbClr val="FF0000"/>
                </a:solidFill>
              </a:rPr>
              <a:t>varfarinom, doživotno</a:t>
            </a:r>
            <a:r>
              <a:rPr lang="sr-Latn-RS" dirty="0" smtClean="0">
                <a:solidFill>
                  <a:srgbClr val="FF0000"/>
                </a:solidFill>
              </a:rPr>
              <a:t>. </a:t>
            </a:r>
            <a:endParaRPr lang="sr-Latn-R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96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 rot="5400000">
            <a:off x="5701794" y="4254787"/>
            <a:ext cx="25619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85" y="76200"/>
            <a:ext cx="6005015" cy="1143000"/>
          </a:xfrm>
        </p:spPr>
        <p:txBody>
          <a:bodyPr/>
          <a:lstStyle/>
          <a:p>
            <a:pPr algn="l"/>
            <a:r>
              <a:rPr lang="sr-Latn-RS" sz="3600" dirty="0" smtClean="0">
                <a:solidFill>
                  <a:srgbClr val="002060"/>
                </a:solidFill>
              </a:rPr>
              <a:t>Kortikalne lezije kod MS</a:t>
            </a:r>
            <a:endParaRPr lang="sr-Latn-RS" sz="36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458200" cy="5410200"/>
          </a:xfrm>
        </p:spPr>
        <p:txBody>
          <a:bodyPr/>
          <a:lstStyle/>
          <a:p>
            <a:pPr>
              <a:buClr>
                <a:srgbClr val="FF0000"/>
              </a:buClr>
              <a:buNone/>
            </a:pPr>
            <a:endParaRPr lang="sr-Latn-RS" sz="2000" dirty="0" smtClean="0">
              <a:solidFill>
                <a:srgbClr val="002060"/>
              </a:solidFill>
            </a:endParaRPr>
          </a:p>
          <a:p>
            <a:pPr>
              <a:buClr>
                <a:srgbClr val="FF0000"/>
              </a:buClr>
            </a:pPr>
            <a:r>
              <a:rPr lang="sr-Latn-RS" sz="2400" dirty="0" smtClean="0">
                <a:solidFill>
                  <a:srgbClr val="FF0000"/>
                </a:solidFill>
              </a:rPr>
              <a:t>Ne detektuju se na konvencionalnim, standardnim snimcima MR!</a:t>
            </a:r>
          </a:p>
          <a:p>
            <a:pPr>
              <a:buClr>
                <a:srgbClr val="FF0000"/>
              </a:buClr>
            </a:pPr>
            <a:r>
              <a:rPr lang="sr-Latn-RS" sz="2400" dirty="0" smtClean="0">
                <a:solidFill>
                  <a:srgbClr val="FF0000"/>
                </a:solidFill>
              </a:rPr>
              <a:t>Veliki broj pogrešno interpretiranih kortikalnih lezija u MS čak i kada su korišćene adekvatne sekvence!</a:t>
            </a:r>
          </a:p>
          <a:p>
            <a:pPr>
              <a:buClr>
                <a:srgbClr val="FF0000"/>
              </a:buClr>
              <a:buNone/>
            </a:pPr>
            <a:endParaRPr lang="sr-Latn-RS" sz="2400" dirty="0" smtClean="0">
              <a:solidFill>
                <a:schemeClr val="tx2"/>
              </a:solidFill>
            </a:endParaRPr>
          </a:p>
          <a:p>
            <a:pPr>
              <a:buClr>
                <a:srgbClr val="FF0000"/>
              </a:buClr>
            </a:pPr>
            <a:r>
              <a:rPr lang="sr-Latn-RS" sz="2400" dirty="0" smtClean="0">
                <a:solidFill>
                  <a:srgbClr val="002060"/>
                </a:solidFill>
              </a:rPr>
              <a:t>Detekcija kortikalnih lezija pomoću MR je otežana zbog: 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S</a:t>
            </a:r>
            <a:r>
              <a:rPr lang="sr-Latn-RS" dirty="0" smtClean="0">
                <a:solidFill>
                  <a:srgbClr val="002060"/>
                </a:solidFill>
              </a:rPr>
              <a:t>labog kontrasta između kortikalnih plakova i okolne sive mase</a:t>
            </a:r>
          </a:p>
          <a:p>
            <a:pPr lvl="1">
              <a:buFont typeface="Courier New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</a:rPr>
              <a:t>A</a:t>
            </a:r>
            <a:r>
              <a:rPr lang="sr-Latn-RS" dirty="0" smtClean="0">
                <a:solidFill>
                  <a:srgbClr val="002060"/>
                </a:solidFill>
              </a:rPr>
              <a:t>rtefakata od strane bele mase i likvora.</a:t>
            </a:r>
          </a:p>
          <a:p>
            <a:pPr>
              <a:buClr>
                <a:srgbClr val="FF0000"/>
              </a:buClr>
            </a:pPr>
            <a:endParaRPr lang="sr-Latn-RS" dirty="0" smtClean="0">
              <a:solidFill>
                <a:srgbClr val="002060"/>
              </a:solidFill>
            </a:endParaRPr>
          </a:p>
          <a:p>
            <a:pPr>
              <a:buClr>
                <a:srgbClr val="FF0000"/>
              </a:buClr>
            </a:pPr>
            <a:endParaRPr lang="sr-Latn-RS" sz="2800" dirty="0"/>
          </a:p>
        </p:txBody>
      </p:sp>
    </p:spTree>
    <p:extLst>
      <p:ext uri="{BB962C8B-B14F-4D97-AF65-F5344CB8AC3E}">
        <p14:creationId xmlns:p14="http://schemas.microsoft.com/office/powerpoint/2010/main" val="367876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680094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Straight Connector 33"/>
          <p:cNvCxnSpPr/>
          <p:nvPr/>
        </p:nvCxnSpPr>
        <p:spPr>
          <a:xfrm rot="5400000">
            <a:off x="5701794" y="4254787"/>
            <a:ext cx="25619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267200" y="1295400"/>
            <a:ext cx="4648200" cy="4800600"/>
          </a:xfrm>
        </p:spPr>
        <p:txBody>
          <a:bodyPr/>
          <a:lstStyle/>
          <a:p>
            <a:pPr>
              <a:buNone/>
            </a:pPr>
            <a:r>
              <a:rPr lang="sr-Latn-RS" sz="2000" dirty="0" smtClean="0">
                <a:solidFill>
                  <a:srgbClr val="FF0000"/>
                </a:solidFill>
              </a:rPr>
              <a:t>     3D DIR (double inversion recovery) </a:t>
            </a:r>
            <a:r>
              <a:rPr lang="sr-Latn-RS" sz="2000" dirty="0" smtClean="0">
                <a:solidFill>
                  <a:schemeClr val="tx2"/>
                </a:solidFill>
              </a:rPr>
              <a:t>sekvenca koja suprimira signal bele mase i likvora.</a:t>
            </a:r>
          </a:p>
          <a:p>
            <a:endParaRPr lang="sr-Latn-RS" sz="2000" dirty="0" smtClean="0">
              <a:solidFill>
                <a:schemeClr val="tx2"/>
              </a:solidFill>
            </a:endParaRPr>
          </a:p>
          <a:p>
            <a:r>
              <a:rPr lang="sr-Latn-RS" sz="2000" dirty="0" smtClean="0">
                <a:solidFill>
                  <a:schemeClr val="tx2"/>
                </a:solidFill>
              </a:rPr>
              <a:t>Kortikalne </a:t>
            </a:r>
            <a:r>
              <a:rPr lang="sr-Latn-RS" sz="2000" dirty="0">
                <a:solidFill>
                  <a:schemeClr val="tx2"/>
                </a:solidFill>
              </a:rPr>
              <a:t>lezije su</a:t>
            </a:r>
            <a:r>
              <a:rPr lang="sr-Latn-RS" sz="2000" dirty="0">
                <a:solidFill>
                  <a:srgbClr val="FF0000"/>
                </a:solidFill>
              </a:rPr>
              <a:t> hiperintenzne </a:t>
            </a:r>
            <a:r>
              <a:rPr lang="sr-Latn-RS" sz="2000" dirty="0">
                <a:solidFill>
                  <a:schemeClr val="tx2"/>
                </a:solidFill>
              </a:rPr>
              <a:t>(u poređenju sa </a:t>
            </a:r>
            <a:r>
              <a:rPr lang="sr-Latn-RS" sz="2000" dirty="0" smtClean="0">
                <a:solidFill>
                  <a:schemeClr val="tx2"/>
                </a:solidFill>
              </a:rPr>
              <a:t>okolnom naizgled normalnom sivom masom) .</a:t>
            </a:r>
            <a:endParaRPr lang="sr-Latn-RS" sz="2000" dirty="0">
              <a:solidFill>
                <a:schemeClr val="tx2"/>
              </a:solidFill>
            </a:endParaRPr>
          </a:p>
          <a:p>
            <a:endParaRPr lang="sr-Latn-RS" sz="2000" dirty="0" smtClean="0">
              <a:solidFill>
                <a:schemeClr val="tx2"/>
              </a:solidFill>
            </a:endParaRPr>
          </a:p>
          <a:p>
            <a:r>
              <a:rPr lang="sr-Latn-RS" sz="2000" dirty="0" smtClean="0">
                <a:solidFill>
                  <a:schemeClr val="tx2"/>
                </a:solidFill>
              </a:rPr>
              <a:t>Moraju </a:t>
            </a:r>
            <a:r>
              <a:rPr lang="sr-Latn-RS" sz="2000" dirty="0">
                <a:solidFill>
                  <a:schemeClr val="tx2"/>
                </a:solidFill>
              </a:rPr>
              <a:t>obuhvatati </a:t>
            </a:r>
            <a:r>
              <a:rPr lang="sr-Latn-RS" sz="2000" dirty="0">
                <a:solidFill>
                  <a:srgbClr val="FF0000"/>
                </a:solidFill>
              </a:rPr>
              <a:t>više od 3 piksela </a:t>
            </a:r>
            <a:r>
              <a:rPr lang="sr-Latn-RS" sz="2000" dirty="0">
                <a:solidFill>
                  <a:schemeClr val="tx2"/>
                </a:solidFill>
              </a:rPr>
              <a:t>na </a:t>
            </a:r>
            <a:r>
              <a:rPr lang="sr-Latn-RS" sz="2000" dirty="0" smtClean="0">
                <a:solidFill>
                  <a:schemeClr val="tx2"/>
                </a:solidFill>
              </a:rPr>
              <a:t>DIR</a:t>
            </a:r>
            <a:r>
              <a:rPr lang="sr-Latn-RS" dirty="0" smtClean="0"/>
              <a:t>.</a:t>
            </a:r>
          </a:p>
          <a:p>
            <a:pPr>
              <a:buNone/>
            </a:pPr>
            <a:endParaRPr lang="sr-Latn-RS" sz="2000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sr-Latn-RS" sz="2000" dirty="0" smtClean="0">
                <a:solidFill>
                  <a:schemeClr val="tx2"/>
                </a:solidFill>
              </a:rPr>
              <a:t>     Moraju se detektovati i na još jednom snimku (T1-MPRAGE).</a:t>
            </a:r>
          </a:p>
          <a:p>
            <a:endParaRPr lang="sr-Latn-RS" sz="2000" dirty="0" smtClean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6950"/>
            <a:ext cx="21240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096001"/>
            <a:ext cx="4876801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228600"/>
            <a:ext cx="6263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Detekcija kortikalnih lezija u MS pomoću MR</a:t>
            </a:r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938495">
            <a:off x="281778" y="3503512"/>
            <a:ext cx="4262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>
                <a:solidFill>
                  <a:srgbClr val="FF0000"/>
                </a:solidFill>
              </a:rPr>
              <a:t>     54 % SAGLASNOSTI!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4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17526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sr-Latn-RS" sz="2800" dirty="0" smtClean="0">
              <a:latin typeface="Maiandra GD" pitchFamily="34" charset="0"/>
            </a:endParaRPr>
          </a:p>
          <a:p>
            <a:pPr>
              <a:defRPr/>
            </a:pPr>
            <a:endParaRPr lang="sr-Latn-RS" sz="2800" dirty="0" smtClean="0">
              <a:latin typeface="Maiandra GD" pitchFamily="34" charset="0"/>
            </a:endParaRPr>
          </a:p>
          <a:p>
            <a:pPr>
              <a:defRPr/>
            </a:pPr>
            <a:r>
              <a:rPr lang="sr-Latn-RS" sz="2800" dirty="0" smtClean="0">
                <a:latin typeface="Maiandra GD" pitchFamily="34" charset="0"/>
              </a:rPr>
              <a:t>Tatjana Golubović</a:t>
            </a:r>
          </a:p>
          <a:p>
            <a:pPr>
              <a:defRPr/>
            </a:pPr>
            <a:r>
              <a:rPr lang="sr-Latn-RS" sz="2800" dirty="0" smtClean="0">
                <a:latin typeface="Maiandra GD" pitchFamily="34" charset="0"/>
              </a:rPr>
              <a:t>Specijalna bolnica za CVB “Sveti Sava”</a:t>
            </a:r>
          </a:p>
          <a:p>
            <a:pPr>
              <a:defRPr/>
            </a:pPr>
            <a:r>
              <a:rPr lang="sr-Latn-RS" sz="2800" dirty="0" smtClean="0">
                <a:latin typeface="Maiandra GD" pitchFamily="34" charset="0"/>
              </a:rPr>
              <a:t>Beograd</a:t>
            </a:r>
            <a:endParaRPr lang="sr-Latn-RS" sz="2800" dirty="0">
              <a:latin typeface="Maiandra GD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/>
            </a:r>
            <a:br>
              <a:rPr lang="sr-Latn-RS" dirty="0" smtClean="0"/>
            </a:br>
            <a:r>
              <a:rPr lang="sr-Latn-RS" dirty="0" smtClean="0"/>
              <a:t/>
            </a:r>
            <a:br>
              <a:rPr lang="sr-Latn-RS" dirty="0" smtClean="0"/>
            </a:br>
            <a:r>
              <a:rPr lang="sr-Latn-RS" dirty="0" smtClean="0"/>
              <a:t/>
            </a:r>
            <a:br>
              <a:rPr lang="sr-Latn-RS" dirty="0" smtClean="0"/>
            </a:br>
            <a:r>
              <a:rPr lang="sr-Latn-RS" b="1" dirty="0" smtClean="0">
                <a:solidFill>
                  <a:srgbClr val="002060"/>
                </a:solidFill>
                <a:latin typeface="Maiandra GD" pitchFamily="34" charset="0"/>
              </a:rPr>
              <a:t>Kortikalni venski infarkti </a:t>
            </a:r>
            <a:br>
              <a:rPr lang="sr-Latn-RS" b="1" dirty="0" smtClean="0">
                <a:solidFill>
                  <a:srgbClr val="002060"/>
                </a:solidFill>
                <a:latin typeface="Maiandra GD" pitchFamily="34" charset="0"/>
              </a:rPr>
            </a:br>
            <a:r>
              <a:rPr lang="sr-Latn-RS" b="1" dirty="0" smtClean="0">
                <a:solidFill>
                  <a:srgbClr val="002060"/>
                </a:solidFill>
                <a:latin typeface="Maiandra GD" pitchFamily="34" charset="0"/>
              </a:rPr>
              <a:t>u diferencijalnoj dijagnozi MS</a:t>
            </a:r>
            <a:endParaRPr lang="en-US" b="1" dirty="0">
              <a:solidFill>
                <a:srgbClr val="002060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 rot="5400000">
            <a:off x="5701794" y="4254787"/>
            <a:ext cx="25619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r-Latn-CS" dirty="0">
                <a:solidFill>
                  <a:srgbClr val="002060"/>
                </a:solidFill>
                <a:latin typeface="Arial" charset="0"/>
              </a:rPr>
              <a:t>JJ, </a:t>
            </a:r>
            <a:r>
              <a:rPr lang="en-US" b="1" dirty="0">
                <a:solidFill>
                  <a:srgbClr val="002060"/>
                </a:solidFill>
                <a:cs typeface="Arial" panose="020B0604020202020204" pitchFamily="34" charset="0"/>
              </a:rPr>
              <a:t>♂</a:t>
            </a:r>
            <a:r>
              <a:rPr lang="sr-Latn-RS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sr-Latn-CS" dirty="0">
                <a:solidFill>
                  <a:srgbClr val="002060"/>
                </a:solidFill>
                <a:latin typeface="Arial" charset="0"/>
              </a:rPr>
              <a:t>21 godina, student </a:t>
            </a:r>
            <a:r>
              <a:rPr lang="sr-Latn-CS" dirty="0" smtClean="0">
                <a:solidFill>
                  <a:srgbClr val="002060"/>
                </a:solidFill>
                <a:latin typeface="Arial" charset="0"/>
              </a:rPr>
              <a:t>Saobraćajnog </a:t>
            </a:r>
            <a:r>
              <a:rPr lang="sr-Latn-CS" dirty="0">
                <a:solidFill>
                  <a:srgbClr val="002060"/>
                </a:solidFill>
                <a:latin typeface="Arial" charset="0"/>
              </a:rPr>
              <a:t>fakulteta u Beogradu, desnoruk</a:t>
            </a:r>
          </a:p>
          <a:p>
            <a:pPr eaLnBrk="1" hangingPunct="1"/>
            <a:endParaRPr lang="sr-Latn-CS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r>
              <a:rPr lang="sr-Latn-CS" dirty="0">
                <a:solidFill>
                  <a:srgbClr val="002060"/>
                </a:solidFill>
                <a:latin typeface="Arial" charset="0"/>
              </a:rPr>
              <a:t>Lična anamneza: bez osobitosti</a:t>
            </a:r>
          </a:p>
          <a:p>
            <a:pPr eaLnBrk="1" hangingPunct="1"/>
            <a:endParaRPr lang="sr-Latn-CS" dirty="0">
              <a:solidFill>
                <a:srgbClr val="002060"/>
              </a:solidFill>
              <a:latin typeface="Arial" charset="0"/>
            </a:endParaRPr>
          </a:p>
          <a:p>
            <a:pPr eaLnBrk="1" hangingPunct="1"/>
            <a:r>
              <a:rPr lang="sr-Latn-CS" dirty="0">
                <a:solidFill>
                  <a:srgbClr val="002060"/>
                </a:solidFill>
                <a:latin typeface="Arial" charset="0"/>
              </a:rPr>
              <a:t>Porodična anamneza: negira bolesti od značaja za hereditet</a:t>
            </a:r>
          </a:p>
          <a:p>
            <a:endParaRPr lang="sr-Latn-RS" dirty="0"/>
          </a:p>
        </p:txBody>
      </p:sp>
      <p:pic>
        <p:nvPicPr>
          <p:cNvPr id="3074" name="Picture 2" descr="C:\Program Files (x86)\Microsoft Office\MEDIA\CAGCAT10\j0186002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38" y="4876800"/>
            <a:ext cx="1775765" cy="182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 rot="5400000">
            <a:off x="5701794" y="4254787"/>
            <a:ext cx="25619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uman Body Pi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73119" y="1990145"/>
            <a:ext cx="187220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>
            <a:endCxn id="8" idx="2"/>
          </p:cNvCxnSpPr>
          <p:nvPr/>
        </p:nvCxnSpPr>
        <p:spPr>
          <a:xfrm flipV="1">
            <a:off x="1709398" y="2947438"/>
            <a:ext cx="0" cy="28485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635896" y="5060427"/>
            <a:ext cx="3845" cy="720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79512" y="955971"/>
            <a:ext cx="3059772" cy="19914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Hemikranijalne </a:t>
            </a:r>
            <a:r>
              <a:rPr lang="sr-Latn-R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desnostrane </a:t>
            </a:r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glavobolje sa crvenilom i suzenjem ipsilateralnog oka i sekrecijom iz ipsilateralne nosnice, više od 3 sata.</a:t>
            </a:r>
          </a:p>
          <a:p>
            <a:pPr algn="ctr"/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Svakodnevne, prolazile su na primenu NSAIL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33600" y="3276600"/>
            <a:ext cx="2667000" cy="178382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1400" b="1" u="sng" dirty="0" smtClean="0">
                <a:latin typeface="Arial" pitchFamily="34" charset="0"/>
                <a:cs typeface="Arial" pitchFamily="34" charset="0"/>
              </a:rPr>
              <a:t>Oftalmolog: </a:t>
            </a:r>
          </a:p>
          <a:p>
            <a:r>
              <a:rPr lang="sr-Latn-RS" sz="1400" b="1" dirty="0" smtClean="0">
                <a:latin typeface="Arial" pitchFamily="34" charset="0"/>
                <a:cs typeface="Arial" pitchFamily="34" charset="0"/>
              </a:rPr>
              <a:t>FOU: pno rumena prominira.</a:t>
            </a:r>
          </a:p>
          <a:p>
            <a:r>
              <a:rPr lang="sr-Latn-RS" sz="1400" b="1" dirty="0" smtClean="0">
                <a:latin typeface="Arial" pitchFamily="34" charset="0"/>
                <a:cs typeface="Arial" pitchFamily="34" charset="0"/>
              </a:rPr>
              <a:t>EHO orbita: </a:t>
            </a:r>
            <a:r>
              <a:rPr lang="sr-Latn-R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prominentne papile  </a:t>
            </a:r>
            <a:r>
              <a:rPr lang="sr-Latn-RS" sz="1400" b="1" dirty="0" smtClean="0">
                <a:latin typeface="Arial" pitchFamily="34" charset="0"/>
                <a:cs typeface="Arial" pitchFamily="34" charset="0"/>
              </a:rPr>
              <a:t>obostrano sa proširenim ovojnicama n.opticus-a</a:t>
            </a:r>
          </a:p>
          <a:p>
            <a:r>
              <a:rPr lang="sr-Latn-RS" sz="1400" b="1" u="sng" dirty="0" smtClean="0">
                <a:latin typeface="Arial" pitchFamily="34" charset="0"/>
                <a:cs typeface="Arial" pitchFamily="34" charset="0"/>
              </a:rPr>
              <a:t>Dg: Astygmatismus</a:t>
            </a:r>
            <a:endParaRPr lang="en-US" sz="14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95839" y="5631085"/>
            <a:ext cx="8641085" cy="72008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43608" y="5805264"/>
            <a:ext cx="200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Januar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R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sr-Latn-R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1800" y="5795972"/>
            <a:ext cx="201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Februar 2013.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418378" y="3122812"/>
            <a:ext cx="0" cy="26576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283968" y="2250528"/>
            <a:ext cx="1872208" cy="8180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Glavobolje potpuno prestaju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2588" y="5780507"/>
            <a:ext cx="200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Jun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R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sr-Latn-R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660681" y="2129398"/>
            <a:ext cx="1" cy="36369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724577" y="1291788"/>
            <a:ext cx="1872208" cy="8180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Glavobolje svakodnevne, </a:t>
            </a:r>
            <a:r>
              <a:rPr lang="sr-Latn-R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levostrane</a:t>
            </a:r>
            <a:endParaRPr lang="en-US" sz="1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94891" y="5780507"/>
            <a:ext cx="200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Decembar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R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sr-Latn-R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49183" y="1838072"/>
            <a:ext cx="720080" cy="807828"/>
          </a:xfrm>
          <a:prstGeom prst="ellipse">
            <a:avLst/>
          </a:prstGeom>
          <a:solidFill>
            <a:srgbClr val="C00000">
              <a:alpha val="34000"/>
            </a:srgb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6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4" grpId="0" animBg="1"/>
      <p:bldP spid="15" grpId="0"/>
      <p:bldP spid="17" grpId="0" animBg="1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 rot="5400000">
            <a:off x="5701794" y="4254787"/>
            <a:ext cx="25619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475656" y="3314166"/>
            <a:ext cx="0" cy="23157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79512" y="1124744"/>
            <a:ext cx="2944688" cy="176884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Tranzitorna utrnulost </a:t>
            </a:r>
            <a:r>
              <a:rPr lang="sr-Latn-R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desne </a:t>
            </a:r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šake u trajanju od 10-15min, 2-3 puta u toku dana i potom se spontano povlačila. </a:t>
            </a:r>
          </a:p>
          <a:p>
            <a:pPr algn="ctr"/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Epizoda je trajala 10 dana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7744" y="3109610"/>
            <a:ext cx="2592141" cy="151216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Tranzitorna utrnulost </a:t>
            </a:r>
            <a:r>
              <a:rPr lang="sr-Latn-R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leve</a:t>
            </a:r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 šake koja se javljala po istom obrascu, 2-3 puta u toku dana u trajanju od par minuta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95839" y="5631085"/>
            <a:ext cx="8641085" cy="72008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9592" y="580526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b="1" dirty="0" smtClean="0">
                <a:solidFill>
                  <a:schemeClr val="bg1"/>
                </a:solidFill>
              </a:rPr>
              <a:t>April 2014.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5776" y="5767090"/>
            <a:ext cx="201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bg1"/>
                </a:solidFill>
              </a:rPr>
              <a:t>Septembar 2014.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652120" y="2992928"/>
            <a:ext cx="0" cy="26369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88024" y="5767090"/>
            <a:ext cx="201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bg1"/>
                </a:solidFill>
              </a:rPr>
              <a:t>Novembar 2014.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Human Body Pi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264" y="1700808"/>
            <a:ext cx="187220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362597" y="1298723"/>
            <a:ext cx="2876403" cy="151216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b="1" dirty="0">
                <a:latin typeface="Arial" pitchFamily="34" charset="0"/>
                <a:cs typeface="Arial" pitchFamily="34" charset="0"/>
              </a:rPr>
              <a:t>U</a:t>
            </a:r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 jednom navratu pri fizičkoj aktivnosti imao</a:t>
            </a:r>
            <a:r>
              <a:rPr lang="sr-Cyrl-RS" sz="1600" b="1" dirty="0" smtClean="0">
                <a:latin typeface="Arial" pitchFamily="34" charset="0"/>
                <a:cs typeface="Arial" pitchFamily="34" charset="0"/>
              </a:rPr>
              <a:t> „</a:t>
            </a:r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slabiju kontrolu</a:t>
            </a:r>
            <a:r>
              <a:rPr lang="sr-Cyrl-RS" sz="16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Latn-RS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leve noge </a:t>
            </a:r>
            <a:r>
              <a:rPr lang="sr-Latn-RS" sz="1600" b="1" dirty="0" smtClean="0">
                <a:latin typeface="Arial" pitchFamily="34" charset="0"/>
                <a:cs typeface="Arial" pitchFamily="34" charset="0"/>
              </a:rPr>
              <a:t>koja je trajala oko 2h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494293" y="1586122"/>
            <a:ext cx="786624" cy="807828"/>
          </a:xfrm>
          <a:prstGeom prst="ellipse">
            <a:avLst/>
          </a:prstGeom>
          <a:solidFill>
            <a:srgbClr val="C00000">
              <a:alpha val="34000"/>
            </a:srgb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306951" y="3424976"/>
            <a:ext cx="585592" cy="576064"/>
          </a:xfrm>
          <a:prstGeom prst="ellipse">
            <a:avLst/>
          </a:prstGeom>
          <a:solidFill>
            <a:srgbClr val="C00000">
              <a:alpha val="34000"/>
            </a:srgb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21388685">
            <a:off x="7880993" y="3655662"/>
            <a:ext cx="543838" cy="1846609"/>
          </a:xfrm>
          <a:prstGeom prst="roundRect">
            <a:avLst>
              <a:gd name="adj" fmla="val 12965"/>
            </a:avLst>
          </a:prstGeom>
          <a:solidFill>
            <a:srgbClr val="C00000">
              <a:alpha val="34000"/>
            </a:srgb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851326" y="3368875"/>
            <a:ext cx="585592" cy="576064"/>
          </a:xfrm>
          <a:prstGeom prst="ellipse">
            <a:avLst/>
          </a:prstGeom>
          <a:solidFill>
            <a:srgbClr val="C00000">
              <a:alpha val="34000"/>
            </a:srgb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488035" y="4909810"/>
            <a:ext cx="3845" cy="720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47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 idx="4294967295"/>
          </p:nvPr>
        </p:nvSpPr>
        <p:spPr>
          <a:xfrm>
            <a:off x="107504" y="115888"/>
            <a:ext cx="7570788" cy="706437"/>
          </a:xfrm>
        </p:spPr>
        <p:txBody>
          <a:bodyPr/>
          <a:lstStyle/>
          <a:p>
            <a:pPr algn="l" eaLnBrk="1" hangingPunct="1"/>
            <a:r>
              <a:rPr lang="sr-Latn-CS" sz="2800" b="1" dirty="0" smtClean="0">
                <a:solidFill>
                  <a:schemeClr val="bg1"/>
                </a:solidFill>
                <a:latin typeface="Arial" charset="0"/>
              </a:rPr>
              <a:t>MR endokranijuma 12.12.2014.g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920914"/>
            <a:ext cx="8633784" cy="6463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sr-Latn-R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Frontalno i okcipitalno </a:t>
            </a:r>
            <a:r>
              <a:rPr lang="sr-Latn-R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subkortikalno desno</a:t>
            </a:r>
            <a:r>
              <a:rPr lang="sr-Latn-R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fokalne T2w/FLAIR hiperintenzne promene bez perifokalnog edema i postkontrastnog pojačanja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61200" y="1916832"/>
            <a:ext cx="5294976" cy="4872507"/>
            <a:chOff x="539552" y="1628800"/>
            <a:chExt cx="5294976" cy="51605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/>
            <a:srcRect l="27423" t="9230" r="26739" b="20879"/>
            <a:stretch/>
          </p:blipFill>
          <p:spPr>
            <a:xfrm>
              <a:off x="539552" y="1628800"/>
              <a:ext cx="2653495" cy="237626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/>
            <a:srcRect l="31528" t="13889" r="30843" b="4571"/>
            <a:stretch/>
          </p:blipFill>
          <p:spPr>
            <a:xfrm>
              <a:off x="3627997" y="1628800"/>
              <a:ext cx="2206531" cy="252028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/>
            <a:srcRect l="30160" t="8064" r="30160" b="23209"/>
            <a:stretch/>
          </p:blipFill>
          <p:spPr>
            <a:xfrm>
              <a:off x="674199" y="4149080"/>
              <a:ext cx="2384200" cy="24253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/>
            <a:srcRect l="32212" t="18549" r="31528" b="5735"/>
            <a:stretch/>
          </p:blipFill>
          <p:spPr>
            <a:xfrm>
              <a:off x="3668955" y="4183681"/>
              <a:ext cx="2124613" cy="2605658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H="1" flipV="1">
              <a:off x="1619672" y="2420888"/>
              <a:ext cx="246627" cy="32403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4477246" y="2996952"/>
              <a:ext cx="246627" cy="32403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1610115" y="5054039"/>
              <a:ext cx="246627" cy="32403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4414535" y="5805264"/>
              <a:ext cx="246627" cy="32403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/>
          <a:srcRect l="30160" t="10395" r="30160" b="1077"/>
          <a:stretch/>
        </p:blipFill>
        <p:spPr>
          <a:xfrm>
            <a:off x="6448208" y="1844824"/>
            <a:ext cx="2300256" cy="251007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7308304" y="3789040"/>
            <a:ext cx="246627" cy="3240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34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/>
          <a:srcRect l="31528" t="18549" r="32896" b="10395"/>
          <a:stretch/>
        </p:blipFill>
        <p:spPr>
          <a:xfrm>
            <a:off x="6515034" y="1320952"/>
            <a:ext cx="2225460" cy="26106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1520" y="183990"/>
            <a:ext cx="8740080" cy="6463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sr-Latn-R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 regiji </a:t>
            </a:r>
            <a:r>
              <a:rPr lang="sr-Latn-R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gornjeg frontalnog </a:t>
            </a:r>
            <a:r>
              <a:rPr lang="sr-Latn-R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girusa desno i </a:t>
            </a:r>
            <a:r>
              <a:rPr lang="sr-Latn-R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okcipitalno sa iste strane u regiji </a:t>
            </a:r>
            <a:r>
              <a:rPr lang="sr-Latn-R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kuneusa, </a:t>
            </a:r>
            <a:r>
              <a:rPr lang="sr-Latn-R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kortikalne lezije </a:t>
            </a:r>
            <a:r>
              <a:rPr lang="sr-Latn-R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koje se postkontrastno </a:t>
            </a:r>
            <a:r>
              <a:rPr lang="sr-Latn-R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pojačavaju </a:t>
            </a:r>
            <a:r>
              <a:rPr lang="sr-Latn-R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(demijelinizacija?)</a:t>
            </a:r>
            <a:endPara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/>
          <a:srcRect l="32212" t="11560" r="30844" b="36050"/>
          <a:stretch/>
        </p:blipFill>
        <p:spPr>
          <a:xfrm>
            <a:off x="419599" y="1221539"/>
            <a:ext cx="2799425" cy="23316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/>
          <a:srcRect l="32896" t="12725" r="32212" b="10394"/>
          <a:stretch/>
        </p:blipFill>
        <p:spPr>
          <a:xfrm>
            <a:off x="501346" y="3720532"/>
            <a:ext cx="2424408" cy="31374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/>
          <a:srcRect l="31528" t="10395" r="30843" b="25539"/>
          <a:stretch/>
        </p:blipFill>
        <p:spPr>
          <a:xfrm>
            <a:off x="3740763" y="1323266"/>
            <a:ext cx="2324428" cy="23244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/>
          <a:srcRect l="32212" t="11559" r="32896" b="26703"/>
          <a:stretch/>
        </p:blipFill>
        <p:spPr>
          <a:xfrm>
            <a:off x="3219024" y="3832289"/>
            <a:ext cx="2640530" cy="2744080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H="1" flipV="1">
            <a:off x="1097134" y="2225333"/>
            <a:ext cx="246627" cy="3240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1237296" y="4983286"/>
            <a:ext cx="246627" cy="3240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415975" y="2029917"/>
            <a:ext cx="246627" cy="3240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182344" y="4983286"/>
            <a:ext cx="246627" cy="3240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/>
          <a:srcRect l="30158" t="11559" r="25371" b="24374"/>
          <a:stretch/>
        </p:blipFill>
        <p:spPr>
          <a:xfrm>
            <a:off x="6065192" y="3994052"/>
            <a:ext cx="2839078" cy="2402297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H="1" flipV="1">
            <a:off x="7361417" y="3681028"/>
            <a:ext cx="246627" cy="3240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7123022" y="1778273"/>
            <a:ext cx="246627" cy="3240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7381137" y="2938251"/>
            <a:ext cx="246627" cy="3240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699560" y="4983286"/>
            <a:ext cx="246627" cy="3240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8533749" y="5125304"/>
            <a:ext cx="246627" cy="3240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08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 rot="5400000">
            <a:off x="5701794" y="4254787"/>
            <a:ext cx="25619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505200" y="2667000"/>
            <a:ext cx="0" cy="30057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01809" y="1429651"/>
            <a:ext cx="2265391" cy="112077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Arial" pitchFamily="34" charset="0"/>
                <a:cs typeface="Arial" pitchFamily="34" charset="0"/>
              </a:rPr>
              <a:t>Slabost leve šake koja se održava tokom 3 dana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95839" y="5631085"/>
            <a:ext cx="8641085" cy="72008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19400" y="5798972"/>
            <a:ext cx="230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23. decembar 2014.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389512" y="1763526"/>
            <a:ext cx="792088" cy="54810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45715" y="1447800"/>
            <a:ext cx="2145685" cy="12115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Arial" pitchFamily="34" charset="0"/>
                <a:cs typeface="Arial" pitchFamily="34" charset="0"/>
              </a:rPr>
              <a:t>Prijem Klinika za neurologiju KCS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Human Body Pict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4813" y="1700808"/>
            <a:ext cx="187220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7887605" y="1598405"/>
            <a:ext cx="786624" cy="807828"/>
          </a:xfrm>
          <a:prstGeom prst="ellipse">
            <a:avLst/>
          </a:prstGeom>
          <a:solidFill>
            <a:srgbClr val="C00000">
              <a:alpha val="34000"/>
            </a:srgb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652927" y="3303477"/>
            <a:ext cx="585592" cy="576064"/>
          </a:xfrm>
          <a:prstGeom prst="ellipse">
            <a:avLst/>
          </a:prstGeom>
          <a:solidFill>
            <a:srgbClr val="C00000">
              <a:alpha val="34000"/>
            </a:srgb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2400" y="6351165"/>
            <a:ext cx="4142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dirty="0">
                <a:solidFill>
                  <a:srgbClr val="002060"/>
                </a:solidFill>
                <a:latin typeface="Arial" charset="0"/>
              </a:rPr>
              <a:t>Th: Lemod Solu a 1000 mg, 5 dana </a:t>
            </a:r>
            <a:r>
              <a:rPr lang="sr-Latn-CS" dirty="0" smtClean="0">
                <a:solidFill>
                  <a:srgbClr val="002060"/>
                </a:solidFill>
                <a:latin typeface="Arial" charset="0"/>
              </a:rPr>
              <a:t>iv </a:t>
            </a:r>
            <a:endParaRPr lang="sr-Latn-RS" dirty="0">
              <a:solidFill>
                <a:srgbClr val="00206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334583" y="3933058"/>
            <a:ext cx="0" cy="16980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95839" y="2765430"/>
            <a:ext cx="2371161" cy="1120770"/>
          </a:xfrm>
          <a:prstGeom prst="rect">
            <a:avLst/>
          </a:prstGeom>
          <a:solidFill>
            <a:srgbClr val="7030A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MR endokranijuma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5839" y="5798972"/>
            <a:ext cx="230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12. decembar 2014</a:t>
            </a:r>
            <a:r>
              <a:rPr lang="sr-Latn-RS" b="1" dirty="0" smtClean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9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 animBg="1"/>
      <p:bldP spid="12" grpId="0" animBg="1"/>
      <p:bldP spid="13" grpId="0" animBg="1"/>
      <p:bldP spid="2" grpId="0"/>
      <p:bldP spid="18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 rot="5400000">
            <a:off x="5701794" y="4254787"/>
            <a:ext cx="25619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28600" y="228600"/>
            <a:ext cx="6781800" cy="1325562"/>
          </a:xfrm>
        </p:spPr>
        <p:txBody>
          <a:bodyPr>
            <a:normAutofit/>
          </a:bodyPr>
          <a:lstStyle/>
          <a:p>
            <a:r>
              <a:rPr lang="sr-Latn-CS" sz="3200" dirty="0" smtClean="0">
                <a:solidFill>
                  <a:srgbClr val="002060"/>
                </a:solidFill>
                <a:latin typeface="Arial" charset="0"/>
              </a:rPr>
              <a:t>Klinika za neurologiju KCS</a:t>
            </a:r>
            <a:endParaRPr lang="sr-Latn-RS" sz="3200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r-Latn-CS" sz="2000" dirty="0">
              <a:solidFill>
                <a:schemeClr val="tx2"/>
              </a:solidFill>
              <a:latin typeface="Arial" charset="0"/>
            </a:endParaRPr>
          </a:p>
          <a:p>
            <a:pPr eaLnBrk="1" hangingPunct="1"/>
            <a:r>
              <a:rPr lang="sr-Latn-CS" sz="2000" dirty="0">
                <a:solidFill>
                  <a:srgbClr val="002060"/>
                </a:solidFill>
                <a:latin typeface="Arial" charset="0"/>
              </a:rPr>
              <a:t>Somatski status uredan.</a:t>
            </a:r>
          </a:p>
          <a:p>
            <a:pPr eaLnBrk="1" hangingPunct="1"/>
            <a:endParaRPr lang="sr-Latn-CS" sz="2000" dirty="0">
              <a:solidFill>
                <a:schemeClr val="tx2"/>
              </a:solidFill>
              <a:latin typeface="Arial" charset="0"/>
            </a:endParaRPr>
          </a:p>
          <a:p>
            <a:pPr eaLnBrk="1" hangingPunct="1"/>
            <a:r>
              <a:rPr lang="sr-Latn-CS" sz="2000" dirty="0">
                <a:solidFill>
                  <a:srgbClr val="002060"/>
                </a:solidFill>
                <a:latin typeface="Arial" charset="0"/>
              </a:rPr>
              <a:t>Neurološki nalaz na prijemu: </a:t>
            </a:r>
          </a:p>
          <a:p>
            <a:pPr lvl="1" eaLnBrk="1" hangingPunct="1"/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Nalaz na k.n. uredan.</a:t>
            </a:r>
          </a:p>
          <a:p>
            <a:pPr lvl="1" eaLnBrk="1" hangingPunct="1"/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GE: trofika, tonus uredni. </a:t>
            </a:r>
            <a:r>
              <a:rPr lang="sr-Latn-CS" sz="1800" dirty="0">
                <a:solidFill>
                  <a:srgbClr val="FF0000"/>
                </a:solidFill>
                <a:latin typeface="Arial" charset="0"/>
              </a:rPr>
              <a:t>Slabost ekstenzije, abdukcije i addukcije prstiju leve šake, minimalna slabost fleksije prstiju. Pri Wartenbergu elevacija i tonjenje leve ruke. MTR pojačani levo. Hipodijadohokineza leve ruke</a:t>
            </a:r>
          </a:p>
          <a:p>
            <a:pPr lvl="1" eaLnBrk="1" hangingPunct="1"/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DE: trofika, tonus, GMS, Mingazzini proba-uredni. MTR pojačani obostrano. Plantarni odgovor fleksioni. </a:t>
            </a:r>
          </a:p>
          <a:p>
            <a:pPr lvl="1" eaLnBrk="1" hangingPunct="1"/>
            <a:r>
              <a:rPr lang="sr-Latn-CS" sz="1800" dirty="0">
                <a:solidFill>
                  <a:srgbClr val="002060"/>
                </a:solidFill>
                <a:latin typeface="Arial" charset="0"/>
              </a:rPr>
              <a:t>Ostali neurološki nalaz uredan.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8169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7743</TotalTime>
  <Words>648</Words>
  <Application>Microsoft Office PowerPoint</Application>
  <PresentationFormat>On-screen Show (4:3)</PresentationFormat>
  <Paragraphs>122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   Kortikalni venski infarkti  u diferencijalnoj dijagnozi MS</vt:lpstr>
      <vt:lpstr>PowerPoint Presentation</vt:lpstr>
      <vt:lpstr>PowerPoint Presentation</vt:lpstr>
      <vt:lpstr>PowerPoint Presentation</vt:lpstr>
      <vt:lpstr>MR endokranijuma 12.12.2014.g</vt:lpstr>
      <vt:lpstr>PowerPoint Presentation</vt:lpstr>
      <vt:lpstr>PowerPoint Presentation</vt:lpstr>
      <vt:lpstr>Klinika za neurologiju KCS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Hematološko ispitivanje</vt:lpstr>
      <vt:lpstr>Danas...</vt:lpstr>
      <vt:lpstr>Kortikalne lezije kod MS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Viktor</dc:creator>
  <cp:lastModifiedBy>Visnja</cp:lastModifiedBy>
  <cp:revision>153</cp:revision>
  <dcterms:created xsi:type="dcterms:W3CDTF">2013-06-14T10:28:10Z</dcterms:created>
  <dcterms:modified xsi:type="dcterms:W3CDTF">2015-08-04T09:17:03Z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