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3" r:id="rId6"/>
    <p:sldId id="261" r:id="rId7"/>
    <p:sldId id="264" r:id="rId8"/>
    <p:sldId id="266" r:id="rId9"/>
    <p:sldId id="273" r:id="rId10"/>
    <p:sldId id="27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660" autoAdjust="0"/>
  </p:normalViewPr>
  <p:slideViewPr>
    <p:cSldViewPr>
      <p:cViewPr>
        <p:scale>
          <a:sx n="70" d="100"/>
          <a:sy n="70" d="100"/>
        </p:scale>
        <p:origin x="-5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053ACB8-C43D-44FF-8808-59509DC5A555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7EBD684-9A6D-4E54-B86C-9032BAF12705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82152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8E69DE3-1214-4D79-90BC-E275246971D2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B454F99-3A40-495D-8474-F89CD8E5EA74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9105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B9DC-4F27-429C-9D4D-E3C9F9CF15D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36FD-2345-4F28-81D2-5751B1FEA8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29F4-9E55-4BD6-9351-A337289A6F5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B62B7-98E5-4788-A1CE-022B6ECC60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F5562-F447-4CEF-9C69-01048417C8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764C1-2CD9-4B1F-8270-6D15FBA5E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54D0-E983-4C11-A294-0009C222FD5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7D6B5-AE28-4D89-B4B5-2A6117845F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A7A1E-A370-47D9-B047-F3F96509466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DBBE7-1012-4145-BD1E-79EBC33D0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2269-B0F8-496A-9BC1-A44B56CDC770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22FE6-D094-41C8-A45B-44F8FC133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80EF-DAE9-4534-A1C5-5733F05D38B1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9E51-BC96-402F-90B0-66A1E25102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1760-7BA4-4656-8EE1-3ABC153ED91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84D30-BC38-4060-BFCB-4C789A0FC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038E-D83C-4E5F-A066-FF6111EE9A4A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97CE0-5F0A-47DA-A04E-921DBD72D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A920-2ABF-4C5A-8653-BBF7704F85C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A5678-12CA-479C-B667-A83A20D5A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7F1D0-9348-44AE-8822-F412377A83B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3CBB-41A5-4306-9907-0D4BBD5899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77A2D08-6839-496E-9ADE-DF9C7C6BA8FE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DCE5A45-1350-4B5A-933F-8796CB06FF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rgbClr val="003300"/>
                </a:solidFill>
                <a:latin typeface="Maiandra GD" pitchFamily="34" charset="0"/>
              </a:rPr>
              <a:t>TERAPIJA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200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smtClean="0">
                <a:solidFill>
                  <a:srgbClr val="003300"/>
                </a:solidFill>
                <a:latin typeface="Maiandra GD" pitchFamily="34" charset="0"/>
              </a:rPr>
              <a:t>Th: “Pulsna” terapija MP u iv. infuziji sa opadajućim dozama prednizona</a:t>
            </a:r>
          </a:p>
          <a:p>
            <a:pPr>
              <a:buFont typeface="Wingdings" pitchFamily="2" charset="2"/>
              <a:buChar char="§"/>
            </a:pPr>
            <a:r>
              <a:rPr lang="en-US" sz="2800" smtClean="0">
                <a:solidFill>
                  <a:srgbClr val="003300"/>
                </a:solidFill>
                <a:latin typeface="Maiandra GD" pitchFamily="34" charset="0"/>
              </a:rPr>
              <a:t>Potpuni oporavak!</a:t>
            </a:r>
          </a:p>
          <a:p>
            <a:pPr>
              <a:buFont typeface="Wingdings" pitchFamily="2" charset="2"/>
              <a:buChar char="§"/>
            </a:pPr>
            <a:endParaRPr lang="en-US" sz="2800" smtClean="0">
              <a:solidFill>
                <a:srgbClr val="003300"/>
              </a:solidFill>
              <a:latin typeface="Maiandra G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smtClean="0">
                <a:solidFill>
                  <a:srgbClr val="003300"/>
                </a:solidFill>
                <a:latin typeface="Maiandra GD" pitchFamily="34" charset="0"/>
              </a:rPr>
              <a:t>Uključena u kliničku studiju RPC01-201 u kojoj prima interferon-beta 1a, i.m., jednom nedeljno (Avonex) u septembru 2014.g</a:t>
            </a:r>
            <a:endParaRPr lang="en-US" sz="2800" smtClean="0">
              <a:solidFill>
                <a:srgbClr val="FF0000"/>
              </a:solidFill>
              <a:latin typeface="Maiandra GD" pitchFamily="34" charset="0"/>
            </a:endParaRPr>
          </a:p>
          <a:p>
            <a:pPr>
              <a:buFont typeface="Arial" charset="0"/>
              <a:buNone/>
            </a:pPr>
            <a:endParaRPr lang="en-US" sz="2600" smtClean="0"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sr-Latn-C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2766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sr-Latn-CS" sz="2600" dirty="0">
              <a:solidFill>
                <a:srgbClr val="003300"/>
              </a:solidFill>
              <a:latin typeface="Maiandra GD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sr-Latn-C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57200" y="2286000"/>
            <a:ext cx="82296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>
                <a:solidFill>
                  <a:srgbClr val="003300"/>
                </a:solidFill>
                <a:latin typeface="Maiandra GD" pitchFamily="34" charset="0"/>
              </a:rPr>
              <a:t>Slabost i utrnulost desne noge.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>
                <a:solidFill>
                  <a:srgbClr val="003300"/>
                </a:solidFill>
                <a:latin typeface="Maiandra GD" pitchFamily="34" charset="0"/>
              </a:rPr>
              <a:t>Neurološki nalaz: Ataksična desnostrana hemipareza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>
                <a:solidFill>
                  <a:srgbClr val="003300"/>
                </a:solidFill>
                <a:latin typeface="Maiandra GD" pitchFamily="34" charset="0"/>
              </a:rPr>
              <a:t>Potpuni oporavak na pulsnu terapiju (5 dana po 1g)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>
                <a:solidFill>
                  <a:srgbClr val="003300"/>
                </a:solidFill>
                <a:latin typeface="Maiandra GD" pitchFamily="34" charset="0"/>
              </a:rPr>
              <a:t>Pogoršanje tegoba po završetku pulsne terapije (5 dana po 2g)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>
                <a:solidFill>
                  <a:srgbClr val="003300"/>
                </a:solidFill>
                <a:latin typeface="Maiandra GD" pitchFamily="34" charset="0"/>
              </a:rPr>
              <a:t>Potpuni oporavak!</a:t>
            </a:r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rgbClr val="003300"/>
                </a:solidFill>
                <a:latin typeface="Maiandra GD" pitchFamily="34" charset="0"/>
              </a:rPr>
              <a:t>Drugi atak MS!</a:t>
            </a:r>
            <a:br>
              <a:rPr lang="en-US" b="1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en-US" b="1" smtClean="0">
                <a:solidFill>
                  <a:srgbClr val="003300"/>
                </a:solidFill>
                <a:latin typeface="Maiandra GD" pitchFamily="34" charset="0"/>
              </a:rPr>
              <a:t>decembar 2014.g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  </a:t>
            </a:r>
          </a:p>
        </p:txBody>
      </p:sp>
      <p:pic>
        <p:nvPicPr>
          <p:cNvPr id="26627" name="Picture 3" descr="stroke mim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5781675" cy="2933700"/>
          </a:xfrm>
          <a:prstGeom prst="rect">
            <a:avLst/>
          </a:prstGeom>
          <a:noFill/>
        </p:spPr>
      </p:pic>
      <p:sp>
        <p:nvSpPr>
          <p:cNvPr id="26628" name="Content Placeholder 2"/>
          <p:cNvSpPr>
            <a:spLocks/>
          </p:cNvSpPr>
          <p:nvPr/>
        </p:nvSpPr>
        <p:spPr bwMode="auto">
          <a:xfrm>
            <a:off x="381000" y="3429000"/>
            <a:ext cx="822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600">
              <a:solidFill>
                <a:srgbClr val="003300"/>
              </a:solidFill>
              <a:latin typeface="Maiandra GD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r-Latn-CS" sz="2600">
                <a:solidFill>
                  <a:srgbClr val="003300"/>
                </a:solidFill>
                <a:latin typeface="Maiandra GD" pitchFamily="34" charset="0"/>
              </a:rPr>
              <a:t>Komplikacije primene intravenske tromblize kod “stroke mimics” su veoma retke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sr-Latn-CS" sz="2600">
              <a:solidFill>
                <a:srgbClr val="003300"/>
              </a:solidFill>
              <a:latin typeface="Maiandra GD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r-Latn-CS" sz="2600">
                <a:solidFill>
                  <a:srgbClr val="003300"/>
                </a:solidFill>
                <a:latin typeface="Maiandra GD" pitchFamily="34" charset="0"/>
              </a:rPr>
              <a:t>Strpljivo i pedantno uzimanje anamnesti</a:t>
            </a:r>
            <a:r>
              <a:rPr lang="sr-Latn-CS" sz="2600">
                <a:solidFill>
                  <a:srgbClr val="003300"/>
                </a:solidFill>
                <a:latin typeface="Arial" charset="0"/>
              </a:rPr>
              <a:t>č</a:t>
            </a:r>
            <a:r>
              <a:rPr lang="sr-Latn-CS" sz="2600">
                <a:solidFill>
                  <a:srgbClr val="003300"/>
                </a:solidFill>
                <a:latin typeface="Maiandra GD" pitchFamily="34" charset="0"/>
              </a:rPr>
              <a:t>kih podataka je veoma važno!!!</a:t>
            </a:r>
            <a:endParaRPr lang="sr-Latn-CS" sz="2600">
              <a:solidFill>
                <a:srgbClr val="00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600200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r>
              <a:rPr lang="x-none" sz="4400" dirty="0" smtClean="0">
                <a:solidFill>
                  <a:srgbClr val="003300"/>
                </a:solidFill>
                <a:latin typeface="Maiandra GD" pitchFamily="34" charset="0"/>
              </a:rPr>
              <a:t>Tromboliza u MS</a:t>
            </a:r>
            <a:endParaRPr lang="en-US" sz="44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953000"/>
            <a:ext cx="8610600" cy="990600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x-none" dirty="0" smtClean="0">
                <a:latin typeface="Maiandra GD" pitchFamily="34" charset="0"/>
              </a:rPr>
              <a:t>Draginja Petković</a:t>
            </a:r>
          </a:p>
          <a:p>
            <a:pPr>
              <a:defRPr/>
            </a:pPr>
            <a:r>
              <a:rPr lang="x-none" sz="2800" dirty="0" smtClean="0">
                <a:latin typeface="Maiandra GD" pitchFamily="34" charset="0"/>
              </a:rPr>
              <a:t>OB Sremska Mitrovica</a:t>
            </a:r>
            <a:endParaRPr lang="x-none" sz="28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55165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Bolesnica S.V, stara 33 godine iz Beograda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Glavne tegobe: slabost, utrnulost i nespretnost desne ruke i noge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Anamneza: trnjenje i slabost desne polovine tela i otežan hod, akutno nastala vrtoglavica, pad koji nije praćen gubitkom svesti, zamagljenje vida na oba oka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Lična anamneza: jedan spontani pobačaj u 3. mesecu trudnoće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r-Latn-CS" sz="2600" smtClean="0">
                <a:solidFill>
                  <a:srgbClr val="003300"/>
                </a:solidFill>
                <a:latin typeface="Maiandra GD" pitchFamily="34" charset="0"/>
              </a:rPr>
              <a:t>CT endokranijuma: nalaz uredan</a:t>
            </a:r>
          </a:p>
          <a:p>
            <a:pPr eaLnBrk="1" hangingPunct="1">
              <a:buFont typeface="Arial" charset="0"/>
              <a:buNone/>
            </a:pPr>
            <a:endParaRPr lang="sr-Latn-C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8382000" cy="1477962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rgbClr val="003300"/>
                </a:solidFill>
                <a:latin typeface="Maiandra GD" pitchFamily="34" charset="0"/>
              </a:rPr>
              <a:t>Ambulanta neurologije UC</a:t>
            </a:r>
            <a:br>
              <a:rPr lang="en-US" b="1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en-US" sz="3200" b="1" smtClean="0">
                <a:solidFill>
                  <a:srgbClr val="003300"/>
                </a:solidFill>
                <a:latin typeface="Maiandra GD" pitchFamily="34" charset="0"/>
              </a:rPr>
              <a:t>mart 2014.g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Somatski nalaz: bez osobenosti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Neurološki nalaz: </a:t>
            </a:r>
            <a:r>
              <a:rPr lang="en-US" sz="2600" smtClean="0">
                <a:solidFill>
                  <a:srgbClr val="FF0000"/>
                </a:solidFill>
                <a:latin typeface="Maiandra GD" pitchFamily="34" charset="0"/>
              </a:rPr>
              <a:t>Ataksična hemipareza desno</a:t>
            </a:r>
          </a:p>
          <a:p>
            <a:pPr eaLnBrk="1" hangingPunct="1">
              <a:buFont typeface="Arial" charset="0"/>
              <a:buNone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	</a:t>
            </a:r>
            <a:r>
              <a:rPr lang="en-US" sz="2400" smtClean="0">
                <a:solidFill>
                  <a:srgbClr val="003300"/>
                </a:solidFill>
                <a:latin typeface="Maiandra GD" pitchFamily="34" charset="0"/>
              </a:rPr>
              <a:t>KN b.o. GE: globalno redukovana GMS desno, MTR     pojačani desno. DE: GMS snižena desno, pri Mingazzinijevoj probi desna noga tone. MTR pojačani obostrano. Plantarni odgovor snižen desno. Hod  hemiparetičan. Ataksija desnih ekstremiteta. Hipestezija desne polovine tela</a:t>
            </a:r>
            <a:endParaRPr lang="sr-Latn-C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82000" cy="1477963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rgbClr val="003300"/>
                </a:solidFill>
                <a:latin typeface="Maiandra GD" pitchFamily="34" charset="0"/>
              </a:rPr>
              <a:t>Fizikalni nalaz na prijemu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4582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Bolesnica hospitalizovana na UC, Urgentna neurologja kao kandidat za primenu rTPA, NIHSS 8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Primenjena  trombolitička terapija, nakon iste NIHSS 5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U daljem toku neurološki nalaz oscilira u smislu fluktuirajuće desnostrane slabosti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FF0000"/>
                </a:solidFill>
                <a:latin typeface="Maiandra GD" pitchFamily="34" charset="0"/>
              </a:rPr>
              <a:t>Naknadno dobijen podatak</a:t>
            </a: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: slabost i trnjenje desne polovine tela nastali mesec dana pred prijem u sklopu febrilne epizode, u vidu opšte slabosti, grebanja u guši i bola u  desnom uhu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Pogoršanje na dan prijema, pad i nemogućnost hoda</a:t>
            </a: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945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>
                <a:solidFill>
                  <a:srgbClr val="003300"/>
                </a:solidFill>
                <a:latin typeface="Maiandra GD" pitchFamily="34" charset="0"/>
              </a:rPr>
              <a:t>Tromboliza!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96962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rgbClr val="003300"/>
                </a:solidFill>
                <a:latin typeface="Maiandra GD" pitchFamily="34" charset="0"/>
              </a:rPr>
              <a:t>Urađene analize: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Laboratorijske analize krvi: uredne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Nivo vitamina B12: nalaz uredan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Nivo folata: nalaz u granicama referentnih vrednosti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Tiroidni status: nalaz u granicama normalnih vrednosti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Nivo homocisteina: nalaz nije dobijen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Imunološke analize (ANA, ANCA, Acla, VDRL): nalaz uredan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Virusološke analize( HIV,HBV,HCV): nalaz uredan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sr-Latn-CS" sz="2600" smtClean="0">
                <a:solidFill>
                  <a:srgbClr val="003300"/>
                </a:solidFill>
                <a:latin typeface="Maiandra GD" pitchFamily="34" charset="0"/>
              </a:rPr>
              <a:t>RTG srca i pluća: nalaz uredan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r-Latn-CS" sz="2600" smtClean="0">
                <a:solidFill>
                  <a:srgbClr val="003300"/>
                </a:solidFill>
                <a:latin typeface="Maiandra GD" pitchFamily="34" charset="0"/>
              </a:rPr>
              <a:t>EEG:  nalaz uredan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r-Latn-CS" sz="2600" smtClean="0">
                <a:solidFill>
                  <a:srgbClr val="003300"/>
                </a:solidFill>
                <a:latin typeface="Maiandra GD" pitchFamily="34" charset="0"/>
              </a:rPr>
              <a:t>Pregled oftalmologa: nalaz uredan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r-Latn-CS" sz="2600" smtClean="0">
                <a:solidFill>
                  <a:srgbClr val="003300"/>
                </a:solidFill>
                <a:latin typeface="Maiandra GD" pitchFamily="34" charset="0"/>
              </a:rPr>
              <a:t>MSCT angiografija: nalaz uredan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r-Latn-CS" sz="2600" smtClean="0">
                <a:solidFill>
                  <a:srgbClr val="003300"/>
                </a:solidFill>
                <a:latin typeface="Maiandra GD" pitchFamily="34" charset="0"/>
              </a:rPr>
              <a:t>CT endokranijuma (kontrolni): punktiformna hipodezna zona: CVI</a:t>
            </a:r>
            <a:endParaRPr lang="sr-Latn-CS" sz="2600" smtClean="0">
              <a:solidFill>
                <a:srgbClr val="FF0000"/>
              </a:solidFill>
              <a:latin typeface="Maiandra GD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Likvor: Citobiohemijski nalaz: proteini 0,18 glukoza 4,4 pri glikemiji 9,3 ; 1Li; 1Er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IEF likvora i seruma: Oligoklonalne trake u likvoru, serum uredan nalaz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96962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rgbClr val="003300"/>
                </a:solidFill>
                <a:latin typeface="Maiandra GD" pitchFamily="34" charset="0"/>
              </a:rPr>
              <a:t>Urađene analize: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00F61BCE.jpg"/>
          <p:cNvPicPr>
            <a:picLocks noGrp="1" noChangeAspect="1"/>
          </p:cNvPicPr>
          <p:nvPr>
            <p:ph idx="1"/>
          </p:nvPr>
        </p:nvPicPr>
        <p:blipFill>
          <a:blip r:embed="rId3"/>
          <a:srcRect l="25926" t="3171" r="25926" b="22986"/>
          <a:stretch>
            <a:fillRect/>
          </a:stretch>
        </p:blipFill>
        <p:spPr>
          <a:xfrm>
            <a:off x="3352800" y="2971800"/>
            <a:ext cx="2971800" cy="3124200"/>
          </a:xfrm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/>
          <a:srcRect l="31660" t="8571" r="29730" b="5714"/>
          <a:stretch>
            <a:fillRect/>
          </a:stretch>
        </p:blipFill>
        <p:spPr bwMode="auto">
          <a:xfrm>
            <a:off x="6400800" y="2971800"/>
            <a:ext cx="266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96962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rgbClr val="003300"/>
                </a:solidFill>
                <a:latin typeface="Maiandra GD" pitchFamily="34" charset="0"/>
              </a:rPr>
              <a:t>MR mozga</a:t>
            </a: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457200" y="13716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Latn-CS">
                <a:solidFill>
                  <a:srgbClr val="003300"/>
                </a:solidFill>
                <a:latin typeface="Maiandra GD" pitchFamily="34" charset="0"/>
              </a:rPr>
              <a:t> Multiple supra i inftratentorijalne promene od kojih se najveća nalazi uz telo leve lateralne komore i koja po svojim MR karakteristikama odgovara demijelinizacionim promenama sa prisutnim akutnim promenama frontalno desno i uz telo leve lateralne komore</a:t>
            </a:r>
            <a:endParaRPr lang="en-US"/>
          </a:p>
        </p:txBody>
      </p:sp>
      <p:pic>
        <p:nvPicPr>
          <p:cNvPr id="22534" name="Picture 6" descr="00F34722.jpg"/>
          <p:cNvPicPr>
            <a:picLocks noChangeAspect="1"/>
          </p:cNvPicPr>
          <p:nvPr/>
        </p:nvPicPr>
        <p:blipFill>
          <a:blip r:embed="rId5"/>
          <a:srcRect l="26666" t="5766" r="27499"/>
          <a:stretch>
            <a:fillRect/>
          </a:stretch>
        </p:blipFill>
        <p:spPr bwMode="auto">
          <a:xfrm>
            <a:off x="296863" y="2971800"/>
            <a:ext cx="2952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rgbClr val="003300"/>
                </a:solidFill>
                <a:latin typeface="Maiandra GD" pitchFamily="34" charset="0"/>
              </a:rPr>
              <a:t>DIJAGNOZA MS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1676400"/>
          <a:ext cx="8305800" cy="49070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4582"/>
                <a:gridCol w="4301218"/>
              </a:tblGrid>
              <a:tr h="1127545"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KLINIČKA</a:t>
                      </a:r>
                      <a:r>
                        <a:rPr lang="sr-Latn-CS" sz="2400" baseline="0" dirty="0" smtClean="0"/>
                        <a:t> PREZENTACIJA</a:t>
                      </a:r>
                      <a:endParaRPr lang="sr-Latn-CS" sz="2400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/>
                        <a:t>ŠTA JOŠ?</a:t>
                      </a:r>
                      <a:endParaRPr lang="sr-Latn-CS" sz="2400" dirty="0"/>
                    </a:p>
                  </a:txBody>
                  <a:tcPr marL="102870" marR="102870"/>
                </a:tc>
              </a:tr>
              <a:tr h="1468207">
                <a:tc>
                  <a:txBody>
                    <a:bodyPr/>
                    <a:lstStyle/>
                    <a:p>
                      <a:r>
                        <a:rPr lang="sr-Latn-CS" sz="2400" b="1" dirty="0" smtClean="0"/>
                        <a:t>1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err="1" smtClean="0"/>
                        <a:t>atak</a:t>
                      </a:r>
                      <a:endParaRPr lang="sr-Latn-CS" sz="2400" b="1" dirty="0" smtClean="0"/>
                    </a:p>
                    <a:p>
                      <a:r>
                        <a:rPr lang="sr-Latn-CS" sz="2400" b="1" dirty="0" smtClean="0"/>
                        <a:t>Objektivni klinički znaci 2 ili više</a:t>
                      </a:r>
                      <a:r>
                        <a:rPr lang="sr-Latn-CS" sz="2400" b="1" baseline="0" dirty="0" smtClean="0"/>
                        <a:t> lezija</a:t>
                      </a:r>
                      <a:endParaRPr lang="sr-Latn-CS" sz="2400" b="1" dirty="0" smtClean="0"/>
                    </a:p>
                    <a:p>
                      <a:endParaRPr lang="sr-Latn-CS" sz="2400" b="1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000" b="1" u="sng" dirty="0" smtClean="0"/>
                        <a:t>DISEMINACIJA U VREMENU: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000" b="1" dirty="0" smtClean="0"/>
                        <a:t>1. MR</a:t>
                      </a:r>
                      <a:r>
                        <a:rPr lang="sr-Latn-CS" sz="2000" b="1" baseline="0" dirty="0" smtClean="0"/>
                        <a:t> diseminacija*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000" b="1" baseline="0" dirty="0" smtClean="0">
                          <a:solidFill>
                            <a:srgbClr val="FF0000"/>
                          </a:solidFill>
                        </a:rPr>
                        <a:t>ili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000" b="1" baseline="0" dirty="0" smtClean="0"/>
                        <a:t>2. Čekati 2. atak</a:t>
                      </a:r>
                      <a:endParaRPr lang="sr-Latn-CS" sz="2000" b="1" dirty="0" smtClean="0"/>
                    </a:p>
                  </a:txBody>
                  <a:tcPr marL="102870" marR="102870"/>
                </a:tc>
              </a:tr>
              <a:tr h="2159128">
                <a:tc>
                  <a:txBody>
                    <a:bodyPr/>
                    <a:lstStyle/>
                    <a:p>
                      <a:r>
                        <a:rPr lang="sr-Latn-CS" sz="2400" b="1" dirty="0" smtClean="0"/>
                        <a:t>1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err="1" smtClean="0"/>
                        <a:t>atak</a:t>
                      </a:r>
                      <a:endParaRPr lang="sr-Latn-CS" sz="2400" b="1" dirty="0" smtClean="0"/>
                    </a:p>
                    <a:p>
                      <a:r>
                        <a:rPr lang="sr-Latn-CS" sz="2400" b="1" dirty="0" smtClean="0"/>
                        <a:t>Objektivni klinički znaci 1</a:t>
                      </a:r>
                      <a:r>
                        <a:rPr lang="sr-Latn-CS" sz="2400" b="1" baseline="0" dirty="0" smtClean="0"/>
                        <a:t> lezije</a:t>
                      </a:r>
                    </a:p>
                    <a:p>
                      <a:r>
                        <a:rPr lang="sr-Latn-CS" sz="2400" b="1" baseline="0" dirty="0" smtClean="0"/>
                        <a:t>(Klinički izolovani sindrom)</a:t>
                      </a:r>
                      <a:endParaRPr lang="sr-Latn-CS" sz="2400" b="1" dirty="0" smtClean="0"/>
                    </a:p>
                    <a:p>
                      <a:endParaRPr lang="sr-Latn-CS" sz="2400" dirty="0"/>
                    </a:p>
                  </a:txBody>
                  <a:tcPr marL="102870" marR="1028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CS" sz="2000" b="1" u="sng" dirty="0" smtClean="0"/>
                        <a:t>DISEMINACIJA U PROSTORU:</a:t>
                      </a:r>
                    </a:p>
                    <a:p>
                      <a:pPr marL="457200" indent="-457200" algn="ctr">
                        <a:buNone/>
                      </a:pPr>
                      <a:r>
                        <a:rPr lang="x-none" sz="2000" b="1" dirty="0" smtClean="0">
                          <a:solidFill>
                            <a:schemeClr val="tx1"/>
                          </a:solidFill>
                        </a:rPr>
                        <a:t>MR </a:t>
                      </a:r>
                      <a:r>
                        <a:rPr lang="x-none" sz="2000" b="1" smtClean="0">
                          <a:solidFill>
                            <a:schemeClr val="tx1"/>
                          </a:solidFill>
                        </a:rPr>
                        <a:t>diseminacija*</a:t>
                      </a:r>
                      <a:r>
                        <a:rPr lang="sr-Latn-CS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  <a:sym typeface="Wingdings"/>
                        </a:rPr>
                        <a:t></a:t>
                      </a:r>
                      <a:endParaRPr lang="x-none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algn="ctr">
                        <a:buNone/>
                      </a:pPr>
                      <a:r>
                        <a:rPr lang="x-none" sz="2000" b="1" dirty="0" smtClean="0">
                          <a:solidFill>
                            <a:srgbClr val="FF0000"/>
                          </a:solidFill>
                        </a:rPr>
                        <a:t>ili</a:t>
                      </a:r>
                      <a:endParaRPr lang="sr-Latn-C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457200" indent="-457200" algn="ctr">
                        <a:buNone/>
                      </a:pPr>
                      <a:r>
                        <a:rPr lang="sr-Latn-CS" sz="2000" b="1" baseline="0" dirty="0" smtClean="0"/>
                        <a:t>Sačekati 2. atak koji demonstrira novu </a:t>
                      </a:r>
                      <a:r>
                        <a:rPr lang="sr-Latn-CS" sz="2000" b="1" baseline="0" dirty="0" err="1" smtClean="0"/>
                        <a:t>lokalizaciju</a:t>
                      </a:r>
                      <a:endParaRPr lang="sr-Latn-CS" sz="2000" b="1" dirty="0" smtClean="0"/>
                    </a:p>
                    <a:p>
                      <a:pPr algn="ctr"/>
                      <a:endParaRPr lang="sr-Latn-CS" sz="2000" b="1" dirty="0" smtClean="0"/>
                    </a:p>
                    <a:p>
                      <a:pPr marL="457200" indent="-457200" algn="l">
                        <a:buNone/>
                      </a:pPr>
                      <a:r>
                        <a:rPr lang="sr-Latn-CS" sz="2000" b="1" u="sng" dirty="0" smtClean="0"/>
                        <a:t>DISEMINACIJA U VREMENU </a:t>
                      </a:r>
                      <a:r>
                        <a:rPr lang="sr-Latn-CS" sz="2000" b="1" u="sng" dirty="0" smtClean="0">
                          <a:solidFill>
                            <a:srgbClr val="FF0000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  <a:sym typeface="Wingdings"/>
                        </a:rPr>
                        <a:t></a:t>
                      </a:r>
                      <a:endParaRPr lang="sr-Latn-CS" sz="2000" b="1" u="sng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02870" marR="10287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497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Tromboliza u MS</vt:lpstr>
      <vt:lpstr>Ambulanta neurologije UC mart 2014.g</vt:lpstr>
      <vt:lpstr>Fizikalni nalaz na prijemu</vt:lpstr>
      <vt:lpstr>Tromboliza!</vt:lpstr>
      <vt:lpstr>Urađene analize:</vt:lpstr>
      <vt:lpstr>Urađene analize:</vt:lpstr>
      <vt:lpstr>MR mozga</vt:lpstr>
      <vt:lpstr>DIJAGNOZA MS</vt:lpstr>
      <vt:lpstr>TERAPIJA</vt:lpstr>
      <vt:lpstr>Drugi atak MS! decembar 2014.g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115</cp:revision>
  <dcterms:created xsi:type="dcterms:W3CDTF">2013-06-14T10:28:10Z</dcterms:created>
  <dcterms:modified xsi:type="dcterms:W3CDTF">2015-08-04T09:15:25Z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