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handoutMasterIdLst>
    <p:handoutMasterId r:id="rId20"/>
  </p:handoutMasterIdLst>
  <p:sldIdLst>
    <p:sldId id="262" r:id="rId4"/>
    <p:sldId id="263" r:id="rId5"/>
    <p:sldId id="265" r:id="rId6"/>
    <p:sldId id="268" r:id="rId7"/>
    <p:sldId id="270" r:id="rId8"/>
    <p:sldId id="271" r:id="rId9"/>
    <p:sldId id="276" r:id="rId10"/>
    <p:sldId id="272" r:id="rId11"/>
    <p:sldId id="273" r:id="rId12"/>
    <p:sldId id="274" r:id="rId13"/>
    <p:sldId id="275" r:id="rId14"/>
    <p:sldId id="277" r:id="rId15"/>
    <p:sldId id="278" r:id="rId16"/>
    <p:sldId id="279" r:id="rId17"/>
    <p:sldId id="280"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4660" autoAdjust="0"/>
  </p:normalViewPr>
  <p:slideViewPr>
    <p:cSldViewPr>
      <p:cViewPr varScale="1">
        <p:scale>
          <a:sx n="55" d="100"/>
          <a:sy n="55" d="100"/>
        </p:scale>
        <p:origin x="-9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3" d="100"/>
          <a:sy n="53" d="100"/>
        </p:scale>
        <p:origin x="-29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2365C5C6-B680-4107-B590-F204B7DEA467}" type="datetimeFigureOut">
              <a:rPr lang="x-none"/>
              <a:pPr>
                <a:defRPr/>
              </a:pPr>
              <a:t>8/4/2015</a:t>
            </a:fld>
            <a:endParaRPr lang="x-none"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7FB84074-397E-4584-94D0-A0F7C1ABACDD}" type="slidenum">
              <a:rPr lang="x-none"/>
              <a:pPr>
                <a:defRPr/>
              </a:pPr>
              <a:t>‹#›</a:t>
            </a:fld>
            <a:endParaRPr lang="x-none" dirty="0"/>
          </a:p>
        </p:txBody>
      </p:sp>
    </p:spTree>
    <p:extLst>
      <p:ext uri="{BB962C8B-B14F-4D97-AF65-F5344CB8AC3E}">
        <p14:creationId xmlns:p14="http://schemas.microsoft.com/office/powerpoint/2010/main" val="299519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anose="020B0604020202020204" pitchFamily="34" charset="0"/>
                <a:cs typeface="+mn-cs"/>
              </a:defRPr>
            </a:lvl1pPr>
          </a:lstStyle>
          <a:p>
            <a:pPr>
              <a:defRPr/>
            </a:pPr>
            <a:fld id="{088A6A85-97A7-40E5-9986-929E8112FFEE}" type="datetimeFigureOut">
              <a:rPr lang="x-none"/>
              <a:pPr>
                <a:defRPr/>
              </a:pPr>
              <a:t>8/4/2015</a:t>
            </a:fld>
            <a:endParaRPr lang="x-non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x-none"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x-none"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cs typeface="+mn-cs"/>
              </a:defRPr>
            </a:lvl1pPr>
          </a:lstStyle>
          <a:p>
            <a:pPr>
              <a:defRPr/>
            </a:pPr>
            <a:endParaRPr lang="x-non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anose="020B0604020202020204" pitchFamily="34" charset="0"/>
                <a:cs typeface="+mn-cs"/>
              </a:defRPr>
            </a:lvl1pPr>
          </a:lstStyle>
          <a:p>
            <a:pPr>
              <a:defRPr/>
            </a:pPr>
            <a:fld id="{F9DA3F52-3A62-472C-BA21-21F52C788819}" type="slidenum">
              <a:rPr lang="x-none"/>
              <a:pPr>
                <a:defRPr/>
              </a:pPr>
              <a:t>‹#›</a:t>
            </a:fld>
            <a:endParaRPr lang="x-none" dirty="0"/>
          </a:p>
        </p:txBody>
      </p:sp>
    </p:spTree>
    <p:extLst>
      <p:ext uri="{BB962C8B-B14F-4D97-AF65-F5344CB8AC3E}">
        <p14:creationId xmlns:p14="http://schemas.microsoft.com/office/powerpoint/2010/main" val="2369313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a:t>
            </a:fld>
            <a:endParaRPr lang="x-non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10</a:t>
            </a:fld>
            <a:endParaRPr lang="x-non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11</a:t>
            </a:fld>
            <a:endParaRPr lang="x-non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12</a:t>
            </a:fld>
            <a:endParaRPr lang="x-non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13</a:t>
            </a:fld>
            <a:endParaRPr lang="x-non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14</a:t>
            </a:fld>
            <a:endParaRPr lang="x-non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15</a:t>
            </a:fld>
            <a:endParaRPr lang="x-non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2</a:t>
            </a:fld>
            <a:endParaRPr lang="x-non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3</a:t>
            </a:fld>
            <a:endParaRPr lang="x-non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4</a:t>
            </a:fld>
            <a:endParaRPr lang="x-non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5</a:t>
            </a:fld>
            <a:endParaRPr lang="x-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6</a:t>
            </a:fld>
            <a:endParaRPr lang="x-non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7</a:t>
            </a:fld>
            <a:endParaRPr lang="x-non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8</a:t>
            </a:fld>
            <a:endParaRPr lang="x-non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sr-Latn-CS"/>
          </a:p>
        </p:txBody>
      </p:sp>
      <p:sp>
        <p:nvSpPr>
          <p:cNvPr id="4" name="Foliennummernplatzhalter 3"/>
          <p:cNvSpPr>
            <a:spLocks noGrp="1"/>
          </p:cNvSpPr>
          <p:nvPr>
            <p:ph type="sldNum" sz="quarter" idx="10"/>
          </p:nvPr>
        </p:nvSpPr>
        <p:spPr/>
        <p:txBody>
          <a:bodyPr/>
          <a:lstStyle/>
          <a:p>
            <a:pPr>
              <a:defRPr/>
            </a:pPr>
            <a:fld id="{F9DA3F52-3A62-472C-BA21-21F52C788819}" type="slidenum">
              <a:rPr lang="x-none" smtClean="0"/>
              <a:pPr>
                <a:defRPr/>
              </a:pPr>
              <a:t>9</a:t>
            </a:fld>
            <a:endParaRPr 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E6EBAF2-92A5-48D6-B136-E9877C54157D}"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C2FED-69D0-4FDA-B632-125DEB07184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6F888-4209-4999-B7AD-6FA6242FA4DB}"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43DA1C-2E39-4911-9719-F8370B9C1FD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B116D-1197-488E-B959-407AEC716C53}"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F777C4-903E-483D-AA51-1B3575C2CAB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E6EBAF2-92A5-48D6-B136-E9877C54157D}"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C2FED-69D0-4FDA-B632-125DEB0718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8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3255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3D677-81E1-4D50-9076-30CFC42E4228}"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629465-BF51-4517-96CE-0779DFEA99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9826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03BDE-FA6C-4979-BC47-8B7DD17686AC}"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FDF33-2AA5-4A6A-AF53-2EAB36D2F9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4454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FD4E5-E84D-47BC-A17D-9BDB4D114267}"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45497F-001E-45AB-BB02-38D2F4CDE5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500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8E53E-ACD8-4675-AE05-518DB96216F7}"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C927BC-FC27-40F2-A3CB-79DA8960A1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1363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774886-5199-4F95-978E-7056D1F72A3F}"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D587FC-7CC7-445F-8ED6-44AFA77947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669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B8BA9E-A4F2-4411-BC13-0F18608755D8}"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35C2F6-34F4-4CF2-81CF-226611EA7B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373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C06C20-D95E-4638-8D9C-62B162F992D5}"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F103C8-441F-4A78-A40E-3EEFFB7F7B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605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3255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3D677-81E1-4D50-9076-30CFC42E4228}"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29465-BF51-4517-96CE-0779DFEA992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BBD9F7-C55E-422E-B80C-CB239429FB1C}"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0F6537-163F-4185-A2C4-83F9565B4C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1589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6F888-4209-4999-B7AD-6FA6242FA4DB}"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43DA1C-2E39-4911-9719-F8370B9C1F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4756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B116D-1197-488E-B959-407AEC716C53}"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777C4-903E-483D-AA51-1B3575C2C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3926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E6EBAF2-92A5-48D6-B136-E9877C54157D}"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7C2FED-69D0-4FDA-B632-125DEB0718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303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325562"/>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23D677-81E1-4D50-9076-30CFC42E4228}"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629465-BF51-4517-96CE-0779DFEA992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470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03BDE-FA6C-4979-BC47-8B7DD17686AC}"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8FDF33-2AA5-4A6A-AF53-2EAB36D2F9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20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FD4E5-E84D-47BC-A17D-9BDB4D114267}"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45497F-001E-45AB-BB02-38D2F4CDE5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847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8E53E-ACD8-4675-AE05-518DB96216F7}"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FC927BC-FC27-40F2-A3CB-79DA8960A1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3970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774886-5199-4F95-978E-7056D1F72A3F}"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DD587FC-7CC7-445F-8ED6-44AFA77947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5237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B8BA9E-A4F2-4411-BC13-0F18608755D8}"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35C2F6-34F4-4CF2-81CF-226611EA7B9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040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D03BDE-FA6C-4979-BC47-8B7DD17686AC}" type="datetimeFigureOut">
              <a:rPr lang="en-US"/>
              <a:pPr>
                <a:defRPr/>
              </a:pPr>
              <a:t>8/4/2015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FDF33-2AA5-4A6A-AF53-2EAB36D2F9D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C06C20-D95E-4638-8D9C-62B162F992D5}"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F103C8-441F-4A78-A40E-3EEFFB7F7B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1957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BBD9F7-C55E-422E-B80C-CB239429FB1C}"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70F6537-163F-4185-A2C4-83F9565B4C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6051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66F888-4209-4999-B7AD-6FA6242FA4DB}"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43DA1C-2E39-4911-9719-F8370B9C1F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618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B116D-1197-488E-B959-407AEC716C53}"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9F777C4-903E-483D-AA51-1B3575C2CA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904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2FD4E5-E84D-47BC-A17D-9BDB4D114267}"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45497F-001E-45AB-BB02-38D2F4CDE5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38E53E-ACD8-4675-AE05-518DB96216F7}" type="datetimeFigureOut">
              <a:rPr lang="en-US"/>
              <a:pPr>
                <a:defRPr/>
              </a:pPr>
              <a:t>8/4/2015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FC927BC-FC27-40F2-A3CB-79DA8960A15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774886-5199-4F95-978E-7056D1F72A3F}" type="datetimeFigureOut">
              <a:rPr lang="en-US"/>
              <a:pPr>
                <a:defRPr/>
              </a:pPr>
              <a:t>8/4/2015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D587FC-7CC7-445F-8ED6-44AFA77947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B8BA9E-A4F2-4411-BC13-0F18608755D8}" type="datetimeFigureOut">
              <a:rPr lang="en-US"/>
              <a:pPr>
                <a:defRPr/>
              </a:pPr>
              <a:t>8/4/2015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35C2F6-34F4-4CF2-81CF-226611EA7B9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C06C20-D95E-4638-8D9C-62B162F992D5}"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F103C8-441F-4A78-A40E-3EEFFB7F7BE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BBD9F7-C55E-422E-B80C-CB239429FB1C}" type="datetimeFigureOut">
              <a:rPr lang="en-US"/>
              <a:pPr>
                <a:defRPr/>
              </a:pPr>
              <a:t>8/4/2015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F6537-163F-4185-A2C4-83F9565B4C4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E0DC3DE4-9657-45C1-A020-414030A047C6}" type="datetimeFigureOut">
              <a:rPr lang="en-US"/>
              <a:pPr>
                <a:defRPr/>
              </a:pPr>
              <a:t>8/4/2015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60028DA9-5B2F-42BC-870E-9BE19E33C3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E0DC3DE4-9657-45C1-A020-414030A047C6}"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60028DA9-5B2F-42BC-870E-9BE19E33C3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093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E0DC3DE4-9657-45C1-A020-414030A047C6}" type="datetimeFigureOut">
              <a:rPr lang="en-US">
                <a:solidFill>
                  <a:prstClr val="black">
                    <a:tint val="75000"/>
                  </a:prstClr>
                </a:solidFill>
              </a:rPr>
              <a:pPr>
                <a:defRPr/>
              </a:pPr>
              <a:t>8/4/2015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anose="020B0604020202020204" pitchFamily="34" charset="0"/>
                <a:cs typeface="+mn-cs"/>
              </a:defRPr>
            </a:lvl1pPr>
          </a:lstStyle>
          <a:p>
            <a:pPr>
              <a:defRPr/>
            </a:pPr>
            <a:fld id="{60028DA9-5B2F-42BC-870E-9BE19E33C3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4572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03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019800" cy="715962"/>
          </a:xfrm>
        </p:spPr>
        <p:txBody>
          <a:bodyPr>
            <a:normAutofit/>
          </a:bodyPr>
          <a:lstStyle/>
          <a:p>
            <a:pPr algn="l"/>
            <a:r>
              <a:rPr lang="x-none" sz="3200" b="1" smtClean="0">
                <a:solidFill>
                  <a:schemeClr val="accent3">
                    <a:lumMod val="50000"/>
                  </a:schemeClr>
                </a:solidFill>
                <a:effectLst>
                  <a:outerShdw blurRad="38100" dist="38100" dir="2700000" algn="tl">
                    <a:srgbClr val="000000">
                      <a:alpha val="43137"/>
                    </a:srgbClr>
                  </a:outerShdw>
                </a:effectLst>
                <a:latin typeface="+mj-lt"/>
              </a:rPr>
              <a:t>MR endokranijuma</a:t>
            </a:r>
            <a:r>
              <a:rPr lang="sr-Latn-CS" sz="3200" b="1" dirty="0" smtClean="0">
                <a:solidFill>
                  <a:schemeClr val="accent3">
                    <a:lumMod val="50000"/>
                  </a:schemeClr>
                </a:solidFill>
                <a:effectLst>
                  <a:outerShdw blurRad="38100" dist="38100" dir="2700000" algn="tl">
                    <a:srgbClr val="000000">
                      <a:alpha val="43137"/>
                    </a:srgbClr>
                  </a:outerShdw>
                </a:effectLst>
                <a:latin typeface="+mj-lt"/>
              </a:rPr>
              <a:t> </a:t>
            </a:r>
            <a:r>
              <a:rPr lang="x-none" sz="2400" b="1" smtClean="0">
                <a:solidFill>
                  <a:schemeClr val="accent3">
                    <a:lumMod val="50000"/>
                  </a:schemeClr>
                </a:solidFill>
                <a:effectLst>
                  <a:outerShdw blurRad="38100" dist="38100" dir="2700000" algn="tl">
                    <a:srgbClr val="000000">
                      <a:alpha val="43137"/>
                    </a:srgbClr>
                  </a:outerShdw>
                </a:effectLst>
                <a:latin typeface="+mj-lt"/>
              </a:rPr>
              <a:t>07.07.2014</a:t>
            </a:r>
            <a:r>
              <a:rPr lang="x-none" sz="2400" b="1" dirty="0" smtClean="0">
                <a:solidFill>
                  <a:schemeClr val="accent3">
                    <a:lumMod val="50000"/>
                  </a:schemeClr>
                </a:solidFill>
                <a:effectLst>
                  <a:outerShdw blurRad="38100" dist="38100" dir="2700000" algn="tl">
                    <a:srgbClr val="000000">
                      <a:alpha val="43137"/>
                    </a:srgbClr>
                  </a:outerShdw>
                </a:effectLst>
                <a:latin typeface="+mj-lt"/>
              </a:rPr>
              <a:t>. god.</a:t>
            </a:r>
            <a:endParaRPr lang="x-none" sz="2400" b="1" dirty="0">
              <a:solidFill>
                <a:schemeClr val="accent3">
                  <a:lumMod val="50000"/>
                </a:schemeClr>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47800"/>
            <a:ext cx="3773905" cy="47802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4009" y="1447800"/>
            <a:ext cx="3756991" cy="4800600"/>
          </a:xfrm>
          <a:prstGeom prst="rect">
            <a:avLst/>
          </a:prstGeom>
        </p:spPr>
      </p:pic>
      <p:sp>
        <p:nvSpPr>
          <p:cNvPr id="8" name="Rectangle 7"/>
          <p:cNvSpPr/>
          <p:nvPr/>
        </p:nvSpPr>
        <p:spPr>
          <a:xfrm>
            <a:off x="1323009" y="6096000"/>
            <a:ext cx="7668591" cy="6894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Latn-CS" sz="2000" dirty="0" smtClean="0">
                <a:solidFill>
                  <a:schemeClr val="accent3">
                    <a:lumMod val="50000"/>
                  </a:schemeClr>
                </a:solidFill>
              </a:rPr>
              <a:t>Subakutna ishemijska lezija  u slivu ACM levo sa petehijalnom hemoragijskom transformacijom</a:t>
            </a:r>
            <a:endParaRPr lang="x-none" sz="2000" dirty="0">
              <a:solidFill>
                <a:schemeClr val="accent3">
                  <a:lumMod val="50000"/>
                </a:schemeClr>
              </a:solidFill>
            </a:endParaRPr>
          </a:p>
        </p:txBody>
      </p:sp>
      <p:sp>
        <p:nvSpPr>
          <p:cNvPr id="6" name="Textfeld 5"/>
          <p:cNvSpPr txBox="1"/>
          <p:nvPr/>
        </p:nvSpPr>
        <p:spPr>
          <a:xfrm>
            <a:off x="304800" y="1062335"/>
            <a:ext cx="1524000" cy="461665"/>
          </a:xfrm>
          <a:prstGeom prst="rect">
            <a:avLst/>
          </a:prstGeom>
          <a:noFill/>
        </p:spPr>
        <p:txBody>
          <a:bodyPr wrap="square" rtlCol="0">
            <a:spAutoFit/>
          </a:bodyPr>
          <a:lstStyle/>
          <a:p>
            <a:r>
              <a:rPr lang="sr-Latn-CS" sz="2400" dirty="0" smtClean="0"/>
              <a:t>FLAIR</a:t>
            </a:r>
            <a:endParaRPr lang="sr-Latn-CS" sz="2400" dirty="0"/>
          </a:p>
        </p:txBody>
      </p:sp>
      <p:sp>
        <p:nvSpPr>
          <p:cNvPr id="9" name="Textfeld 8"/>
          <p:cNvSpPr txBox="1"/>
          <p:nvPr/>
        </p:nvSpPr>
        <p:spPr>
          <a:xfrm>
            <a:off x="4191000" y="1066800"/>
            <a:ext cx="1524000" cy="461665"/>
          </a:xfrm>
          <a:prstGeom prst="rect">
            <a:avLst/>
          </a:prstGeom>
          <a:noFill/>
        </p:spPr>
        <p:txBody>
          <a:bodyPr wrap="square" rtlCol="0">
            <a:spAutoFit/>
          </a:bodyPr>
          <a:lstStyle/>
          <a:p>
            <a:r>
              <a:rPr lang="sr-Latn-CS" sz="2400" dirty="0" smtClean="0"/>
              <a:t>T1W+C</a:t>
            </a:r>
            <a:endParaRPr lang="sr-Latn-CS" sz="2400" dirty="0"/>
          </a:p>
        </p:txBody>
      </p:sp>
    </p:spTree>
    <p:extLst>
      <p:ext uri="{BB962C8B-B14F-4D97-AF65-F5344CB8AC3E}">
        <p14:creationId xmlns:p14="http://schemas.microsoft.com/office/powerpoint/2010/main" val="223602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447800"/>
            <a:ext cx="6781800" cy="4942057"/>
          </a:xfrm>
          <a:prstGeom prst="rect">
            <a:avLst/>
          </a:prstGeom>
        </p:spPr>
      </p:pic>
      <p:sp>
        <p:nvSpPr>
          <p:cNvPr id="5" name="Title 1"/>
          <p:cNvSpPr>
            <a:spLocks noGrp="1"/>
          </p:cNvSpPr>
          <p:nvPr>
            <p:ph type="title"/>
          </p:nvPr>
        </p:nvSpPr>
        <p:spPr>
          <a:xfrm>
            <a:off x="457200" y="0"/>
            <a:ext cx="6781800" cy="1325562"/>
          </a:xfrm>
        </p:spPr>
        <p:txBody>
          <a:bodyPr>
            <a:normAutofit/>
          </a:bodyPr>
          <a:lstStyle/>
          <a:p>
            <a:pPr algn="l"/>
            <a:r>
              <a:rPr lang="x-none" sz="3200" b="1" smtClean="0">
                <a:solidFill>
                  <a:schemeClr val="accent3">
                    <a:lumMod val="50000"/>
                  </a:schemeClr>
                </a:solidFill>
                <a:effectLst>
                  <a:outerShdw blurRad="38100" dist="38100" dir="2700000" algn="tl">
                    <a:srgbClr val="000000">
                      <a:alpha val="43137"/>
                    </a:srgbClr>
                  </a:outerShdw>
                </a:effectLst>
                <a:latin typeface="+mj-lt"/>
              </a:rPr>
              <a:t>MR angiografija</a:t>
            </a:r>
            <a:r>
              <a:rPr lang="sr-Latn-CS" sz="3200" b="1" dirty="0" smtClean="0">
                <a:solidFill>
                  <a:schemeClr val="accent3">
                    <a:lumMod val="50000"/>
                  </a:schemeClr>
                </a:solidFill>
                <a:effectLst>
                  <a:outerShdw blurRad="38100" dist="38100" dir="2700000" algn="tl">
                    <a:srgbClr val="000000">
                      <a:alpha val="43137"/>
                    </a:srgbClr>
                  </a:outerShdw>
                </a:effectLst>
                <a:latin typeface="+mj-lt"/>
              </a:rPr>
              <a:t> glave i vrata</a:t>
            </a:r>
            <a:r>
              <a:rPr lang="x-none" sz="3200" b="1" dirty="0" smtClean="0">
                <a:solidFill>
                  <a:schemeClr val="accent3">
                    <a:lumMod val="50000"/>
                  </a:schemeClr>
                </a:solidFill>
                <a:effectLst>
                  <a:outerShdw blurRad="38100" dist="38100" dir="2700000" algn="tl">
                    <a:srgbClr val="000000">
                      <a:alpha val="43137"/>
                    </a:srgbClr>
                  </a:outerShdw>
                </a:effectLst>
                <a:latin typeface="+mj-lt"/>
              </a:rPr>
              <a:t/>
            </a:r>
            <a:br>
              <a:rPr lang="x-none" sz="3200" b="1" dirty="0" smtClean="0">
                <a:solidFill>
                  <a:schemeClr val="accent3">
                    <a:lumMod val="50000"/>
                  </a:schemeClr>
                </a:solidFill>
                <a:effectLst>
                  <a:outerShdw blurRad="38100" dist="38100" dir="2700000" algn="tl">
                    <a:srgbClr val="000000">
                      <a:alpha val="43137"/>
                    </a:srgbClr>
                  </a:outerShdw>
                </a:effectLst>
                <a:latin typeface="+mj-lt"/>
              </a:rPr>
            </a:br>
            <a:r>
              <a:rPr lang="x-none" sz="2400" b="1" dirty="0" smtClean="0">
                <a:solidFill>
                  <a:schemeClr val="accent3">
                    <a:lumMod val="50000"/>
                  </a:schemeClr>
                </a:solidFill>
                <a:effectLst>
                  <a:outerShdw blurRad="38100" dist="38100" dir="2700000" algn="tl">
                    <a:srgbClr val="000000">
                      <a:alpha val="43137"/>
                    </a:srgbClr>
                  </a:outerShdw>
                </a:effectLst>
                <a:latin typeface="+mj-lt"/>
              </a:rPr>
              <a:t>07.07.2014. god.</a:t>
            </a:r>
            <a:endParaRPr lang="x-none" sz="2400" b="1" dirty="0">
              <a:solidFill>
                <a:schemeClr val="accent3">
                  <a:lumMod val="50000"/>
                </a:schemeClr>
              </a:solidFill>
              <a:effectLst>
                <a:outerShdw blurRad="38100" dist="38100" dir="2700000" algn="tl">
                  <a:srgbClr val="000000">
                    <a:alpha val="43137"/>
                  </a:srgbClr>
                </a:outerShdw>
              </a:effectLst>
              <a:latin typeface="+mj-lt"/>
            </a:endParaRPr>
          </a:p>
        </p:txBody>
      </p:sp>
      <p:sp>
        <p:nvSpPr>
          <p:cNvPr id="6" name="Rectangle 5"/>
          <p:cNvSpPr/>
          <p:nvPr/>
        </p:nvSpPr>
        <p:spPr>
          <a:xfrm>
            <a:off x="1323009" y="6096000"/>
            <a:ext cx="7668591" cy="6894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Latn-CS" sz="2000" dirty="0" smtClean="0">
                <a:solidFill>
                  <a:schemeClr val="accent3">
                    <a:lumMod val="50000"/>
                  </a:schemeClr>
                </a:solidFill>
              </a:rPr>
              <a:t>Diskretno uži lumen leve ACI  i smanjen </a:t>
            </a:r>
            <a:r>
              <a:rPr lang="sr-Latn-CS" sz="2000" dirty="0">
                <a:solidFill>
                  <a:schemeClr val="accent3">
                    <a:lumMod val="50000"/>
                  </a:schemeClr>
                </a:solidFill>
              </a:rPr>
              <a:t>protok krvi kroz </a:t>
            </a:r>
            <a:r>
              <a:rPr lang="sr-Latn-CS" sz="2000" dirty="0" err="1">
                <a:solidFill>
                  <a:schemeClr val="accent3">
                    <a:lumMod val="50000"/>
                  </a:schemeClr>
                </a:solidFill>
              </a:rPr>
              <a:t>proksimalni</a:t>
            </a:r>
            <a:r>
              <a:rPr lang="sr-Latn-CS" sz="2000" dirty="0">
                <a:solidFill>
                  <a:schemeClr val="accent3">
                    <a:lumMod val="50000"/>
                  </a:schemeClr>
                </a:solidFill>
              </a:rPr>
              <a:t> deo C1 segmenta leve ACI</a:t>
            </a:r>
            <a:endParaRPr lang="x-none" sz="2000" dirty="0">
              <a:solidFill>
                <a:schemeClr val="accent3">
                  <a:lumMod val="50000"/>
                </a:schemeClr>
              </a:solidFill>
            </a:endParaRPr>
          </a:p>
        </p:txBody>
      </p:sp>
    </p:spTree>
    <p:extLst>
      <p:ext uri="{BB962C8B-B14F-4D97-AF65-F5344CB8AC3E}">
        <p14:creationId xmlns:p14="http://schemas.microsoft.com/office/powerpoint/2010/main" val="2973330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781800" cy="1325562"/>
          </a:xfrm>
        </p:spPr>
        <p:txBody>
          <a:bodyPr>
            <a:normAutofit/>
          </a:bodyPr>
          <a:lstStyle/>
          <a:p>
            <a:pPr algn="l"/>
            <a:r>
              <a:rPr lang="x-none" b="1" smtClean="0">
                <a:solidFill>
                  <a:schemeClr val="accent3">
                    <a:lumMod val="50000"/>
                  </a:schemeClr>
                </a:solidFill>
                <a:effectLst>
                  <a:outerShdw blurRad="38100" dist="38100" dir="2700000" algn="tl">
                    <a:srgbClr val="000000">
                      <a:alpha val="43137"/>
                    </a:srgbClr>
                  </a:outerShdw>
                </a:effectLst>
                <a:latin typeface="+mj-lt"/>
              </a:rPr>
              <a:t>MR</a:t>
            </a:r>
            <a:r>
              <a:rPr lang="sr-Latn-CS" b="1" dirty="0" smtClean="0">
                <a:solidFill>
                  <a:schemeClr val="accent3">
                    <a:lumMod val="50000"/>
                  </a:schemeClr>
                </a:solidFill>
                <a:effectLst>
                  <a:outerShdw blurRad="38100" dist="38100" dir="2700000" algn="tl">
                    <a:srgbClr val="000000">
                      <a:alpha val="43137"/>
                    </a:srgbClr>
                  </a:outerShdw>
                </a:effectLst>
                <a:latin typeface="+mj-lt"/>
              </a:rPr>
              <a:t>:</a:t>
            </a:r>
            <a:r>
              <a:rPr lang="x-none" b="1" smtClean="0">
                <a:solidFill>
                  <a:schemeClr val="accent3">
                    <a:lumMod val="50000"/>
                  </a:schemeClr>
                </a:solidFill>
                <a:effectLst>
                  <a:outerShdw blurRad="38100" dist="38100" dir="2700000" algn="tl">
                    <a:srgbClr val="000000">
                      <a:alpha val="43137"/>
                    </a:srgbClr>
                  </a:outerShdw>
                </a:effectLst>
                <a:latin typeface="+mj-lt"/>
              </a:rPr>
              <a:t> </a:t>
            </a:r>
            <a:r>
              <a:rPr lang="sr-Latn-CS" b="1" dirty="0" smtClean="0">
                <a:solidFill>
                  <a:schemeClr val="accent3">
                    <a:lumMod val="50000"/>
                  </a:schemeClr>
                </a:solidFill>
                <a:effectLst>
                  <a:outerShdw blurRad="38100" dist="38100" dir="2700000" algn="tl">
                    <a:srgbClr val="000000">
                      <a:alpha val="43137"/>
                    </a:srgbClr>
                  </a:outerShdw>
                </a:effectLst>
                <a:latin typeface="+mj-lt"/>
              </a:rPr>
              <a:t>t</a:t>
            </a:r>
            <a:r>
              <a:rPr lang="x-none" b="1" smtClean="0">
                <a:solidFill>
                  <a:schemeClr val="accent3">
                    <a:lumMod val="50000"/>
                  </a:schemeClr>
                </a:solidFill>
                <a:effectLst>
                  <a:outerShdw blurRad="38100" dist="38100" dir="2700000" algn="tl">
                    <a:srgbClr val="000000">
                      <a:alpha val="43137"/>
                    </a:srgbClr>
                  </a:outerShdw>
                </a:effectLst>
                <a:latin typeface="+mj-lt"/>
              </a:rPr>
              <a:t>ransverzalne </a:t>
            </a:r>
            <a:r>
              <a:rPr lang="x-none" b="1" dirty="0" smtClean="0">
                <a:solidFill>
                  <a:schemeClr val="accent3">
                    <a:lumMod val="50000"/>
                  </a:schemeClr>
                </a:solidFill>
                <a:effectLst>
                  <a:outerShdw blurRad="38100" dist="38100" dir="2700000" algn="tl">
                    <a:srgbClr val="000000">
                      <a:alpha val="43137"/>
                    </a:srgbClr>
                  </a:outerShdw>
                </a:effectLst>
                <a:latin typeface="+mj-lt"/>
              </a:rPr>
              <a:t>sekcije</a:t>
            </a:r>
            <a:r>
              <a:rPr lang="x-none" b="1" smtClean="0">
                <a:solidFill>
                  <a:schemeClr val="accent3">
                    <a:lumMod val="50000"/>
                  </a:schemeClr>
                </a:solidFill>
                <a:effectLst>
                  <a:outerShdw blurRad="38100" dist="38100" dir="2700000" algn="tl">
                    <a:srgbClr val="000000">
                      <a:alpha val="43137"/>
                    </a:srgbClr>
                  </a:outerShdw>
                </a:effectLst>
                <a:latin typeface="+mj-lt"/>
              </a:rPr>
              <a:t/>
            </a:r>
            <a:br>
              <a:rPr lang="x-none" b="1" smtClean="0">
                <a:solidFill>
                  <a:schemeClr val="accent3">
                    <a:lumMod val="50000"/>
                  </a:schemeClr>
                </a:solidFill>
                <a:effectLst>
                  <a:outerShdw blurRad="38100" dist="38100" dir="2700000" algn="tl">
                    <a:srgbClr val="000000">
                      <a:alpha val="43137"/>
                    </a:srgbClr>
                  </a:outerShdw>
                </a:effectLst>
                <a:latin typeface="+mj-lt"/>
              </a:rPr>
            </a:br>
            <a:r>
              <a:rPr lang="x-none" b="1" smtClean="0">
                <a:solidFill>
                  <a:schemeClr val="accent3">
                    <a:lumMod val="50000"/>
                  </a:schemeClr>
                </a:solidFill>
                <a:effectLst>
                  <a:outerShdw blurRad="38100" dist="38100" dir="2700000" algn="tl">
                    <a:srgbClr val="000000">
                      <a:alpha val="43137"/>
                    </a:srgbClr>
                  </a:outerShdw>
                </a:effectLst>
                <a:latin typeface="+mj-lt"/>
              </a:rPr>
              <a:t>vrata</a:t>
            </a:r>
            <a:r>
              <a:rPr lang="sr-Latn-CS" b="1" dirty="0" smtClean="0">
                <a:solidFill>
                  <a:schemeClr val="accent3">
                    <a:lumMod val="50000"/>
                  </a:schemeClr>
                </a:solidFill>
                <a:effectLst>
                  <a:outerShdw blurRad="38100" dist="38100" dir="2700000" algn="tl">
                    <a:srgbClr val="000000">
                      <a:alpha val="43137"/>
                    </a:srgbClr>
                  </a:outerShdw>
                </a:effectLst>
                <a:latin typeface="+mj-lt"/>
              </a:rPr>
              <a:t> </a:t>
            </a:r>
            <a:r>
              <a:rPr lang="x-none" sz="2600" b="1" smtClean="0">
                <a:solidFill>
                  <a:schemeClr val="accent3">
                    <a:lumMod val="50000"/>
                  </a:schemeClr>
                </a:solidFill>
                <a:effectLst>
                  <a:outerShdw blurRad="38100" dist="38100" dir="2700000" algn="tl">
                    <a:srgbClr val="000000">
                      <a:alpha val="43137"/>
                    </a:srgbClr>
                  </a:outerShdw>
                </a:effectLst>
                <a:latin typeface="+mj-lt"/>
              </a:rPr>
              <a:t>07.07.2014</a:t>
            </a:r>
            <a:r>
              <a:rPr lang="x-none" sz="2600" b="1" dirty="0" smtClean="0">
                <a:solidFill>
                  <a:schemeClr val="accent3">
                    <a:lumMod val="50000"/>
                  </a:schemeClr>
                </a:solidFill>
                <a:effectLst>
                  <a:outerShdw blurRad="38100" dist="38100" dir="2700000" algn="tl">
                    <a:srgbClr val="000000">
                      <a:alpha val="43137"/>
                    </a:srgbClr>
                  </a:outerShdw>
                </a:effectLst>
                <a:latin typeface="+mj-lt"/>
              </a:rPr>
              <a:t>. god.</a:t>
            </a:r>
            <a:endParaRPr lang="x-none" sz="2600" b="1" dirty="0">
              <a:solidFill>
                <a:schemeClr val="accent3">
                  <a:lumMod val="50000"/>
                </a:schemeClr>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07121"/>
            <a:ext cx="7620000" cy="3607879"/>
          </a:xfrm>
          <a:prstGeom prst="rect">
            <a:avLst/>
          </a:prstGeom>
        </p:spPr>
      </p:pic>
      <p:sp>
        <p:nvSpPr>
          <p:cNvPr id="6" name="Rectangle 5"/>
          <p:cNvSpPr/>
          <p:nvPr/>
        </p:nvSpPr>
        <p:spPr>
          <a:xfrm>
            <a:off x="1323009" y="6096000"/>
            <a:ext cx="7668591" cy="6894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Latn-CS" sz="2000" dirty="0" err="1" smtClean="0">
                <a:solidFill>
                  <a:schemeClr val="accent3">
                    <a:lumMod val="50000"/>
                  </a:schemeClr>
                </a:solidFill>
              </a:rPr>
              <a:t>Suspektan</a:t>
            </a:r>
            <a:r>
              <a:rPr lang="sr-Latn-CS" sz="2000" dirty="0" smtClean="0">
                <a:solidFill>
                  <a:schemeClr val="accent3">
                    <a:lumMod val="50000"/>
                  </a:schemeClr>
                </a:solidFill>
              </a:rPr>
              <a:t> znak polumeseca ACI levo</a:t>
            </a:r>
            <a:endParaRPr lang="x-none" sz="2000" dirty="0">
              <a:solidFill>
                <a:schemeClr val="accent3">
                  <a:lumMod val="50000"/>
                </a:schemeClr>
              </a:solidFill>
            </a:endParaRPr>
          </a:p>
        </p:txBody>
      </p:sp>
      <p:cxnSp>
        <p:nvCxnSpPr>
          <p:cNvPr id="8" name="Straight Arrow Connector 7"/>
          <p:cNvCxnSpPr/>
          <p:nvPr/>
        </p:nvCxnSpPr>
        <p:spPr>
          <a:xfrm flipH="1">
            <a:off x="7620000" y="3429000"/>
            <a:ext cx="152400" cy="2286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43816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6781800" cy="1020762"/>
          </a:xfrm>
        </p:spPr>
        <p:txBody>
          <a:bodyPr>
            <a:normAutofit/>
          </a:bodyPr>
          <a:lstStyle/>
          <a:p>
            <a:pPr algn="l"/>
            <a:r>
              <a:rPr lang="x-none" sz="3200" b="1" dirty="0" smtClean="0">
                <a:solidFill>
                  <a:schemeClr val="accent3">
                    <a:lumMod val="50000"/>
                  </a:schemeClr>
                </a:solidFill>
                <a:effectLst>
                  <a:outerShdw blurRad="38100" dist="38100" dir="2700000" algn="tl">
                    <a:srgbClr val="000000">
                      <a:alpha val="43137"/>
                    </a:srgbClr>
                  </a:outerShdw>
                </a:effectLst>
                <a:latin typeface="+mj-lt"/>
              </a:rPr>
              <a:t>Terapija</a:t>
            </a:r>
            <a:endParaRPr lang="x-none" sz="3200" b="1" dirty="0">
              <a:solidFill>
                <a:schemeClr val="accent3">
                  <a:lumMod val="50000"/>
                </a:schemeClr>
              </a:solidFill>
              <a:effectLst>
                <a:outerShdw blurRad="38100" dist="38100" dir="2700000" algn="tl">
                  <a:srgbClr val="000000">
                    <a:alpha val="43137"/>
                  </a:srgbClr>
                </a:outerShdw>
              </a:effectLst>
              <a:latin typeface="+mj-lt"/>
            </a:endParaRPr>
          </a:p>
        </p:txBody>
      </p:sp>
      <p:sp>
        <p:nvSpPr>
          <p:cNvPr id="5" name="Content Placeholder 2"/>
          <p:cNvSpPr>
            <a:spLocks noGrp="1"/>
          </p:cNvSpPr>
          <p:nvPr>
            <p:ph idx="1"/>
          </p:nvPr>
        </p:nvSpPr>
        <p:spPr>
          <a:xfrm>
            <a:off x="152400" y="990600"/>
            <a:ext cx="7696200" cy="1371600"/>
          </a:xfrm>
        </p:spPr>
        <p:txBody>
          <a:bodyPr/>
          <a:lstStyle/>
          <a:p>
            <a:r>
              <a:rPr lang="sr-Latn-CS" sz="2000" dirty="0" smtClean="0">
                <a:solidFill>
                  <a:schemeClr val="accent3">
                    <a:lumMod val="50000"/>
                  </a:schemeClr>
                </a:solidFill>
                <a:latin typeface="+mn-lt"/>
              </a:rPr>
              <a:t>Acetilsalicilna kiselina 300mg/dan</a:t>
            </a:r>
            <a:endParaRPr lang="x-none" sz="2000" dirty="0" smtClean="0">
              <a:solidFill>
                <a:schemeClr val="accent3">
                  <a:lumMod val="50000"/>
                </a:schemeClr>
              </a:solidFill>
              <a:latin typeface="+mn-lt"/>
            </a:endParaRPr>
          </a:p>
          <a:p>
            <a:r>
              <a:rPr lang="sr-Latn-CS" sz="2000" dirty="0" smtClean="0">
                <a:solidFill>
                  <a:schemeClr val="accent3">
                    <a:lumMod val="50000"/>
                  </a:schemeClr>
                </a:solidFill>
                <a:latin typeface="+mn-lt"/>
              </a:rPr>
              <a:t>Atorvastatin 80 mg/dan</a:t>
            </a:r>
            <a:endParaRPr lang="x-none" sz="2000" dirty="0" smtClean="0">
              <a:solidFill>
                <a:schemeClr val="accent3">
                  <a:lumMod val="50000"/>
                </a:schemeClr>
              </a:solidFill>
              <a:latin typeface="+mn-lt"/>
            </a:endParaRPr>
          </a:p>
          <a:p>
            <a:r>
              <a:rPr lang="x-none" sz="2000" smtClean="0">
                <a:solidFill>
                  <a:schemeClr val="accent3">
                    <a:lumMod val="50000"/>
                  </a:schemeClr>
                </a:solidFill>
                <a:latin typeface="+mn-lt"/>
              </a:rPr>
              <a:t>Antihipertenzivna</a:t>
            </a:r>
            <a:r>
              <a:rPr lang="sr-Latn-CS" sz="2000" dirty="0" smtClean="0">
                <a:solidFill>
                  <a:schemeClr val="accent3">
                    <a:lumMod val="50000"/>
                  </a:schemeClr>
                </a:solidFill>
                <a:latin typeface="+mn-lt"/>
              </a:rPr>
              <a:t> terapija</a:t>
            </a:r>
            <a:endParaRPr lang="x-none" sz="2000" dirty="0" smtClean="0">
              <a:solidFill>
                <a:schemeClr val="accent3">
                  <a:lumMod val="50000"/>
                </a:schemeClr>
              </a:solidFill>
              <a:latin typeface="+mn-lt"/>
            </a:endParaRPr>
          </a:p>
          <a:p>
            <a:r>
              <a:rPr lang="sr-Latn-CS" sz="2000" dirty="0" smtClean="0">
                <a:solidFill>
                  <a:schemeClr val="accent3">
                    <a:lumMod val="50000"/>
                  </a:schemeClr>
                </a:solidFill>
                <a:latin typeface="+mn-lt"/>
              </a:rPr>
              <a:t>Fizikalni tretman</a:t>
            </a:r>
          </a:p>
          <a:p>
            <a:endParaRPr lang="x-none" sz="2000" dirty="0">
              <a:solidFill>
                <a:schemeClr val="accent3">
                  <a:lumMod val="50000"/>
                </a:schemeClr>
              </a:solidFill>
              <a:latin typeface="+mn-lt"/>
            </a:endParaRPr>
          </a:p>
        </p:txBody>
      </p:sp>
      <p:sp>
        <p:nvSpPr>
          <p:cNvPr id="6" name="Title 1"/>
          <p:cNvSpPr txBox="1">
            <a:spLocks/>
          </p:cNvSpPr>
          <p:nvPr/>
        </p:nvSpPr>
        <p:spPr bwMode="auto">
          <a:xfrm>
            <a:off x="381000" y="2286000"/>
            <a:ext cx="5867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r-Latn-CS" sz="2800" b="1" i="0" u="none" strike="noStrike" kern="1200" cap="none"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rPr>
              <a:t>Tok bolesti: n</a:t>
            </a:r>
            <a:r>
              <a:rPr kumimoji="0" lang="x-none" sz="2800" b="1" i="0" u="none" strike="noStrike" kern="1200" cap="none" spc="0" normalizeH="0" baseline="0" noProof="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rPr>
              <a:t>akon 6 meseci…</a:t>
            </a:r>
            <a:endParaRPr kumimoji="0" lang="x-none" sz="2800" b="1" i="0" u="none" strike="noStrike" kern="1200" cap="none" spc="0" normalizeH="0" baseline="0" noProof="0" dirty="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endParaRPr>
          </a:p>
        </p:txBody>
      </p:sp>
      <p:sp>
        <p:nvSpPr>
          <p:cNvPr id="7" name="Rechteck 6"/>
          <p:cNvSpPr/>
          <p:nvPr/>
        </p:nvSpPr>
        <p:spPr>
          <a:xfrm>
            <a:off x="381000" y="3254514"/>
            <a:ext cx="8534400" cy="707886"/>
          </a:xfrm>
          <a:prstGeom prst="rect">
            <a:avLst/>
          </a:prstGeom>
          <a:ln>
            <a:solidFill>
              <a:srgbClr val="003300"/>
            </a:solidFill>
          </a:ln>
        </p:spPr>
        <p:txBody>
          <a:bodyPr wrap="square">
            <a:spAutoFit/>
          </a:bodyPr>
          <a:lstStyle/>
          <a:p>
            <a:r>
              <a:rPr lang="x-none" sz="2000" smtClean="0">
                <a:solidFill>
                  <a:schemeClr val="accent3">
                    <a:lumMod val="50000"/>
                  </a:schemeClr>
                </a:solidFill>
              </a:rPr>
              <a:t>Kontrolni CDS krvnih sudova vrata: </a:t>
            </a:r>
            <a:r>
              <a:rPr lang="sr-Latn-CS" sz="2000" dirty="0" smtClean="0">
                <a:solidFill>
                  <a:schemeClr val="accent3">
                    <a:lumMod val="50000"/>
                  </a:schemeClr>
                </a:solidFill>
              </a:rPr>
              <a:t>b</a:t>
            </a:r>
            <a:r>
              <a:rPr lang="x-none" sz="2000" smtClean="0">
                <a:solidFill>
                  <a:schemeClr val="accent3">
                    <a:lumMod val="50000"/>
                  </a:schemeClr>
                </a:solidFill>
              </a:rPr>
              <a:t>ez hemodinamskih promena na arterijama karotidnog </a:t>
            </a:r>
            <a:r>
              <a:rPr lang="sr-Latn-CS" sz="2000" dirty="0" smtClean="0">
                <a:solidFill>
                  <a:schemeClr val="accent3">
                    <a:lumMod val="50000"/>
                  </a:schemeClr>
                </a:solidFill>
              </a:rPr>
              <a:t>i vertebralnog </a:t>
            </a:r>
            <a:r>
              <a:rPr lang="x-none" sz="2000" smtClean="0">
                <a:solidFill>
                  <a:schemeClr val="accent3">
                    <a:lumMod val="50000"/>
                  </a:schemeClr>
                </a:solidFill>
              </a:rPr>
              <a:t>sliva</a:t>
            </a:r>
            <a:r>
              <a:rPr lang="sr-Latn-CS" sz="2000" dirty="0" smtClean="0">
                <a:solidFill>
                  <a:schemeClr val="accent3">
                    <a:lumMod val="50000"/>
                  </a:schemeClr>
                </a:solidFill>
              </a:rPr>
              <a:t>.</a:t>
            </a:r>
            <a:endParaRPr lang="x-none" sz="2000" dirty="0" smtClean="0">
              <a:solidFill>
                <a:schemeClr val="accent3">
                  <a:lumMod val="50000"/>
                </a:schemeClr>
              </a:solidFill>
            </a:endParaRPr>
          </a:p>
        </p:txBody>
      </p:sp>
      <p:sp>
        <p:nvSpPr>
          <p:cNvPr id="8" name="Rechteck 7"/>
          <p:cNvSpPr/>
          <p:nvPr/>
        </p:nvSpPr>
        <p:spPr>
          <a:xfrm>
            <a:off x="381000" y="4038600"/>
            <a:ext cx="8534400" cy="2585323"/>
          </a:xfrm>
          <a:prstGeom prst="rect">
            <a:avLst/>
          </a:prstGeom>
          <a:ln>
            <a:solidFill>
              <a:srgbClr val="003300"/>
            </a:solidFill>
          </a:ln>
        </p:spPr>
        <p:txBody>
          <a:bodyPr wrap="square">
            <a:spAutoFit/>
          </a:bodyPr>
          <a:lstStyle/>
          <a:p>
            <a:pPr algn="just"/>
            <a:r>
              <a:rPr lang="sr-Latn-CS" u="sng" dirty="0" smtClean="0">
                <a:solidFill>
                  <a:schemeClr val="accent3">
                    <a:lumMod val="50000"/>
                  </a:schemeClr>
                </a:solidFill>
              </a:rPr>
              <a:t>Kontrolni neurološki nalaz</a:t>
            </a:r>
            <a:r>
              <a:rPr lang="sr-Latn-CS" dirty="0" smtClean="0">
                <a:solidFill>
                  <a:schemeClr val="accent3">
                    <a:lumMod val="50000"/>
                  </a:schemeClr>
                </a:solidFill>
              </a:rPr>
              <a:t>: </a:t>
            </a:r>
            <a:r>
              <a:rPr lang="x-none" smtClean="0">
                <a:solidFill>
                  <a:schemeClr val="accent3">
                    <a:lumMod val="50000"/>
                  </a:schemeClr>
                </a:solidFill>
              </a:rPr>
              <a:t>Teška </a:t>
            </a:r>
            <a:r>
              <a:rPr lang="sr-Latn-CS" dirty="0" smtClean="0">
                <a:solidFill>
                  <a:schemeClr val="accent3">
                    <a:lumMod val="50000"/>
                  </a:schemeClr>
                </a:solidFill>
              </a:rPr>
              <a:t>senzori</a:t>
            </a:r>
            <a:r>
              <a:rPr lang="x-none" smtClean="0">
                <a:solidFill>
                  <a:schemeClr val="accent3">
                    <a:lumMod val="50000"/>
                  </a:schemeClr>
                </a:solidFill>
              </a:rPr>
              <a:t>motorna afazija</a:t>
            </a:r>
            <a:r>
              <a:rPr lang="sr-Latn-CS" dirty="0" smtClean="0">
                <a:solidFill>
                  <a:schemeClr val="accent3">
                    <a:lumMod val="50000"/>
                  </a:schemeClr>
                </a:solidFill>
              </a:rPr>
              <a:t> sa dominantnom motornom komponentom</a:t>
            </a:r>
            <a:r>
              <a:rPr lang="x-none" smtClean="0">
                <a:solidFill>
                  <a:schemeClr val="accent3">
                    <a:lumMod val="50000"/>
                  </a:schemeClr>
                </a:solidFill>
              </a:rPr>
              <a:t>, </a:t>
            </a:r>
            <a:r>
              <a:rPr lang="sr-Latn-CS" dirty="0" smtClean="0">
                <a:solidFill>
                  <a:schemeClr val="accent3">
                    <a:lumMod val="50000"/>
                  </a:schemeClr>
                </a:solidFill>
              </a:rPr>
              <a:t>pareza n. VII po centralnom tipu desno</a:t>
            </a:r>
            <a:r>
              <a:rPr lang="x-none" smtClean="0">
                <a:solidFill>
                  <a:schemeClr val="accent3">
                    <a:lumMod val="50000"/>
                  </a:schemeClr>
                </a:solidFill>
              </a:rPr>
              <a:t>, </a:t>
            </a:r>
            <a:r>
              <a:rPr lang="sr-Latn-CS" dirty="0" smtClean="0">
                <a:solidFill>
                  <a:schemeClr val="accent3">
                    <a:lumMod val="50000"/>
                  </a:schemeClr>
                </a:solidFill>
              </a:rPr>
              <a:t>desnostrana hemianopsija. Na vratu nalaz uredan. Na gornjim ekstremitetima: plegija desne ruke</a:t>
            </a:r>
            <a:r>
              <a:rPr lang="x-none" smtClean="0">
                <a:solidFill>
                  <a:schemeClr val="accent3">
                    <a:lumMod val="50000"/>
                  </a:schemeClr>
                </a:solidFill>
              </a:rPr>
              <a:t> uz kontraktu</a:t>
            </a:r>
            <a:r>
              <a:rPr lang="sr-Latn-CS" dirty="0" smtClean="0">
                <a:solidFill>
                  <a:schemeClr val="accent3">
                    <a:lumMod val="50000"/>
                  </a:schemeClr>
                </a:solidFill>
              </a:rPr>
              <a:t>re u zglobu ramena, lakta i ručja, blaga globalna slabost i ataksija leve ruke, mišićni refleksi pojačani obostrano, više desno, spasticitet obostrano, više desno. Na donjim ekstremitetima izražena globalna slabost desno, umerena levo, obostrano izražen spasticitet, obostrano znak Babinskog. Samostalno sedenje je moguće, stoji uz pridržavanje, hod nije moguć. Urgencija mikcije. Ostali dostupan neurološki nalaz je bio uredan. </a:t>
            </a:r>
            <a:r>
              <a:rPr lang="sr-Latn-CS" b="1" dirty="0" smtClean="0">
                <a:solidFill>
                  <a:schemeClr val="accent3">
                    <a:lumMod val="50000"/>
                  </a:schemeClr>
                </a:solidFill>
              </a:rPr>
              <a:t>EDSS skor 8.0. </a:t>
            </a:r>
            <a:endParaRPr lang="sr-Latn-CS" b="1" dirty="0"/>
          </a:p>
        </p:txBody>
      </p:sp>
    </p:spTree>
    <p:extLst>
      <p:ext uri="{BB962C8B-B14F-4D97-AF65-F5344CB8AC3E}">
        <p14:creationId xmlns:p14="http://schemas.microsoft.com/office/powerpoint/2010/main" val="64600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3048000"/>
          </a:xfrm>
        </p:spPr>
        <p:txBody>
          <a:bodyPr/>
          <a:lstStyle/>
          <a:p>
            <a:r>
              <a:rPr lang="sr-Latn-CS" sz="2400" dirty="0" smtClean="0">
                <a:solidFill>
                  <a:schemeClr val="accent3">
                    <a:lumMod val="50000"/>
                  </a:schemeClr>
                </a:solidFill>
                <a:latin typeface="+mn-lt"/>
              </a:rPr>
              <a:t>Bolesnica, stara 49 godina, bez faktora rizika za cerebrovaskularnu bolest, sa 10-to godišnjom evolucijom primarno-progresivne MS i razvojem akutnog moždanog udara sa teškom kliničkom slikom.</a:t>
            </a:r>
          </a:p>
          <a:p>
            <a:r>
              <a:rPr lang="sr-Latn-CS" sz="2400" dirty="0" smtClean="0">
                <a:solidFill>
                  <a:schemeClr val="accent3">
                    <a:lumMod val="50000"/>
                  </a:schemeClr>
                </a:solidFill>
                <a:latin typeface="+mn-lt"/>
              </a:rPr>
              <a:t> </a:t>
            </a:r>
            <a:r>
              <a:rPr lang="x-none" sz="2400" smtClean="0">
                <a:solidFill>
                  <a:schemeClr val="accent3">
                    <a:lumMod val="50000"/>
                  </a:schemeClr>
                </a:solidFill>
                <a:latin typeface="+mn-lt"/>
              </a:rPr>
              <a:t>Akutni </a:t>
            </a:r>
            <a:r>
              <a:rPr lang="x-none" sz="2400" dirty="0" err="1" smtClean="0">
                <a:solidFill>
                  <a:schemeClr val="accent3">
                    <a:lumMod val="50000"/>
                  </a:schemeClr>
                </a:solidFill>
                <a:latin typeface="+mn-lt"/>
              </a:rPr>
              <a:t>ishemijski</a:t>
            </a:r>
            <a:r>
              <a:rPr lang="x-none" sz="2400" dirty="0" smtClean="0">
                <a:solidFill>
                  <a:schemeClr val="accent3">
                    <a:lumMod val="50000"/>
                  </a:schemeClr>
                </a:solidFill>
                <a:latin typeface="+mn-lt"/>
              </a:rPr>
              <a:t> moždani </a:t>
            </a:r>
            <a:r>
              <a:rPr lang="x-none" sz="2400" smtClean="0">
                <a:solidFill>
                  <a:schemeClr val="accent3">
                    <a:lumMod val="50000"/>
                  </a:schemeClr>
                </a:solidFill>
                <a:latin typeface="+mn-lt"/>
              </a:rPr>
              <a:t>udar </a:t>
            </a:r>
            <a:r>
              <a:rPr lang="sr-Latn-CS" sz="2400" dirty="0" smtClean="0">
                <a:solidFill>
                  <a:schemeClr val="accent3">
                    <a:lumMod val="50000"/>
                  </a:schemeClr>
                </a:solidFill>
                <a:latin typeface="+mn-lt"/>
              </a:rPr>
              <a:t>je </a:t>
            </a:r>
            <a:r>
              <a:rPr lang="x-none" sz="2400" smtClean="0">
                <a:solidFill>
                  <a:schemeClr val="accent3">
                    <a:lumMod val="50000"/>
                  </a:schemeClr>
                </a:solidFill>
                <a:latin typeface="+mn-lt"/>
              </a:rPr>
              <a:t>najverovatnije</a:t>
            </a:r>
            <a:r>
              <a:rPr lang="sr-Latn-CS" sz="2400" dirty="0" smtClean="0">
                <a:solidFill>
                  <a:schemeClr val="accent3">
                    <a:lumMod val="50000"/>
                  </a:schemeClr>
                </a:solidFill>
                <a:latin typeface="+mn-lt"/>
              </a:rPr>
              <a:t> </a:t>
            </a:r>
            <a:r>
              <a:rPr lang="x-none" sz="2400" smtClean="0">
                <a:solidFill>
                  <a:schemeClr val="accent3">
                    <a:lumMod val="50000"/>
                  </a:schemeClr>
                </a:solidFill>
                <a:latin typeface="+mn-lt"/>
              </a:rPr>
              <a:t>nastao </a:t>
            </a:r>
            <a:r>
              <a:rPr lang="x-none" sz="2400" dirty="0" smtClean="0">
                <a:solidFill>
                  <a:schemeClr val="accent3">
                    <a:lumMod val="50000"/>
                  </a:schemeClr>
                </a:solidFill>
                <a:latin typeface="+mn-lt"/>
              </a:rPr>
              <a:t>na </a:t>
            </a:r>
            <a:r>
              <a:rPr lang="x-none" sz="2400" smtClean="0">
                <a:solidFill>
                  <a:schemeClr val="accent3">
                    <a:lumMod val="50000"/>
                  </a:schemeClr>
                </a:solidFill>
                <a:latin typeface="+mn-lt"/>
              </a:rPr>
              <a:t>terenu </a:t>
            </a:r>
            <a:r>
              <a:rPr lang="sr-Latn-CS" sz="2400" dirty="0" smtClean="0">
                <a:solidFill>
                  <a:schemeClr val="accent3">
                    <a:lumMod val="50000"/>
                  </a:schemeClr>
                </a:solidFill>
                <a:latin typeface="+mn-lt"/>
              </a:rPr>
              <a:t>spontane </a:t>
            </a:r>
            <a:r>
              <a:rPr lang="x-none" sz="2400" smtClean="0">
                <a:solidFill>
                  <a:schemeClr val="accent3">
                    <a:lumMod val="50000"/>
                  </a:schemeClr>
                </a:solidFill>
                <a:latin typeface="+mn-lt"/>
              </a:rPr>
              <a:t>disekcije </a:t>
            </a:r>
            <a:r>
              <a:rPr lang="x-none" sz="2400" dirty="0" smtClean="0">
                <a:solidFill>
                  <a:schemeClr val="accent3">
                    <a:lumMod val="50000"/>
                  </a:schemeClr>
                </a:solidFill>
                <a:latin typeface="+mn-lt"/>
              </a:rPr>
              <a:t>leve unutrašnje </a:t>
            </a:r>
            <a:r>
              <a:rPr lang="x-none" sz="2400" err="1" smtClean="0">
                <a:solidFill>
                  <a:schemeClr val="accent3">
                    <a:lumMod val="50000"/>
                  </a:schemeClr>
                </a:solidFill>
                <a:latin typeface="+mn-lt"/>
              </a:rPr>
              <a:t>karotidne</a:t>
            </a:r>
            <a:r>
              <a:rPr lang="x-none" sz="2400" smtClean="0">
                <a:solidFill>
                  <a:schemeClr val="accent3">
                    <a:lumMod val="50000"/>
                  </a:schemeClr>
                </a:solidFill>
                <a:latin typeface="+mn-lt"/>
              </a:rPr>
              <a:t> arterije</a:t>
            </a:r>
            <a:r>
              <a:rPr lang="sr-Latn-CS" sz="2400" dirty="0" smtClean="0">
                <a:solidFill>
                  <a:schemeClr val="accent3">
                    <a:lumMod val="50000"/>
                  </a:schemeClr>
                </a:solidFill>
                <a:latin typeface="+mn-lt"/>
              </a:rPr>
              <a:t>, koja se restituisala.</a:t>
            </a:r>
            <a:endParaRPr lang="x-none" sz="2400" dirty="0">
              <a:solidFill>
                <a:schemeClr val="accent3">
                  <a:lumMod val="50000"/>
                </a:schemeClr>
              </a:solidFill>
              <a:latin typeface="+mn-lt"/>
            </a:endParaRPr>
          </a:p>
        </p:txBody>
      </p:sp>
      <p:sp>
        <p:nvSpPr>
          <p:cNvPr id="4" name="Title 1"/>
          <p:cNvSpPr>
            <a:spLocks noGrp="1"/>
          </p:cNvSpPr>
          <p:nvPr>
            <p:ph type="title"/>
          </p:nvPr>
        </p:nvSpPr>
        <p:spPr>
          <a:xfrm>
            <a:off x="457200" y="274638"/>
            <a:ext cx="6781800" cy="1325562"/>
          </a:xfrm>
        </p:spPr>
        <p:txBody>
          <a:bodyPr/>
          <a:lstStyle/>
          <a:p>
            <a:pPr algn="l"/>
            <a:r>
              <a:rPr lang="x-none" b="1" dirty="0" smtClean="0">
                <a:solidFill>
                  <a:schemeClr val="accent3">
                    <a:lumMod val="50000"/>
                  </a:schemeClr>
                </a:solidFill>
                <a:effectLst>
                  <a:outerShdw blurRad="38100" dist="38100" dir="2700000" algn="tl">
                    <a:srgbClr val="000000">
                      <a:alpha val="43137"/>
                    </a:srgbClr>
                  </a:outerShdw>
                </a:effectLst>
                <a:latin typeface="+mj-lt"/>
              </a:rPr>
              <a:t>Zaključak</a:t>
            </a:r>
            <a:endParaRPr lang="x-none" b="1" dirty="0">
              <a:solidFill>
                <a:schemeClr val="accent3">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0276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5715000" cy="1173162"/>
          </a:xfrm>
        </p:spPr>
        <p:txBody>
          <a:bodyPr>
            <a:normAutofit fontScale="90000"/>
          </a:bodyPr>
          <a:lstStyle/>
          <a:p>
            <a:pPr algn="l"/>
            <a:r>
              <a:rPr lang="sr-Latn-CS" b="1" dirty="0" smtClean="0">
                <a:latin typeface="+mn-lt"/>
              </a:rPr>
              <a:t>Mehanizmi ud</a:t>
            </a:r>
            <a:r>
              <a:rPr lang="en-US" b="1" dirty="0" err="1" smtClean="0">
                <a:latin typeface="+mn-lt"/>
              </a:rPr>
              <a:t>ruženost</a:t>
            </a:r>
            <a:r>
              <a:rPr lang="sr-Latn-CS" b="1" dirty="0" smtClean="0">
                <a:latin typeface="+mn-lt"/>
              </a:rPr>
              <a:t>i</a:t>
            </a:r>
            <a:r>
              <a:rPr lang="en-US" b="1" dirty="0" smtClean="0">
                <a:latin typeface="+mn-lt"/>
              </a:rPr>
              <a:t> MS</a:t>
            </a:r>
            <a:r>
              <a:rPr lang="sr-Latn-CS" b="1" dirty="0" smtClean="0">
                <a:latin typeface="+mn-lt"/>
              </a:rPr>
              <a:t> i CVB?</a:t>
            </a:r>
            <a:endParaRPr lang="en-US" b="1" dirty="0" smtClean="0">
              <a:latin typeface="+mn-lt"/>
            </a:endParaRPr>
          </a:p>
        </p:txBody>
      </p:sp>
      <p:sp>
        <p:nvSpPr>
          <p:cNvPr id="6" name="Content Placeholder 2"/>
          <p:cNvSpPr>
            <a:spLocks noGrp="1"/>
          </p:cNvSpPr>
          <p:nvPr>
            <p:ph idx="1"/>
          </p:nvPr>
        </p:nvSpPr>
        <p:spPr>
          <a:xfrm>
            <a:off x="457200" y="1828800"/>
            <a:ext cx="8229600" cy="4876800"/>
          </a:xfrm>
        </p:spPr>
        <p:txBody>
          <a:bodyPr rtlCol="0">
            <a:normAutofit/>
          </a:bodyPr>
          <a:lstStyle/>
          <a:p>
            <a:pPr marL="457200" indent="-457200" fontAlgn="auto">
              <a:lnSpc>
                <a:spcPct val="120000"/>
              </a:lnSpc>
              <a:spcBef>
                <a:spcPts val="0"/>
              </a:spcBef>
              <a:spcAft>
                <a:spcPts val="0"/>
              </a:spcAft>
              <a:buFont typeface="+mj-lt"/>
              <a:buAutoNum type="arabicPeriod"/>
              <a:defRPr/>
            </a:pPr>
            <a:r>
              <a:rPr lang="x-none" sz="2000" b="1" smtClean="0"/>
              <a:t>Inflamacija</a:t>
            </a:r>
            <a:endParaRPr lang="sr-Latn-CS" sz="2000" dirty="0" smtClean="0"/>
          </a:p>
          <a:p>
            <a:pPr marL="457200" indent="-457200" fontAlgn="auto">
              <a:lnSpc>
                <a:spcPct val="120000"/>
              </a:lnSpc>
              <a:spcBef>
                <a:spcPts val="0"/>
              </a:spcBef>
              <a:spcAft>
                <a:spcPts val="0"/>
              </a:spcAft>
              <a:buFont typeface="+mj-lt"/>
              <a:buAutoNum type="arabicPeriod"/>
              <a:defRPr/>
            </a:pPr>
            <a:r>
              <a:rPr lang="en-US" sz="2000" b="1" dirty="0" err="1" smtClean="0"/>
              <a:t>Autoimunska</a:t>
            </a:r>
            <a:r>
              <a:rPr lang="en-US" sz="2000" b="1" dirty="0" smtClean="0"/>
              <a:t> </a:t>
            </a:r>
            <a:r>
              <a:rPr lang="en-US" sz="2000" b="1" dirty="0" err="1" smtClean="0"/>
              <a:t>reakcija</a:t>
            </a:r>
            <a:endParaRPr lang="x-none" sz="2000" dirty="0"/>
          </a:p>
          <a:p>
            <a:pPr marL="457200" indent="-457200" fontAlgn="auto">
              <a:lnSpc>
                <a:spcPct val="120000"/>
              </a:lnSpc>
              <a:spcBef>
                <a:spcPts val="0"/>
              </a:spcBef>
              <a:spcAft>
                <a:spcPts val="0"/>
              </a:spcAft>
              <a:buFont typeface="+mj-lt"/>
              <a:buAutoNum type="arabicPeriod"/>
              <a:defRPr/>
            </a:pPr>
            <a:r>
              <a:rPr lang="x-none" sz="2000" b="1" smtClean="0"/>
              <a:t>Endotelijalna disfunkcija</a:t>
            </a:r>
            <a:endParaRPr lang="en-US" sz="2000" dirty="0" smtClean="0"/>
          </a:p>
          <a:p>
            <a:pPr marL="457200" indent="-457200" fontAlgn="auto">
              <a:lnSpc>
                <a:spcPct val="120000"/>
              </a:lnSpc>
              <a:spcBef>
                <a:spcPts val="0"/>
              </a:spcBef>
              <a:spcAft>
                <a:spcPts val="0"/>
              </a:spcAft>
              <a:buFont typeface="Arial" charset="0"/>
              <a:buNone/>
              <a:defRPr/>
            </a:pPr>
            <a:r>
              <a:rPr lang="sr-Latn-CS" sz="2000" dirty="0" smtClean="0"/>
              <a:t>	-</a:t>
            </a:r>
            <a:r>
              <a:rPr lang="sr-Latn-CS" sz="1800" dirty="0" smtClean="0"/>
              <a:t>o</a:t>
            </a:r>
            <a:r>
              <a:rPr lang="en-US" sz="1800" dirty="0" err="1" smtClean="0"/>
              <a:t>ksidativni</a:t>
            </a:r>
            <a:r>
              <a:rPr lang="en-US" sz="1800" dirty="0" smtClean="0"/>
              <a:t> </a:t>
            </a:r>
            <a:r>
              <a:rPr lang="en-US" sz="1800" dirty="0" err="1" smtClean="0"/>
              <a:t>stres</a:t>
            </a:r>
            <a:r>
              <a:rPr lang="en-US" sz="1800" dirty="0" smtClean="0"/>
              <a:t> </a:t>
            </a:r>
            <a:r>
              <a:rPr lang="en-US" sz="1800" dirty="0" err="1" smtClean="0"/>
              <a:t>doprinosi</a:t>
            </a:r>
            <a:r>
              <a:rPr lang="en-US" sz="1800" dirty="0" smtClean="0"/>
              <a:t> </a:t>
            </a:r>
            <a:r>
              <a:rPr lang="en-US" sz="1800" dirty="0" err="1" smtClean="0"/>
              <a:t>razvoju</a:t>
            </a:r>
            <a:r>
              <a:rPr lang="en-US" sz="1800" dirty="0" smtClean="0"/>
              <a:t> </a:t>
            </a:r>
            <a:r>
              <a:rPr lang="en-US" sz="1800" dirty="0" err="1" smtClean="0"/>
              <a:t>endotelijalne</a:t>
            </a:r>
            <a:r>
              <a:rPr lang="en-US" sz="1800" dirty="0" smtClean="0"/>
              <a:t> </a:t>
            </a:r>
            <a:r>
              <a:rPr lang="en-US" sz="1800" dirty="0" err="1" smtClean="0"/>
              <a:t>disfunkcije</a:t>
            </a:r>
            <a:r>
              <a:rPr lang="x-none" sz="1800" dirty="0" smtClean="0"/>
              <a:t> (MS)</a:t>
            </a:r>
            <a:r>
              <a:rPr lang="sr-Latn-CS" sz="1800" dirty="0" smtClean="0"/>
              <a:t> </a:t>
            </a:r>
            <a:endParaRPr lang="en-US" sz="1800" dirty="0" smtClean="0"/>
          </a:p>
          <a:p>
            <a:pPr marL="457200" indent="-457200" fontAlgn="auto">
              <a:lnSpc>
                <a:spcPct val="120000"/>
              </a:lnSpc>
              <a:spcBef>
                <a:spcPts val="0"/>
              </a:spcBef>
              <a:spcAft>
                <a:spcPts val="0"/>
              </a:spcAft>
              <a:buFont typeface="Arial" charset="0"/>
              <a:buNone/>
              <a:defRPr/>
            </a:pPr>
            <a:r>
              <a:rPr lang="en-US" sz="1800" dirty="0" smtClean="0">
                <a:cs typeface="Times New Roman"/>
              </a:rPr>
              <a:t>        </a:t>
            </a:r>
            <a:r>
              <a:rPr lang="sr-Latn-CS" sz="1800" dirty="0" smtClean="0">
                <a:cs typeface="Times New Roman"/>
              </a:rPr>
              <a:t>-</a:t>
            </a:r>
            <a:r>
              <a:rPr lang="en-US" sz="1800" dirty="0" smtClean="0">
                <a:cs typeface="Times New Roman"/>
              </a:rPr>
              <a:t> </a:t>
            </a:r>
            <a:r>
              <a:rPr lang="sr-Latn-CS" sz="1800" dirty="0" smtClean="0">
                <a:cs typeface="Times New Roman"/>
              </a:rPr>
              <a:t>povišen </a:t>
            </a:r>
            <a:r>
              <a:rPr lang="sr-Latn-CS" sz="1800" dirty="0" smtClean="0"/>
              <a:t>homocistein u krvi u </a:t>
            </a:r>
            <a:r>
              <a:rPr lang="en-US" sz="1800" dirty="0" smtClean="0"/>
              <a:t> </a:t>
            </a:r>
            <a:r>
              <a:rPr lang="sr-Latn-CS" sz="1800" dirty="0" smtClean="0"/>
              <a:t>MS</a:t>
            </a:r>
            <a:endParaRPr lang="en-US" sz="1800" dirty="0" smtClean="0"/>
          </a:p>
          <a:p>
            <a:pPr marL="457200" indent="-457200" fontAlgn="auto">
              <a:lnSpc>
                <a:spcPct val="120000"/>
              </a:lnSpc>
              <a:spcBef>
                <a:spcPts val="0"/>
              </a:spcBef>
              <a:spcAft>
                <a:spcPts val="0"/>
              </a:spcAft>
              <a:buFont typeface="+mj-lt"/>
              <a:buAutoNum type="arabicPeriod" startAt="4"/>
              <a:defRPr/>
            </a:pPr>
            <a:r>
              <a:rPr lang="en-US" sz="2000" b="1" dirty="0" err="1" smtClean="0"/>
              <a:t>Aktivacija</a:t>
            </a:r>
            <a:r>
              <a:rPr lang="en-US" sz="2000" b="1" dirty="0" smtClean="0"/>
              <a:t> </a:t>
            </a:r>
            <a:r>
              <a:rPr lang="en-US" sz="2000" b="1" dirty="0" err="1" smtClean="0"/>
              <a:t>trombocita</a:t>
            </a:r>
            <a:r>
              <a:rPr lang="x-none" sz="2000" b="1" dirty="0" smtClean="0"/>
              <a:t> </a:t>
            </a:r>
            <a:r>
              <a:rPr lang="x-none" sz="2000" dirty="0" smtClean="0"/>
              <a:t>opisivana </a:t>
            </a:r>
            <a:r>
              <a:rPr lang="x-none" sz="2000" smtClean="0"/>
              <a:t>u MS</a:t>
            </a:r>
            <a:endParaRPr lang="en-US" sz="2000" dirty="0" smtClean="0"/>
          </a:p>
          <a:p>
            <a:pPr marL="457200" indent="-457200" fontAlgn="auto">
              <a:lnSpc>
                <a:spcPct val="120000"/>
              </a:lnSpc>
              <a:spcBef>
                <a:spcPts val="0"/>
              </a:spcBef>
              <a:spcAft>
                <a:spcPts val="0"/>
              </a:spcAft>
              <a:buFont typeface="+mj-lt"/>
              <a:buAutoNum type="arabicPeriod" startAt="4"/>
              <a:defRPr/>
            </a:pPr>
            <a:r>
              <a:rPr lang="sr-Latn-CS" sz="2000" b="1" dirty="0" smtClean="0"/>
              <a:t>H</a:t>
            </a:r>
            <a:r>
              <a:rPr lang="x-none" sz="2000" b="1" dirty="0" smtClean="0"/>
              <a:t>ipoperfuzija </a:t>
            </a:r>
            <a:r>
              <a:rPr lang="x-none" sz="1800" dirty="0" smtClean="0"/>
              <a:t>u naizgled normalnoj beloj masi </a:t>
            </a:r>
            <a:r>
              <a:rPr lang="sr-Latn-CS" sz="1800" dirty="0" smtClean="0"/>
              <a:t>u </a:t>
            </a:r>
            <a:r>
              <a:rPr lang="x-none" sz="1800" dirty="0" smtClean="0"/>
              <a:t>MS</a:t>
            </a:r>
            <a:r>
              <a:rPr lang="sr-Latn-CS" sz="1800" dirty="0" smtClean="0"/>
              <a:t> i</a:t>
            </a:r>
            <a:r>
              <a:rPr lang="x-none" sz="1800" dirty="0" smtClean="0"/>
              <a:t> KIS</a:t>
            </a:r>
          </a:p>
          <a:p>
            <a:pPr marL="457200" indent="-457200" fontAlgn="auto">
              <a:lnSpc>
                <a:spcPct val="120000"/>
              </a:lnSpc>
              <a:spcBef>
                <a:spcPts val="0"/>
              </a:spcBef>
              <a:spcAft>
                <a:spcPts val="0"/>
              </a:spcAft>
              <a:buFont typeface="Arial" charset="0"/>
              <a:buNone/>
              <a:defRPr/>
            </a:pPr>
            <a:r>
              <a:rPr lang="sr-Latn-CS" sz="1800" dirty="0" smtClean="0"/>
              <a:t>                                      </a:t>
            </a:r>
            <a:r>
              <a:rPr lang="x-none" sz="1800" dirty="0" smtClean="0"/>
              <a:t>u korteksu i supkortikalnoj sivoj masi </a:t>
            </a:r>
            <a:r>
              <a:rPr lang="sr-Latn-CS" sz="1800" dirty="0" smtClean="0"/>
              <a:t>u </a:t>
            </a:r>
            <a:r>
              <a:rPr lang="x-none" sz="1800" dirty="0" smtClean="0"/>
              <a:t>MS</a:t>
            </a:r>
            <a:endParaRPr lang="sr-Latn-CS" sz="1800" dirty="0" smtClean="0"/>
          </a:p>
          <a:p>
            <a:pPr marL="457200" indent="-457200" fontAlgn="auto">
              <a:lnSpc>
                <a:spcPct val="120000"/>
              </a:lnSpc>
              <a:spcBef>
                <a:spcPts val="0"/>
              </a:spcBef>
              <a:spcAft>
                <a:spcPts val="0"/>
              </a:spcAft>
              <a:buFont typeface="+mj-lt"/>
              <a:buAutoNum type="arabicPeriod" startAt="6"/>
              <a:defRPr/>
            </a:pPr>
            <a:r>
              <a:rPr lang="sr-Latn-CS" sz="2000" b="1" dirty="0" smtClean="0"/>
              <a:t>Faktori rizika </a:t>
            </a:r>
            <a:r>
              <a:rPr lang="sr-Latn-CS" sz="2000" dirty="0" smtClean="0"/>
              <a:t>u MS:</a:t>
            </a:r>
          </a:p>
          <a:p>
            <a:pPr marL="457200" indent="-457200" fontAlgn="auto">
              <a:lnSpc>
                <a:spcPct val="120000"/>
              </a:lnSpc>
              <a:spcBef>
                <a:spcPts val="0"/>
              </a:spcBef>
              <a:spcAft>
                <a:spcPts val="0"/>
              </a:spcAft>
              <a:buFont typeface="Arial" charset="0"/>
              <a:buNone/>
              <a:defRPr/>
            </a:pPr>
            <a:r>
              <a:rPr lang="sr-Latn-CS" sz="2000" dirty="0" smtClean="0"/>
              <a:t>	</a:t>
            </a:r>
            <a:r>
              <a:rPr lang="sr-Latn-CS" sz="1800" dirty="0" smtClean="0"/>
              <a:t>pušenje, gojaznost, fizička neaktivnost češći u MS</a:t>
            </a:r>
          </a:p>
          <a:p>
            <a:pPr marL="457200" indent="-457200" fontAlgn="auto">
              <a:lnSpc>
                <a:spcPct val="120000"/>
              </a:lnSpc>
              <a:spcBef>
                <a:spcPts val="0"/>
              </a:spcBef>
              <a:spcAft>
                <a:spcPts val="0"/>
              </a:spcAft>
              <a:buFont typeface="Arial" charset="0"/>
              <a:buNone/>
              <a:defRPr/>
            </a:pPr>
            <a:r>
              <a:rPr lang="sr-Latn-CS" sz="1800" dirty="0" smtClean="0"/>
              <a:t>	dijabetes, hipertenzija, hiperlipidemija jednako u MS kao u opštoj populaciji</a:t>
            </a:r>
            <a:endParaRPr lang="en-US" sz="1800" dirty="0" smtClean="0"/>
          </a:p>
          <a:p>
            <a:pPr marL="457200" indent="-457200" fontAlgn="auto">
              <a:lnSpc>
                <a:spcPct val="120000"/>
              </a:lnSpc>
              <a:spcBef>
                <a:spcPts val="0"/>
              </a:spcBef>
              <a:spcAft>
                <a:spcPts val="0"/>
              </a:spcAft>
              <a:buFont typeface="+mj-lt"/>
              <a:buAutoNum type="arabicPeriod" startAt="7"/>
              <a:defRPr/>
            </a:pPr>
            <a:r>
              <a:rPr lang="en-US" sz="2000" b="1" dirty="0" err="1" smtClean="0"/>
              <a:t>Mijeloproliferacija</a:t>
            </a:r>
            <a:r>
              <a:rPr lang="en-US" sz="2000" b="1" dirty="0" smtClean="0"/>
              <a:t> </a:t>
            </a:r>
            <a:r>
              <a:rPr lang="sr-Latn-CS" sz="2000" b="1" dirty="0" smtClean="0"/>
              <a:t>moguća u </a:t>
            </a:r>
            <a:r>
              <a:rPr lang="en-US" sz="2000" b="1" dirty="0" smtClean="0"/>
              <a:t> MS</a:t>
            </a:r>
            <a:endParaRPr lang="x-none" sz="2000" b="1" dirty="0" smtClean="0"/>
          </a:p>
          <a:p>
            <a:pPr fontAlgn="auto">
              <a:lnSpc>
                <a:spcPct val="120000"/>
              </a:lnSpc>
              <a:spcBef>
                <a:spcPts val="0"/>
              </a:spcBef>
              <a:spcAft>
                <a:spcPts val="0"/>
              </a:spcAft>
              <a:buFont typeface="Arial" charset="0"/>
              <a:buNone/>
              <a:defRPr/>
            </a:pPr>
            <a:endParaRPr lang="x-none" sz="2000" dirty="0" smtClean="0"/>
          </a:p>
          <a:p>
            <a:pPr fontAlgn="auto">
              <a:lnSpc>
                <a:spcPct val="120000"/>
              </a:lnSpc>
              <a:spcBef>
                <a:spcPts val="0"/>
              </a:spcBef>
              <a:spcAft>
                <a:spcPts val="0"/>
              </a:spcAft>
              <a:buFont typeface="Arial" charset="0"/>
              <a:buNone/>
              <a:defRPr/>
            </a:pPr>
            <a:endParaRPr lang="x-none" sz="2000" dirty="0" smtClean="0"/>
          </a:p>
          <a:p>
            <a:pPr fontAlgn="auto">
              <a:spcAft>
                <a:spcPts val="0"/>
              </a:spcAft>
              <a:buFont typeface="Arial" charset="0"/>
              <a:buNone/>
              <a:defRPr/>
            </a:pPr>
            <a:endParaRPr lang="en-US" sz="2000" dirty="0" smtClean="0"/>
          </a:p>
          <a:p>
            <a:pPr fontAlgn="auto">
              <a:spcAft>
                <a:spcPts val="0"/>
              </a:spcAft>
              <a:defRPr/>
            </a:pPr>
            <a:endParaRPr lang="en-US" sz="2000" dirty="0"/>
          </a:p>
        </p:txBody>
      </p:sp>
    </p:spTree>
    <p:extLst>
      <p:ext uri="{BB962C8B-B14F-4D97-AF65-F5344CB8AC3E}">
        <p14:creationId xmlns:p14="http://schemas.microsoft.com/office/powerpoint/2010/main" val="1497629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286000"/>
            <a:ext cx="7772400" cy="147002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x-none" sz="3200" b="1" dirty="0" err="1" smtClean="0">
                <a:latin typeface="+mj-lt"/>
              </a:rPr>
              <a:t>Udruženost</a:t>
            </a:r>
            <a:r>
              <a:rPr lang="x-none" sz="3200" b="1" dirty="0" smtClean="0">
                <a:latin typeface="+mj-lt"/>
              </a:rPr>
              <a:t> multiple skleroze i </a:t>
            </a:r>
            <a:r>
              <a:rPr lang="x-none" sz="3200" b="1" dirty="0" err="1" smtClean="0">
                <a:latin typeface="+mj-lt"/>
              </a:rPr>
              <a:t>ishemijskog</a:t>
            </a:r>
            <a:r>
              <a:rPr lang="x-none" sz="3200" b="1" dirty="0" smtClean="0">
                <a:latin typeface="+mj-lt"/>
              </a:rPr>
              <a:t> moždanog udara</a:t>
            </a:r>
            <a:endParaRPr lang="en-US" sz="3200" b="1" dirty="0" smtClean="0">
              <a:latin typeface="+mj-lt"/>
            </a:endParaRPr>
          </a:p>
        </p:txBody>
      </p:sp>
      <p:sp>
        <p:nvSpPr>
          <p:cNvPr id="7" name="Subtitle 2"/>
          <p:cNvSpPr>
            <a:spLocks noGrp="1"/>
          </p:cNvSpPr>
          <p:nvPr>
            <p:ph type="subTitle" idx="1"/>
          </p:nvPr>
        </p:nvSpPr>
        <p:spPr>
          <a:xfrm>
            <a:off x="381000" y="3886200"/>
            <a:ext cx="8458200" cy="175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r>
              <a:rPr lang="x-none" sz="2800" dirty="0" smtClean="0">
                <a:latin typeface="+mn-lt"/>
              </a:rPr>
              <a:t>Prikaz </a:t>
            </a:r>
            <a:r>
              <a:rPr lang="x-none" sz="2800" smtClean="0">
                <a:latin typeface="+mn-lt"/>
              </a:rPr>
              <a:t>slučaja </a:t>
            </a:r>
            <a:endParaRPr lang="sr-Latn-CS" sz="2800" dirty="0" smtClean="0">
              <a:latin typeface="+mn-lt"/>
            </a:endParaRPr>
          </a:p>
          <a:p>
            <a:pPr>
              <a:defRPr/>
            </a:pPr>
            <a:r>
              <a:rPr lang="sr-Latn-CS" sz="2800" dirty="0" smtClean="0">
                <a:solidFill>
                  <a:schemeClr val="tx1">
                    <a:lumMod val="65000"/>
                    <a:lumOff val="35000"/>
                  </a:schemeClr>
                </a:solidFill>
                <a:latin typeface="+mn-lt"/>
              </a:rPr>
              <a:t>Maja Stefanović Budimkić</a:t>
            </a:r>
          </a:p>
          <a:p>
            <a:pPr>
              <a:defRPr/>
            </a:pPr>
            <a:endParaRPr lang="sr-Latn-CS" sz="2800" dirty="0" smtClean="0">
              <a:solidFill>
                <a:schemeClr val="tx1">
                  <a:lumMod val="65000"/>
                  <a:lumOff val="35000"/>
                </a:schemeClr>
              </a:solidFill>
              <a:latin typeface="+mn-lt"/>
            </a:endParaRPr>
          </a:p>
          <a:p>
            <a:pPr>
              <a:defRPr/>
            </a:pPr>
            <a:r>
              <a:rPr lang="sr-Latn-CS" sz="2800" dirty="0" smtClean="0">
                <a:latin typeface="+mn-lt"/>
              </a:rPr>
              <a:t>Klinika za neurologiju KCS, Beograd</a:t>
            </a:r>
            <a:endParaRPr lang="x-none" sz="2800" dirty="0" smtClean="0">
              <a:latin typeface="+mn-lt"/>
            </a:endParaRPr>
          </a:p>
        </p:txBody>
      </p:sp>
    </p:spTree>
    <p:extLst>
      <p:ext uri="{BB962C8B-B14F-4D97-AF65-F5344CB8AC3E}">
        <p14:creationId xmlns:p14="http://schemas.microsoft.com/office/powerpoint/2010/main" val="264969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28600" y="2895600"/>
            <a:ext cx="4800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r-Latn-CS" sz="2000" dirty="0" smtClean="0">
                <a:solidFill>
                  <a:schemeClr val="accent3">
                    <a:lumMod val="50000"/>
                  </a:schemeClr>
                </a:solidFill>
                <a:latin typeface="+mn-lt"/>
              </a:rPr>
              <a:t>2004: slabost leve noge, </a:t>
            </a:r>
            <a:r>
              <a:rPr lang="en-US" sz="2000" dirty="0" err="1" smtClean="0">
                <a:solidFill>
                  <a:schemeClr val="accent3">
                    <a:lumMod val="50000"/>
                  </a:schemeClr>
                </a:solidFill>
                <a:latin typeface="+mn-lt"/>
              </a:rPr>
              <a:t>nakon</a:t>
            </a:r>
            <a:r>
              <a:rPr lang="en-US" sz="2000" dirty="0" smtClean="0">
                <a:solidFill>
                  <a:schemeClr val="accent3">
                    <a:lumMod val="50000"/>
                  </a:schemeClr>
                </a:solidFill>
                <a:latin typeface="+mn-lt"/>
              </a:rPr>
              <a:t> </a:t>
            </a:r>
            <a:r>
              <a:rPr lang="sr-Latn-CS" sz="2000" dirty="0" smtClean="0">
                <a:solidFill>
                  <a:schemeClr val="accent3">
                    <a:lumMod val="50000"/>
                  </a:schemeClr>
                </a:solidFill>
                <a:latin typeface="+mn-lt"/>
              </a:rPr>
              <a:t>par meseci i leve ruke.</a:t>
            </a:r>
          </a:p>
          <a:p>
            <a:r>
              <a:rPr lang="sr-Latn-CS" sz="2000" dirty="0" smtClean="0">
                <a:solidFill>
                  <a:schemeClr val="accent3">
                    <a:lumMod val="50000"/>
                  </a:schemeClr>
                </a:solidFill>
                <a:latin typeface="+mn-lt"/>
              </a:rPr>
              <a:t>Potom slabost desne noge, sve otežaniji hod</a:t>
            </a:r>
          </a:p>
          <a:p>
            <a:r>
              <a:rPr lang="sr-Latn-CS" sz="2000" dirty="0" smtClean="0">
                <a:solidFill>
                  <a:schemeClr val="accent3">
                    <a:lumMod val="50000"/>
                  </a:schemeClr>
                </a:solidFill>
                <a:latin typeface="+mn-lt"/>
              </a:rPr>
              <a:t>2006: dijagnoza primarno-progresivne multiple skleroze</a:t>
            </a:r>
          </a:p>
          <a:p>
            <a:r>
              <a:rPr lang="sr-Latn-CS" sz="2000" dirty="0" smtClean="0">
                <a:solidFill>
                  <a:schemeClr val="accent3">
                    <a:lumMod val="50000"/>
                  </a:schemeClr>
                </a:solidFill>
                <a:latin typeface="+mn-lt"/>
              </a:rPr>
              <a:t>U daljem toku bolesti progresivno otežan hod, nespretnost u rukama, hitnost mokrenja</a:t>
            </a:r>
          </a:p>
          <a:p>
            <a:r>
              <a:rPr lang="sr-Latn-CS" sz="2000" dirty="0" smtClean="0">
                <a:solidFill>
                  <a:schemeClr val="accent3">
                    <a:lumMod val="50000"/>
                  </a:schemeClr>
                </a:solidFill>
                <a:latin typeface="+mn-lt"/>
              </a:rPr>
              <a:t>Od 2013. hoda uz jednostranu pomoć. EDSS skor 6.0</a:t>
            </a:r>
          </a:p>
          <a:p>
            <a:pPr marL="0" indent="0">
              <a:buFont typeface="Arial" charset="0"/>
              <a:buNone/>
            </a:pPr>
            <a:endParaRPr lang="x-none" sz="2000" dirty="0">
              <a:solidFill>
                <a:schemeClr val="accent3">
                  <a:lumMod val="50000"/>
                </a:schemeClr>
              </a:solidFill>
              <a:latin typeface="+mn-lt"/>
            </a:endParaRPr>
          </a:p>
        </p:txBody>
      </p:sp>
      <p:sp>
        <p:nvSpPr>
          <p:cNvPr id="7" name="Rectangle 3"/>
          <p:cNvSpPr/>
          <p:nvPr/>
        </p:nvSpPr>
        <p:spPr>
          <a:xfrm>
            <a:off x="5257800" y="2895600"/>
            <a:ext cx="3733800" cy="533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x-none" sz="2000" i="1" dirty="0" smtClean="0">
                <a:solidFill>
                  <a:schemeClr val="accent3">
                    <a:lumMod val="50000"/>
                  </a:schemeClr>
                </a:solidFill>
              </a:rPr>
              <a:t>MR </a:t>
            </a:r>
            <a:r>
              <a:rPr lang="x-none" sz="2000" i="1" dirty="0" err="1" smtClean="0">
                <a:solidFill>
                  <a:schemeClr val="accent3">
                    <a:lumMod val="50000"/>
                  </a:schemeClr>
                </a:solidFill>
              </a:rPr>
              <a:t>endokranijuma</a:t>
            </a:r>
            <a:r>
              <a:rPr lang="x-none" sz="2000" i="1" dirty="0" smtClean="0">
                <a:solidFill>
                  <a:schemeClr val="accent3">
                    <a:lumMod val="50000"/>
                  </a:schemeClr>
                </a:solidFill>
              </a:rPr>
              <a:t> (</a:t>
            </a:r>
            <a:r>
              <a:rPr lang="en-US" sz="2000" i="1" dirty="0" smtClean="0">
                <a:solidFill>
                  <a:schemeClr val="accent3">
                    <a:lumMod val="50000"/>
                  </a:schemeClr>
                </a:solidFill>
              </a:rPr>
              <a:t>2006. god</a:t>
            </a:r>
            <a:r>
              <a:rPr lang="x-none" sz="2000" i="1" dirty="0" smtClean="0">
                <a:solidFill>
                  <a:schemeClr val="accent3">
                    <a:lumMod val="50000"/>
                  </a:schemeClr>
                </a:solidFill>
              </a:rPr>
              <a:t>)</a:t>
            </a:r>
            <a:endParaRPr lang="x-none" sz="2000" i="1" dirty="0">
              <a:solidFill>
                <a:schemeClr val="accent3">
                  <a:lumMod val="50000"/>
                </a:schemeClr>
              </a:solidFill>
            </a:endParaRPr>
          </a:p>
        </p:txBody>
      </p:sp>
      <p:cxnSp>
        <p:nvCxnSpPr>
          <p:cNvPr id="9" name="Gerade Verbindung 8"/>
          <p:cNvCxnSpPr/>
          <p:nvPr/>
        </p:nvCxnSpPr>
        <p:spPr>
          <a:xfrm>
            <a:off x="5105400" y="2895600"/>
            <a:ext cx="0" cy="381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cstate="print"/>
          <a:srcRect/>
          <a:stretch>
            <a:fillRect/>
          </a:stretch>
        </p:blipFill>
        <p:spPr bwMode="auto">
          <a:xfrm>
            <a:off x="5257800" y="3581400"/>
            <a:ext cx="3741964" cy="1905000"/>
          </a:xfrm>
          <a:prstGeom prst="rect">
            <a:avLst/>
          </a:prstGeom>
          <a:noFill/>
          <a:ln w="9525">
            <a:noFill/>
            <a:miter lim="800000"/>
            <a:headEnd/>
            <a:tailEnd/>
          </a:ln>
        </p:spPr>
      </p:pic>
      <p:sp>
        <p:nvSpPr>
          <p:cNvPr id="11" name="Rectangle 3"/>
          <p:cNvSpPr/>
          <p:nvPr/>
        </p:nvSpPr>
        <p:spPr>
          <a:xfrm>
            <a:off x="5257800" y="5791200"/>
            <a:ext cx="37338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r-Latn-CS" i="1" dirty="0" smtClean="0">
                <a:solidFill>
                  <a:schemeClr val="accent3">
                    <a:lumMod val="50000"/>
                  </a:schemeClr>
                </a:solidFill>
              </a:rPr>
              <a:t>2006: pozitivne oligoklonalne IgG trake u likvoru, u serumu nalaz uredan</a:t>
            </a:r>
            <a:endParaRPr lang="x-none" i="1" dirty="0">
              <a:solidFill>
                <a:schemeClr val="accent3">
                  <a:lumMod val="50000"/>
                </a:schemeClr>
              </a:solidFill>
            </a:endParaRPr>
          </a:p>
        </p:txBody>
      </p:sp>
      <p:sp>
        <p:nvSpPr>
          <p:cNvPr id="13" name="Title 1"/>
          <p:cNvSpPr>
            <a:spLocks noGrp="1"/>
          </p:cNvSpPr>
          <p:nvPr>
            <p:ph type="title"/>
          </p:nvPr>
        </p:nvSpPr>
        <p:spPr>
          <a:xfrm>
            <a:off x="381000" y="1371600"/>
            <a:ext cx="8610600" cy="1219200"/>
          </a:xfrm>
          <a:ln>
            <a:solidFill>
              <a:schemeClr val="bg1">
                <a:lumMod val="50000"/>
              </a:schemeClr>
            </a:solidFill>
          </a:ln>
        </p:spPr>
        <p:txBody>
          <a:bodyPr rtlCol="0">
            <a:noAutofit/>
          </a:bodyPr>
          <a:lstStyle/>
          <a:p>
            <a:pPr algn="l" eaLnBrk="1" fontAlgn="auto" hangingPunct="1">
              <a:spcAft>
                <a:spcPts val="0"/>
              </a:spcAft>
              <a:defRPr/>
            </a:pPr>
            <a:r>
              <a:rPr lang="en-US" sz="2000" dirty="0" smtClean="0">
                <a:latin typeface="+mj-lt"/>
              </a:rPr>
              <a:t>♀</a:t>
            </a:r>
            <a:r>
              <a:rPr lang="x-none" sz="2000" smtClean="0">
                <a:latin typeface="+mj-lt"/>
              </a:rPr>
              <a:t> </a:t>
            </a:r>
            <a:r>
              <a:rPr lang="x-none" sz="2000" dirty="0" smtClean="0">
                <a:latin typeface="+mj-lt"/>
              </a:rPr>
              <a:t>49</a:t>
            </a:r>
            <a:r>
              <a:rPr lang="x-none" sz="2000" smtClean="0">
                <a:latin typeface="+mj-lt"/>
              </a:rPr>
              <a:t>. god</a:t>
            </a:r>
            <a:r>
              <a:rPr lang="sr-Latn-CS" sz="2000" dirty="0" smtClean="0">
                <a:latin typeface="+mj-lt"/>
              </a:rPr>
              <a:t>, dešnjakinja, majka dvoje dece, nepušač</a:t>
            </a:r>
            <a:br>
              <a:rPr lang="sr-Latn-CS" sz="2000" dirty="0" smtClean="0">
                <a:latin typeface="+mj-lt"/>
              </a:rPr>
            </a:br>
            <a:r>
              <a:rPr lang="sr-Latn-CS" sz="2000" dirty="0" smtClean="0">
                <a:latin typeface="+mj-lt"/>
              </a:rPr>
              <a:t>-bez  ranije poznatih faktora rizika za CVB</a:t>
            </a:r>
            <a:br>
              <a:rPr lang="sr-Latn-CS" sz="2000" dirty="0" smtClean="0">
                <a:latin typeface="+mj-lt"/>
              </a:rPr>
            </a:br>
            <a:r>
              <a:rPr lang="sr-Latn-CS" sz="2000" dirty="0" smtClean="0">
                <a:latin typeface="+mj-lt"/>
              </a:rPr>
              <a:t>-porodična anamneza: bez oboljenja od značaja</a:t>
            </a:r>
            <a:endParaRPr lang="en-US" sz="2000" dirty="0">
              <a:latin typeface="+mj-lt"/>
            </a:endParaRPr>
          </a:p>
        </p:txBody>
      </p:sp>
      <p:sp>
        <p:nvSpPr>
          <p:cNvPr id="14" name="Rechteck 13"/>
          <p:cNvSpPr/>
          <p:nvPr/>
        </p:nvSpPr>
        <p:spPr>
          <a:xfrm>
            <a:off x="304800" y="304800"/>
            <a:ext cx="5791200" cy="523220"/>
          </a:xfrm>
          <a:prstGeom prst="rect">
            <a:avLst/>
          </a:prstGeom>
        </p:spPr>
        <p:txBody>
          <a:bodyPr wrap="square">
            <a:spAutoFit/>
          </a:bodyPr>
          <a:lstStyle/>
          <a:p>
            <a:pPr eaLnBrk="0" hangingPunct="0">
              <a:defRPr/>
            </a:pPr>
            <a:r>
              <a:rPr lang="sr-Latn-CS" sz="2800" b="1" dirty="0" smtClean="0">
                <a:latin typeface="+mj-lt"/>
              </a:rPr>
              <a:t>Prikaz slučaja: generalije i anamneza</a:t>
            </a:r>
            <a:endParaRPr lang="en-US" sz="2800" b="1"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5638800" cy="1020762"/>
          </a:xfrm>
        </p:spPr>
        <p:txBody>
          <a:bodyPr>
            <a:normAutofit/>
          </a:bodyPr>
          <a:lstStyle/>
          <a:p>
            <a:pPr algn="l"/>
            <a:r>
              <a:rPr lang="sr-Latn-CS" sz="3200" b="1" dirty="0" smtClean="0">
                <a:solidFill>
                  <a:schemeClr val="accent3">
                    <a:lumMod val="50000"/>
                  </a:schemeClr>
                </a:solidFill>
                <a:effectLst>
                  <a:outerShdw blurRad="38100" dist="38100" dir="2700000" algn="tl">
                    <a:srgbClr val="000000">
                      <a:alpha val="43137"/>
                    </a:srgbClr>
                  </a:outerShdw>
                </a:effectLst>
                <a:latin typeface="+mj-lt"/>
              </a:rPr>
              <a:t>Dalji tok bolesti</a:t>
            </a:r>
            <a:endParaRPr lang="x-none" sz="3200" b="1" dirty="0">
              <a:solidFill>
                <a:schemeClr val="accent3">
                  <a:lumMod val="50000"/>
                </a:schemeClr>
              </a:solidFill>
              <a:effectLst>
                <a:outerShdw blurRad="38100" dist="38100" dir="2700000" algn="tl">
                  <a:srgbClr val="000000">
                    <a:alpha val="43137"/>
                  </a:srgbClr>
                </a:outerShdw>
              </a:effectLst>
              <a:latin typeface="+mj-lt"/>
            </a:endParaRPr>
          </a:p>
        </p:txBody>
      </p:sp>
      <p:sp>
        <p:nvSpPr>
          <p:cNvPr id="5" name="Content Placeholder 2"/>
          <p:cNvSpPr>
            <a:spLocks noGrp="1"/>
          </p:cNvSpPr>
          <p:nvPr>
            <p:ph idx="1"/>
          </p:nvPr>
        </p:nvSpPr>
        <p:spPr>
          <a:xfrm>
            <a:off x="457200" y="2362200"/>
            <a:ext cx="8229600" cy="2362200"/>
          </a:xfrm>
        </p:spPr>
        <p:txBody>
          <a:bodyPr/>
          <a:lstStyle/>
          <a:p>
            <a:r>
              <a:rPr lang="sr-Latn-CS" sz="2400" dirty="0" smtClean="0">
                <a:solidFill>
                  <a:schemeClr val="accent3">
                    <a:lumMod val="50000"/>
                  </a:schemeClr>
                </a:solidFill>
                <a:latin typeface="+mn-lt"/>
              </a:rPr>
              <a:t>U noći između 21.06. i 22.06.2014. </a:t>
            </a:r>
          </a:p>
          <a:p>
            <a:pPr lvl="1"/>
            <a:r>
              <a:rPr lang="sr-Latn-CS" sz="2400" dirty="0" smtClean="0">
                <a:solidFill>
                  <a:schemeClr val="accent3">
                    <a:lumMod val="50000"/>
                  </a:schemeClr>
                </a:solidFill>
                <a:latin typeface="+mn-lt"/>
              </a:rPr>
              <a:t>potpuna </a:t>
            </a:r>
            <a:r>
              <a:rPr lang="sr-Latn-CS" sz="2400" dirty="0">
                <a:solidFill>
                  <a:schemeClr val="accent3">
                    <a:lumMod val="50000"/>
                  </a:schemeClr>
                </a:solidFill>
                <a:latin typeface="+mn-lt"/>
              </a:rPr>
              <a:t>oduzetost desne strane tela i nemogućnost </a:t>
            </a:r>
            <a:r>
              <a:rPr lang="sr-Latn-CS" sz="2400" dirty="0" smtClean="0">
                <a:solidFill>
                  <a:schemeClr val="accent3">
                    <a:lumMod val="50000"/>
                  </a:schemeClr>
                </a:solidFill>
                <a:latin typeface="+mn-lt"/>
              </a:rPr>
              <a:t>govora</a:t>
            </a:r>
          </a:p>
          <a:p>
            <a:r>
              <a:rPr lang="sr-Latn-CS" sz="2400" dirty="0" smtClean="0">
                <a:solidFill>
                  <a:schemeClr val="accent3">
                    <a:lumMod val="50000"/>
                  </a:schemeClr>
                </a:solidFill>
                <a:latin typeface="+mn-lt"/>
              </a:rPr>
              <a:t>Nakon nekoliko sati: delimična redukcija deficita, a dva sata nakon toga: oduzetost desne ruke i noge, nemogućnost govora. </a:t>
            </a:r>
          </a:p>
        </p:txBody>
      </p:sp>
    </p:spTree>
    <p:extLst>
      <p:ext uri="{BB962C8B-B14F-4D97-AF65-F5344CB8AC3E}">
        <p14:creationId xmlns:p14="http://schemas.microsoft.com/office/powerpoint/2010/main" val="685399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381000"/>
            <a:ext cx="5715000"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sr-Latn-CS" sz="2200" dirty="0">
                <a:solidFill>
                  <a:schemeClr val="accent3">
                    <a:lumMod val="50000"/>
                  </a:schemeClr>
                </a:solidFill>
              </a:rPr>
              <a:t>CT endokranijuma (</a:t>
            </a:r>
            <a:r>
              <a:rPr lang="sr-Latn-CS" sz="2200" dirty="0" smtClean="0">
                <a:solidFill>
                  <a:schemeClr val="accent3">
                    <a:lumMod val="50000"/>
                  </a:schemeClr>
                </a:solidFill>
              </a:rPr>
              <a:t>25.06.2014): </a:t>
            </a:r>
            <a:endParaRPr lang="sr-Latn-CS" sz="2200" dirty="0">
              <a:solidFill>
                <a:schemeClr val="accent3">
                  <a:lumMod val="50000"/>
                </a:schemeClr>
              </a:solidFill>
            </a:endParaRPr>
          </a:p>
          <a:p>
            <a:pPr marL="0" lvl="1"/>
            <a:r>
              <a:rPr lang="sr-Latn-CS" sz="2200" dirty="0" smtClean="0">
                <a:solidFill>
                  <a:schemeClr val="accent3">
                    <a:lumMod val="50000"/>
                  </a:schemeClr>
                </a:solidFill>
              </a:rPr>
              <a:t>Temporo-parijetalno levo: sveža ishemijska lezija</a:t>
            </a:r>
            <a:endParaRPr lang="x-none" sz="2200" dirty="0">
              <a:solidFill>
                <a:schemeClr val="accent3">
                  <a:lumMod val="50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228600" y="1524000"/>
            <a:ext cx="6553200" cy="4902489"/>
          </a:xfrm>
          <a:prstGeom prst="rect">
            <a:avLst/>
          </a:prstGeom>
          <a:noFill/>
          <a:ln w="9525">
            <a:noFill/>
            <a:miter lim="800000"/>
            <a:headEnd/>
            <a:tailEnd/>
          </a:ln>
        </p:spPr>
      </p:pic>
      <p:cxnSp>
        <p:nvCxnSpPr>
          <p:cNvPr id="9" name="Gerade Verbindung mit Pfeil 8"/>
          <p:cNvCxnSpPr/>
          <p:nvPr/>
        </p:nvCxnSpPr>
        <p:spPr>
          <a:xfrm flipH="1">
            <a:off x="6019800" y="50292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1905000" y="27432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684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81000"/>
            <a:ext cx="6781800" cy="838200"/>
          </a:xfrm>
        </p:spPr>
        <p:txBody>
          <a:bodyPr>
            <a:normAutofit fontScale="90000"/>
          </a:bodyPr>
          <a:lstStyle/>
          <a:p>
            <a:pPr algn="l"/>
            <a:r>
              <a:rPr lang="x-none" sz="3200" b="1" dirty="0">
                <a:solidFill>
                  <a:schemeClr val="accent3">
                    <a:lumMod val="50000"/>
                  </a:schemeClr>
                </a:solidFill>
                <a:effectLst>
                  <a:outerShdw blurRad="38100" dist="38100" dir="2700000" algn="tl">
                    <a:srgbClr val="000000">
                      <a:alpha val="43137"/>
                    </a:srgbClr>
                  </a:outerShdw>
                </a:effectLst>
                <a:latin typeface="+mn-lt"/>
              </a:rPr>
              <a:t/>
            </a:r>
            <a:br>
              <a:rPr lang="x-none" sz="3200" b="1" dirty="0">
                <a:solidFill>
                  <a:schemeClr val="accent3">
                    <a:lumMod val="50000"/>
                  </a:schemeClr>
                </a:solidFill>
                <a:effectLst>
                  <a:outerShdw blurRad="38100" dist="38100" dir="2700000" algn="tl">
                    <a:srgbClr val="000000">
                      <a:alpha val="43137"/>
                    </a:srgbClr>
                  </a:outerShdw>
                </a:effectLst>
                <a:latin typeface="+mn-lt"/>
              </a:rPr>
            </a:br>
            <a:r>
              <a:rPr lang="x-none" sz="3200" b="1" dirty="0" smtClean="0">
                <a:solidFill>
                  <a:schemeClr val="accent3">
                    <a:lumMod val="50000"/>
                  </a:schemeClr>
                </a:solidFill>
                <a:effectLst>
                  <a:outerShdw blurRad="38100" dist="38100" dir="2700000" algn="tl">
                    <a:srgbClr val="000000">
                      <a:alpha val="43137"/>
                    </a:srgbClr>
                  </a:outerShdw>
                </a:effectLst>
                <a:latin typeface="+mn-lt"/>
              </a:rPr>
              <a:t>Klinika </a:t>
            </a:r>
            <a:r>
              <a:rPr lang="x-none" sz="3200" b="1" smtClean="0">
                <a:solidFill>
                  <a:schemeClr val="accent3">
                    <a:lumMod val="50000"/>
                  </a:schemeClr>
                </a:solidFill>
                <a:effectLst>
                  <a:outerShdw blurRad="38100" dist="38100" dir="2700000" algn="tl">
                    <a:srgbClr val="000000">
                      <a:alpha val="43137"/>
                    </a:srgbClr>
                  </a:outerShdw>
                </a:effectLst>
                <a:latin typeface="+mn-lt"/>
              </a:rPr>
              <a:t>za neurologiju</a:t>
            </a:r>
            <a:r>
              <a:rPr lang="sr-Latn-CS" sz="3200" b="1" dirty="0" smtClean="0">
                <a:solidFill>
                  <a:schemeClr val="accent3">
                    <a:lumMod val="50000"/>
                  </a:schemeClr>
                </a:solidFill>
                <a:effectLst>
                  <a:outerShdw blurRad="38100" dist="38100" dir="2700000" algn="tl">
                    <a:srgbClr val="000000">
                      <a:alpha val="43137"/>
                    </a:srgbClr>
                  </a:outerShdw>
                </a:effectLst>
                <a:latin typeface="+mn-lt"/>
              </a:rPr>
              <a:t> KCS</a:t>
            </a:r>
            <a:endParaRPr lang="x-none" sz="3200" b="1" dirty="0">
              <a:solidFill>
                <a:schemeClr val="accent3">
                  <a:lumMod val="50000"/>
                </a:schemeClr>
              </a:solidFill>
              <a:effectLst>
                <a:outerShdw blurRad="38100" dist="38100" dir="2700000" algn="tl">
                  <a:srgbClr val="000000">
                    <a:alpha val="43137"/>
                  </a:srgbClr>
                </a:outerShdw>
              </a:effectLst>
              <a:latin typeface="+mn-lt"/>
            </a:endParaRPr>
          </a:p>
        </p:txBody>
      </p:sp>
      <p:sp>
        <p:nvSpPr>
          <p:cNvPr id="5" name="Content Placeholder 2"/>
          <p:cNvSpPr>
            <a:spLocks noGrp="1"/>
          </p:cNvSpPr>
          <p:nvPr>
            <p:ph idx="1"/>
          </p:nvPr>
        </p:nvSpPr>
        <p:spPr>
          <a:xfrm>
            <a:off x="304800" y="1752600"/>
            <a:ext cx="8229600" cy="4572000"/>
          </a:xfrm>
        </p:spPr>
        <p:txBody>
          <a:bodyPr/>
          <a:lstStyle/>
          <a:p>
            <a:r>
              <a:rPr lang="x-none" sz="2000" smtClean="0">
                <a:solidFill>
                  <a:schemeClr val="accent3">
                    <a:lumMod val="50000"/>
                  </a:schemeClr>
                </a:solidFill>
                <a:latin typeface="+mn-lt"/>
              </a:rPr>
              <a:t>Somatski nalaz </a:t>
            </a:r>
          </a:p>
          <a:p>
            <a:pPr lvl="1"/>
            <a:r>
              <a:rPr lang="x-none" sz="2000" smtClean="0">
                <a:solidFill>
                  <a:schemeClr val="accent3">
                    <a:lumMod val="50000"/>
                  </a:schemeClr>
                </a:solidFill>
                <a:latin typeface="+mn-lt"/>
              </a:rPr>
              <a:t>Povišena vrednost arterijskog </a:t>
            </a:r>
            <a:r>
              <a:rPr lang="sr-Latn-CS" sz="2000" dirty="0" smtClean="0">
                <a:solidFill>
                  <a:schemeClr val="accent3">
                    <a:lumMod val="50000"/>
                  </a:schemeClr>
                </a:solidFill>
                <a:latin typeface="+mn-lt"/>
              </a:rPr>
              <a:t>krvnog </a:t>
            </a:r>
            <a:r>
              <a:rPr lang="x-none" sz="2000" smtClean="0">
                <a:solidFill>
                  <a:schemeClr val="accent3">
                    <a:lumMod val="50000"/>
                  </a:schemeClr>
                </a:solidFill>
                <a:latin typeface="+mn-lt"/>
              </a:rPr>
              <a:t>pritiska (170/100mmHg)</a:t>
            </a:r>
          </a:p>
          <a:p>
            <a:pPr lvl="1"/>
            <a:r>
              <a:rPr lang="x-none" sz="2000" smtClean="0">
                <a:solidFill>
                  <a:schemeClr val="accent3">
                    <a:lumMod val="50000"/>
                  </a:schemeClr>
                </a:solidFill>
                <a:latin typeface="+mn-lt"/>
              </a:rPr>
              <a:t>ostali nalaz uredan</a:t>
            </a:r>
            <a:endParaRPr lang="en-US" sz="2000" dirty="0" smtClean="0">
              <a:solidFill>
                <a:schemeClr val="accent3">
                  <a:lumMod val="50000"/>
                </a:schemeClr>
              </a:solidFill>
              <a:latin typeface="+mn-lt"/>
            </a:endParaRPr>
          </a:p>
          <a:p>
            <a:r>
              <a:rPr lang="x-none" sz="2000" smtClean="0">
                <a:solidFill>
                  <a:schemeClr val="accent3">
                    <a:lumMod val="50000"/>
                  </a:schemeClr>
                </a:solidFill>
                <a:latin typeface="+mn-lt"/>
              </a:rPr>
              <a:t>Neurološki nalaz</a:t>
            </a:r>
            <a:r>
              <a:rPr lang="sr-Latn-CS" sz="2000" dirty="0" smtClean="0">
                <a:solidFill>
                  <a:schemeClr val="accent3">
                    <a:lumMod val="50000"/>
                  </a:schemeClr>
                </a:solidFill>
                <a:latin typeface="+mn-lt"/>
              </a:rPr>
              <a:t>:</a:t>
            </a:r>
            <a:endParaRPr lang="x-none" sz="2000" dirty="0" smtClean="0">
              <a:solidFill>
                <a:schemeClr val="accent3">
                  <a:lumMod val="50000"/>
                </a:schemeClr>
              </a:solidFill>
              <a:latin typeface="+mn-lt"/>
            </a:endParaRPr>
          </a:p>
          <a:p>
            <a:pPr lvl="1" algn="just"/>
            <a:r>
              <a:rPr lang="x-none" sz="2000" dirty="0" err="1">
                <a:solidFill>
                  <a:schemeClr val="accent3">
                    <a:lumMod val="50000"/>
                  </a:schemeClr>
                </a:solidFill>
                <a:latin typeface="+mn-lt"/>
              </a:rPr>
              <a:t>S</a:t>
            </a:r>
            <a:r>
              <a:rPr lang="x-none" sz="2000" dirty="0" err="1" smtClean="0">
                <a:solidFill>
                  <a:schemeClr val="accent3">
                    <a:lumMod val="50000"/>
                  </a:schemeClr>
                </a:solidFill>
                <a:latin typeface="+mn-lt"/>
              </a:rPr>
              <a:t>omnolencija</a:t>
            </a:r>
            <a:r>
              <a:rPr lang="x-none" sz="2000" dirty="0" smtClean="0">
                <a:solidFill>
                  <a:schemeClr val="accent3">
                    <a:lumMod val="50000"/>
                  </a:schemeClr>
                </a:solidFill>
                <a:latin typeface="+mn-lt"/>
              </a:rPr>
              <a:t>, globalna afazija</a:t>
            </a:r>
            <a:r>
              <a:rPr lang="x-none" sz="2000" smtClean="0">
                <a:solidFill>
                  <a:schemeClr val="accent3">
                    <a:lumMod val="50000"/>
                  </a:schemeClr>
                </a:solidFill>
                <a:latin typeface="+mn-lt"/>
              </a:rPr>
              <a:t>, </a:t>
            </a:r>
            <a:r>
              <a:rPr lang="sr-Latn-CS" sz="2000" dirty="0" smtClean="0">
                <a:solidFill>
                  <a:schemeClr val="accent3">
                    <a:lumMod val="50000"/>
                  </a:schemeClr>
                </a:solidFill>
                <a:latin typeface="+mn-lt"/>
              </a:rPr>
              <a:t>pareza n. VII po centralnom tipu desno</a:t>
            </a:r>
            <a:r>
              <a:rPr lang="x-none" sz="2000" smtClean="0">
                <a:solidFill>
                  <a:schemeClr val="accent3">
                    <a:lumMod val="50000"/>
                  </a:schemeClr>
                </a:solidFill>
                <a:latin typeface="+mn-lt"/>
              </a:rPr>
              <a:t>, </a:t>
            </a:r>
            <a:r>
              <a:rPr lang="sr-Latn-CS" sz="2000" dirty="0" smtClean="0">
                <a:solidFill>
                  <a:schemeClr val="accent3">
                    <a:lumMod val="50000"/>
                  </a:schemeClr>
                </a:solidFill>
                <a:latin typeface="+mn-lt"/>
              </a:rPr>
              <a:t>desnostrana hemianopsija. Na vratu nalaz uredan. Na gornjim ekstremitetima: plegija desne ruke, blaga globalna slabost i ataksija leve ruke, mišićni refleksi pojačani obostrano, više desno. Na donjim ekstremitetima plegija desne noge, teška slabost leve noge sa mogućom aktivnom elevacijom od podloge za oko 20˚ u ekstenziji, desno blag a levo umeren spasticitet, obostrano znak Babinskog. Samostalno sedenje nije moguće, stajanje i hod nisu mogući ni uz pomoć. Ostali dostupan neurološki nalaz je bio uredan. </a:t>
            </a:r>
            <a:r>
              <a:rPr lang="sr-Latn-CS" sz="2000" dirty="0" smtClean="0">
                <a:latin typeface="+mn-lt"/>
              </a:rPr>
              <a:t>EDSS skor 9.0. </a:t>
            </a:r>
            <a:r>
              <a:rPr lang="x-none" sz="2000" smtClean="0">
                <a:latin typeface="+mn-lt"/>
              </a:rPr>
              <a:t>NIHSS skor 25</a:t>
            </a:r>
            <a:r>
              <a:rPr lang="sr-Latn-CS" sz="2000" dirty="0" smtClean="0">
                <a:latin typeface="+mn-lt"/>
              </a:rPr>
              <a:t>.</a:t>
            </a:r>
            <a:endParaRPr lang="x-none" sz="2000" dirty="0">
              <a:latin typeface="+mn-lt"/>
            </a:endParaRPr>
          </a:p>
        </p:txBody>
      </p:sp>
    </p:spTree>
    <p:extLst>
      <p:ext uri="{BB962C8B-B14F-4D97-AF65-F5344CB8AC3E}">
        <p14:creationId xmlns:p14="http://schemas.microsoft.com/office/powerpoint/2010/main" val="1518697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6781800" cy="1325562"/>
          </a:xfrm>
        </p:spPr>
        <p:txBody>
          <a:bodyPr/>
          <a:lstStyle/>
          <a:p>
            <a:pPr algn="l"/>
            <a:r>
              <a:rPr lang="x-none" b="1" dirty="0" smtClean="0">
                <a:solidFill>
                  <a:schemeClr val="accent3">
                    <a:lumMod val="50000"/>
                  </a:schemeClr>
                </a:solidFill>
                <a:effectLst>
                  <a:outerShdw blurRad="38100" dist="38100" dir="2700000" algn="tl">
                    <a:srgbClr val="000000">
                      <a:alpha val="43137"/>
                    </a:srgbClr>
                  </a:outerShdw>
                </a:effectLst>
                <a:latin typeface="+mn-lt"/>
              </a:rPr>
              <a:t>CDS krvnih sudova vrata</a:t>
            </a:r>
            <a:br>
              <a:rPr lang="x-none" b="1" dirty="0" smtClean="0">
                <a:solidFill>
                  <a:schemeClr val="accent3">
                    <a:lumMod val="50000"/>
                  </a:schemeClr>
                </a:solidFill>
                <a:effectLst>
                  <a:outerShdw blurRad="38100" dist="38100" dir="2700000" algn="tl">
                    <a:srgbClr val="000000">
                      <a:alpha val="43137"/>
                    </a:srgbClr>
                  </a:outerShdw>
                </a:effectLst>
                <a:latin typeface="+mn-lt"/>
              </a:rPr>
            </a:br>
            <a:r>
              <a:rPr lang="x-none" sz="2600" b="1" dirty="0" smtClean="0">
                <a:solidFill>
                  <a:schemeClr val="accent3">
                    <a:lumMod val="50000"/>
                  </a:schemeClr>
                </a:solidFill>
                <a:effectLst>
                  <a:outerShdw blurRad="38100" dist="38100" dir="2700000" algn="tl">
                    <a:srgbClr val="000000">
                      <a:alpha val="43137"/>
                    </a:srgbClr>
                  </a:outerShdw>
                </a:effectLst>
                <a:latin typeface="+mn-lt"/>
              </a:rPr>
              <a:t>27.06.2014. god.</a:t>
            </a:r>
            <a:endParaRPr lang="x-none" sz="2600" b="1" dirty="0">
              <a:solidFill>
                <a:schemeClr val="accent3">
                  <a:lumMod val="50000"/>
                </a:schemeClr>
              </a:solidFill>
              <a:effectLst>
                <a:outerShdw blurRad="38100" dist="38100" dir="2700000" algn="tl">
                  <a:srgbClr val="000000">
                    <a:alpha val="43137"/>
                  </a:srgbClr>
                </a:outerShdw>
              </a:effectLst>
              <a:latin typeface="+mn-lt"/>
            </a:endParaRPr>
          </a:p>
        </p:txBody>
      </p:sp>
      <p:sp>
        <p:nvSpPr>
          <p:cNvPr id="5" name="Content Placeholder 2"/>
          <p:cNvSpPr>
            <a:spLocks noGrp="1"/>
          </p:cNvSpPr>
          <p:nvPr>
            <p:ph idx="1"/>
          </p:nvPr>
        </p:nvSpPr>
        <p:spPr>
          <a:xfrm>
            <a:off x="457200" y="1828800"/>
            <a:ext cx="5257800" cy="4297363"/>
          </a:xfrm>
        </p:spPr>
        <p:txBody>
          <a:bodyPr/>
          <a:lstStyle/>
          <a:p>
            <a:r>
              <a:rPr lang="x-none" sz="2400" dirty="0">
                <a:solidFill>
                  <a:schemeClr val="accent3">
                    <a:lumMod val="50000"/>
                  </a:schemeClr>
                </a:solidFill>
                <a:latin typeface="+mn-lt"/>
              </a:rPr>
              <a:t>T</a:t>
            </a:r>
            <a:r>
              <a:rPr lang="x-none" sz="2400" dirty="0" smtClean="0">
                <a:solidFill>
                  <a:schemeClr val="accent3">
                    <a:lumMod val="50000"/>
                  </a:schemeClr>
                </a:solidFill>
                <a:latin typeface="+mn-lt"/>
              </a:rPr>
              <a:t>romboza </a:t>
            </a:r>
            <a:r>
              <a:rPr lang="x-none" sz="2400" dirty="0" err="1" smtClean="0">
                <a:solidFill>
                  <a:schemeClr val="accent3">
                    <a:lumMod val="50000"/>
                  </a:schemeClr>
                </a:solidFill>
                <a:latin typeface="+mn-lt"/>
              </a:rPr>
              <a:t>proksimalnog</a:t>
            </a:r>
            <a:r>
              <a:rPr lang="x-none" sz="2400" dirty="0" smtClean="0">
                <a:solidFill>
                  <a:schemeClr val="accent3">
                    <a:lumMod val="50000"/>
                  </a:schemeClr>
                </a:solidFill>
                <a:latin typeface="+mn-lt"/>
              </a:rPr>
              <a:t> segmenta leve ACI sa </a:t>
            </a:r>
            <a:r>
              <a:rPr lang="x-none" sz="2400" dirty="0" err="1" smtClean="0">
                <a:solidFill>
                  <a:schemeClr val="accent3">
                    <a:lumMod val="50000"/>
                  </a:schemeClr>
                </a:solidFill>
                <a:latin typeface="+mn-lt"/>
              </a:rPr>
              <a:t>stenozom</a:t>
            </a:r>
            <a:r>
              <a:rPr lang="x-none" sz="2400" dirty="0" smtClean="0">
                <a:solidFill>
                  <a:schemeClr val="accent3">
                    <a:lumMod val="50000"/>
                  </a:schemeClr>
                </a:solidFill>
                <a:latin typeface="+mn-lt"/>
              </a:rPr>
              <a:t> lumena od 80%</a:t>
            </a:r>
            <a:endParaRPr lang="en-US" sz="2400" dirty="0" smtClean="0">
              <a:solidFill>
                <a:schemeClr val="accent3">
                  <a:lumMod val="50000"/>
                </a:schemeClr>
              </a:solidFill>
              <a:latin typeface="+mn-lt"/>
            </a:endParaRPr>
          </a:p>
          <a:p>
            <a:pPr lvl="1"/>
            <a:r>
              <a:rPr lang="sr-Latn-CS" sz="2400" dirty="0" err="1" smtClean="0">
                <a:solidFill>
                  <a:srgbClr val="FF0000"/>
                </a:solidFill>
                <a:latin typeface="+mn-lt"/>
              </a:rPr>
              <a:t>nestabil</a:t>
            </a:r>
            <a:r>
              <a:rPr lang="en-US" sz="2400" dirty="0" err="1" smtClean="0">
                <a:solidFill>
                  <a:srgbClr val="FF0000"/>
                </a:solidFill>
                <a:latin typeface="+mn-lt"/>
              </a:rPr>
              <a:t>ni</a:t>
            </a:r>
            <a:r>
              <a:rPr lang="sr-Latn-CS" sz="2400" dirty="0" smtClean="0">
                <a:solidFill>
                  <a:srgbClr val="FF0000"/>
                </a:solidFill>
                <a:latin typeface="+mn-lt"/>
              </a:rPr>
              <a:t> </a:t>
            </a:r>
            <a:r>
              <a:rPr lang="sr-Latn-CS" sz="2400" dirty="0" err="1" smtClean="0">
                <a:solidFill>
                  <a:srgbClr val="FF0000"/>
                </a:solidFill>
                <a:latin typeface="+mn-lt"/>
              </a:rPr>
              <a:t>plak</a:t>
            </a:r>
            <a:r>
              <a:rPr lang="sr-Latn-CS" sz="2400" dirty="0" smtClean="0">
                <a:solidFill>
                  <a:srgbClr val="FF0000"/>
                </a:solidFill>
                <a:latin typeface="+mn-lt"/>
              </a:rPr>
              <a:t> </a:t>
            </a:r>
            <a:r>
              <a:rPr lang="sr-Latn-CS" sz="2400" dirty="0">
                <a:solidFill>
                  <a:srgbClr val="FF0000"/>
                </a:solidFill>
                <a:latin typeface="+mn-lt"/>
              </a:rPr>
              <a:t>ili </a:t>
            </a:r>
            <a:r>
              <a:rPr lang="sr-Latn-CS" sz="2400" dirty="0" err="1" smtClean="0">
                <a:solidFill>
                  <a:srgbClr val="FF0000"/>
                </a:solidFill>
                <a:latin typeface="+mn-lt"/>
              </a:rPr>
              <a:t>tromboz</a:t>
            </a:r>
            <a:r>
              <a:rPr lang="en-US" sz="2400" dirty="0" smtClean="0">
                <a:solidFill>
                  <a:srgbClr val="FF0000"/>
                </a:solidFill>
                <a:latin typeface="+mn-lt"/>
              </a:rPr>
              <a:t>a</a:t>
            </a:r>
            <a:r>
              <a:rPr lang="sr-Latn-CS" sz="2400" dirty="0" smtClean="0">
                <a:solidFill>
                  <a:srgbClr val="FF0000"/>
                </a:solidFill>
                <a:latin typeface="+mn-lt"/>
              </a:rPr>
              <a:t> </a:t>
            </a:r>
            <a:r>
              <a:rPr lang="sr-Latn-CS" sz="2400" dirty="0">
                <a:solidFill>
                  <a:srgbClr val="FF0000"/>
                </a:solidFill>
                <a:latin typeface="+mn-lt"/>
              </a:rPr>
              <a:t>na terenu </a:t>
            </a:r>
            <a:r>
              <a:rPr lang="sr-Latn-CS" sz="2400" dirty="0" smtClean="0">
                <a:solidFill>
                  <a:srgbClr val="FF0000"/>
                </a:solidFill>
                <a:latin typeface="+mn-lt"/>
              </a:rPr>
              <a:t>disekcije</a:t>
            </a:r>
            <a:r>
              <a:rPr lang="x-none" sz="2400" dirty="0">
                <a:solidFill>
                  <a:srgbClr val="FF0000"/>
                </a:solidFill>
                <a:latin typeface="+mn-lt"/>
              </a:rPr>
              <a:t>?</a:t>
            </a:r>
            <a:r>
              <a:rPr lang="sr-Latn-CS" sz="2400" dirty="0" smtClean="0">
                <a:solidFill>
                  <a:srgbClr val="FF0000"/>
                </a:solidFill>
                <a:latin typeface="+mn-lt"/>
              </a:rPr>
              <a:t> </a:t>
            </a:r>
            <a:endParaRPr lang="x-none" sz="2400" dirty="0">
              <a:solidFill>
                <a:srgbClr val="FF0000"/>
              </a:solidFill>
              <a:latin typeface="+mn-lt"/>
            </a:endParaRPr>
          </a:p>
          <a:p>
            <a:r>
              <a:rPr lang="sr-Latn-CS" sz="2400" dirty="0" smtClean="0">
                <a:solidFill>
                  <a:schemeClr val="accent3">
                    <a:lumMod val="50000"/>
                  </a:schemeClr>
                </a:solidFill>
                <a:latin typeface="+mn-lt"/>
              </a:rPr>
              <a:t>Ostali nalaz uredan</a:t>
            </a:r>
            <a:endParaRPr lang="x-none" sz="2400" dirty="0">
              <a:solidFill>
                <a:schemeClr val="accent3">
                  <a:lumMod val="50000"/>
                </a:schemeClr>
              </a:solidFill>
              <a:latin typeface="+mn-lt"/>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0131" t="11538" r="20916" b="17948"/>
          <a:stretch/>
        </p:blipFill>
        <p:spPr>
          <a:xfrm>
            <a:off x="5715000" y="2286000"/>
            <a:ext cx="3124200" cy="4191000"/>
          </a:xfrm>
          <a:prstGeom prst="rect">
            <a:avLst/>
          </a:prstGeom>
          <a:scene3d>
            <a:camera prst="perspectiveLeft"/>
            <a:lightRig rig="threePt" dir="t"/>
          </a:scene3d>
        </p:spPr>
      </p:pic>
      <p:sp>
        <p:nvSpPr>
          <p:cNvPr id="8" name="Rectangle 7"/>
          <p:cNvSpPr/>
          <p:nvPr/>
        </p:nvSpPr>
        <p:spPr>
          <a:xfrm>
            <a:off x="381000" y="5181600"/>
            <a:ext cx="5791200" cy="1447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x-none" sz="2200" dirty="0" smtClean="0">
                <a:solidFill>
                  <a:schemeClr val="accent3">
                    <a:lumMod val="50000"/>
                  </a:schemeClr>
                </a:solidFill>
              </a:rPr>
              <a:t>Ponovljen CDS krvnih sudova vrata (30.06.2014.): Nepromenjen nalaz</a:t>
            </a:r>
            <a:endParaRPr lang="x-none" sz="2200" dirty="0">
              <a:solidFill>
                <a:schemeClr val="accent3">
                  <a:lumMod val="50000"/>
                </a:schemeClr>
              </a:solidFill>
            </a:endParaRPr>
          </a:p>
        </p:txBody>
      </p:sp>
    </p:spTree>
    <p:extLst>
      <p:ext uri="{BB962C8B-B14F-4D97-AF65-F5344CB8AC3E}">
        <p14:creationId xmlns:p14="http://schemas.microsoft.com/office/powerpoint/2010/main" val="699139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80172062"/>
              </p:ext>
            </p:extLst>
          </p:nvPr>
        </p:nvGraphicFramePr>
        <p:xfrm>
          <a:off x="304800" y="1371600"/>
          <a:ext cx="8458200" cy="4460240"/>
        </p:xfrm>
        <a:graphic>
          <a:graphicData uri="http://schemas.openxmlformats.org/drawingml/2006/table">
            <a:tbl>
              <a:tblPr firstRow="1" bandRow="1">
                <a:tableStyleId>{5FD0F851-EC5A-4D38-B0AD-8093EC10F338}</a:tableStyleId>
              </a:tblPr>
              <a:tblGrid>
                <a:gridCol w="4229100"/>
                <a:gridCol w="4229100"/>
              </a:tblGrid>
              <a:tr h="370840">
                <a:tc>
                  <a:txBody>
                    <a:bodyPr/>
                    <a:lstStyle/>
                    <a:p>
                      <a:r>
                        <a:rPr lang="x-none" sz="1800" b="0" dirty="0" smtClean="0">
                          <a:solidFill>
                            <a:schemeClr val="accent3">
                              <a:lumMod val="50000"/>
                            </a:schemeClr>
                          </a:solidFill>
                        </a:rPr>
                        <a:t>KKS, SE</a:t>
                      </a:r>
                      <a:r>
                        <a:rPr lang="x-none" sz="1800" b="0" smtClean="0">
                          <a:solidFill>
                            <a:schemeClr val="accent3">
                              <a:lumMod val="50000"/>
                            </a:schemeClr>
                          </a:solidFill>
                        </a:rPr>
                        <a:t>, </a:t>
                      </a:r>
                      <a:r>
                        <a:rPr lang="sr-Latn-CS" sz="1800" b="0" dirty="0" smtClean="0">
                          <a:solidFill>
                            <a:schemeClr val="accent3">
                              <a:lumMod val="50000"/>
                            </a:schemeClr>
                          </a:solidFill>
                        </a:rPr>
                        <a:t>rutinske </a:t>
                      </a:r>
                      <a:r>
                        <a:rPr lang="x-none" sz="1800" b="0" smtClean="0">
                          <a:solidFill>
                            <a:schemeClr val="accent3">
                              <a:lumMod val="50000"/>
                            </a:schemeClr>
                          </a:solidFill>
                        </a:rPr>
                        <a:t>biohemijske analize krvi</a:t>
                      </a:r>
                      <a:r>
                        <a:rPr lang="sr-Latn-CS" sz="1800" b="0" dirty="0" smtClean="0">
                          <a:solidFill>
                            <a:schemeClr val="accent3">
                              <a:lumMod val="50000"/>
                            </a:schemeClr>
                          </a:solidFill>
                        </a:rPr>
                        <a:t>, imunoelektroforeza</a:t>
                      </a:r>
                      <a:r>
                        <a:rPr lang="sr-Latn-CS" sz="1800" b="0" baseline="0" dirty="0" smtClean="0">
                          <a:solidFill>
                            <a:schemeClr val="accent3">
                              <a:lumMod val="50000"/>
                            </a:schemeClr>
                          </a:solidFill>
                        </a:rPr>
                        <a:t> proteina seruma i urina, </a:t>
                      </a:r>
                      <a:r>
                        <a:rPr lang="sr-Latn-CS" sz="1800" b="0" dirty="0" smtClean="0">
                          <a:solidFill>
                            <a:schemeClr val="accent3">
                              <a:lumMod val="50000"/>
                            </a:schemeClr>
                          </a:solidFill>
                        </a:rPr>
                        <a:t>ACE u krvi</a:t>
                      </a:r>
                      <a:endParaRPr lang="x-none" sz="1800" b="0" dirty="0">
                        <a:solidFill>
                          <a:schemeClr val="accent3">
                            <a:lumMod val="50000"/>
                          </a:schemeClr>
                        </a:solidFill>
                      </a:endParaRPr>
                    </a:p>
                  </a:txBody>
                  <a:tcPr/>
                </a:tc>
                <a:tc>
                  <a:txBody>
                    <a:bodyPr/>
                    <a:lstStyle/>
                    <a:p>
                      <a:r>
                        <a:rPr lang="x-none" sz="1600" b="0" i="1" dirty="0" smtClean="0">
                          <a:solidFill>
                            <a:schemeClr val="accent3">
                              <a:lumMod val="50000"/>
                            </a:schemeClr>
                          </a:solidFill>
                        </a:rPr>
                        <a:t>Normalan nalaz</a:t>
                      </a:r>
                      <a:endParaRPr lang="x-none" sz="1600" b="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PT, PTT, fibrinogen.</a:t>
                      </a:r>
                      <a:endParaRPr lang="x-none" sz="1800" dirty="0">
                        <a:solidFill>
                          <a:schemeClr val="accent3">
                            <a:lumMod val="50000"/>
                          </a:schemeClr>
                        </a:solidFill>
                      </a:endParaRPr>
                    </a:p>
                  </a:txBody>
                  <a:tcPr/>
                </a:tc>
                <a:tc>
                  <a:txBody>
                    <a:bodyPr/>
                    <a:lstStyle/>
                    <a:p>
                      <a:r>
                        <a:rPr lang="x-none" sz="1600" i="1" dirty="0" smtClean="0">
                          <a:solidFill>
                            <a:schemeClr val="accent3">
                              <a:lumMod val="50000"/>
                            </a:schemeClr>
                          </a:solidFill>
                        </a:rPr>
                        <a:t>Normalan nalaz</a:t>
                      </a:r>
                      <a:endParaRPr lang="x-none" sz="160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Faktori koagulacije</a:t>
                      </a:r>
                      <a:endParaRPr lang="x-none" sz="1800" dirty="0">
                        <a:solidFill>
                          <a:schemeClr val="accent3">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600" i="1" smtClean="0">
                          <a:solidFill>
                            <a:schemeClr val="accent3">
                              <a:lumMod val="50000"/>
                            </a:schemeClr>
                          </a:solidFill>
                        </a:rPr>
                        <a:t>Normalan nalaz</a:t>
                      </a:r>
                      <a:endParaRPr lang="x-none" sz="160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Protein C, Protein</a:t>
                      </a:r>
                      <a:r>
                        <a:rPr lang="sr-Latn-CS" sz="1800" baseline="0" dirty="0" smtClean="0">
                          <a:solidFill>
                            <a:schemeClr val="accent3">
                              <a:lumMod val="50000"/>
                            </a:schemeClr>
                          </a:solidFill>
                        </a:rPr>
                        <a:t> S, ATIII, APCR</a:t>
                      </a:r>
                      <a:endParaRPr lang="x-none" sz="1800" dirty="0">
                        <a:solidFill>
                          <a:schemeClr val="accent3">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x-none" sz="160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ANA, ANCA, LA, ACLA, VDRL </a:t>
                      </a:r>
                      <a:endParaRPr lang="x-none" sz="1800" dirty="0">
                        <a:solidFill>
                          <a:schemeClr val="accent3">
                            <a:lumMod val="50000"/>
                          </a:schemeClr>
                        </a:solidFill>
                      </a:endParaRPr>
                    </a:p>
                  </a:txBody>
                  <a:tcPr/>
                </a:tc>
                <a:tc>
                  <a:txBody>
                    <a:bodyPr/>
                    <a:lstStyle/>
                    <a:p>
                      <a:r>
                        <a:rPr lang="x-none" sz="1600" i="1" dirty="0" smtClean="0">
                          <a:solidFill>
                            <a:schemeClr val="accent3">
                              <a:lumMod val="50000"/>
                            </a:schemeClr>
                          </a:solidFill>
                        </a:rPr>
                        <a:t>Normalan nalaz</a:t>
                      </a:r>
                      <a:endParaRPr lang="x-none" sz="1600" i="1" dirty="0">
                        <a:solidFill>
                          <a:schemeClr val="accent3">
                            <a:lumMod val="50000"/>
                          </a:schemeClr>
                        </a:solidFill>
                      </a:endParaRPr>
                    </a:p>
                  </a:txBody>
                  <a:tcPr/>
                </a:tc>
              </a:tr>
              <a:tr h="370840">
                <a:tc>
                  <a:txBody>
                    <a:bodyPr/>
                    <a:lstStyle/>
                    <a:p>
                      <a:r>
                        <a:rPr lang="x-none" sz="1800" smtClean="0">
                          <a:solidFill>
                            <a:schemeClr val="accent3">
                              <a:lumMod val="50000"/>
                            </a:schemeClr>
                          </a:solidFill>
                        </a:rPr>
                        <a:t>Anti-HIV </a:t>
                      </a:r>
                      <a:r>
                        <a:rPr lang="sr-Latn-CS" sz="1800" dirty="0" smtClean="0">
                          <a:solidFill>
                            <a:schemeClr val="accent3">
                              <a:lumMod val="50000"/>
                            </a:schemeClr>
                          </a:solidFill>
                        </a:rPr>
                        <a:t>antitela</a:t>
                      </a:r>
                      <a:endParaRPr lang="x-none" sz="1800" dirty="0">
                        <a:solidFill>
                          <a:schemeClr val="accent3">
                            <a:lumMod val="50000"/>
                          </a:schemeClr>
                        </a:solidFill>
                      </a:endParaRPr>
                    </a:p>
                  </a:txBody>
                  <a:tcPr/>
                </a:tc>
                <a:tc>
                  <a:txBody>
                    <a:bodyPr/>
                    <a:lstStyle/>
                    <a:p>
                      <a:r>
                        <a:rPr lang="x-none" sz="1600" i="1" dirty="0" smtClean="0">
                          <a:solidFill>
                            <a:schemeClr val="accent3">
                              <a:lumMod val="50000"/>
                            </a:schemeClr>
                          </a:solidFill>
                        </a:rPr>
                        <a:t>Negativna</a:t>
                      </a:r>
                      <a:endParaRPr lang="x-none" sz="160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TPHA u krvi</a:t>
                      </a:r>
                      <a:endParaRPr lang="x-none" sz="1800" dirty="0">
                        <a:solidFill>
                          <a:schemeClr val="accent3">
                            <a:lumMod val="50000"/>
                          </a:schemeClr>
                        </a:solidFill>
                      </a:endParaRPr>
                    </a:p>
                  </a:txBody>
                  <a:tcPr/>
                </a:tc>
                <a:tc>
                  <a:txBody>
                    <a:bodyPr/>
                    <a:lstStyle/>
                    <a:p>
                      <a:r>
                        <a:rPr lang="x-none" sz="1600" i="1" dirty="0" smtClean="0">
                          <a:solidFill>
                            <a:schemeClr val="accent3">
                              <a:lumMod val="50000"/>
                            </a:schemeClr>
                          </a:solidFill>
                        </a:rPr>
                        <a:t>Negativna</a:t>
                      </a:r>
                      <a:endParaRPr lang="x-none" sz="1600" i="1" dirty="0">
                        <a:solidFill>
                          <a:schemeClr val="accent3">
                            <a:lumMod val="50000"/>
                          </a:schemeClr>
                        </a:solidFill>
                      </a:endParaRPr>
                    </a:p>
                  </a:txBody>
                  <a:tcPr/>
                </a:tc>
              </a:tr>
              <a:tr h="370840">
                <a:tc>
                  <a:txBody>
                    <a:bodyPr/>
                    <a:lstStyle/>
                    <a:p>
                      <a:r>
                        <a:rPr lang="sr-Latn-CS" sz="1800" dirty="0" smtClean="0">
                          <a:solidFill>
                            <a:schemeClr val="accent3">
                              <a:lumMod val="50000"/>
                            </a:schemeClr>
                          </a:solidFill>
                        </a:rPr>
                        <a:t>Antitela</a:t>
                      </a:r>
                      <a:r>
                        <a:rPr lang="x-none" sz="1800" smtClean="0">
                          <a:solidFill>
                            <a:schemeClr val="accent3">
                              <a:lumMod val="50000"/>
                            </a:schemeClr>
                          </a:solidFill>
                        </a:rPr>
                        <a:t> </a:t>
                      </a:r>
                      <a:r>
                        <a:rPr lang="x-none" sz="1800" dirty="0" smtClean="0">
                          <a:solidFill>
                            <a:schemeClr val="accent3">
                              <a:lumMod val="50000"/>
                            </a:schemeClr>
                          </a:solidFill>
                        </a:rPr>
                        <a:t>na B</a:t>
                      </a:r>
                      <a:r>
                        <a:rPr lang="x-none" sz="1800" smtClean="0">
                          <a:solidFill>
                            <a:schemeClr val="accent3">
                              <a:lumMod val="50000"/>
                            </a:schemeClr>
                          </a:solidFill>
                        </a:rPr>
                        <a:t>. </a:t>
                      </a:r>
                      <a:r>
                        <a:rPr lang="sr-Latn-CS" sz="1800" dirty="0" smtClean="0">
                          <a:solidFill>
                            <a:schemeClr val="accent3">
                              <a:lumMod val="50000"/>
                            </a:schemeClr>
                          </a:solidFill>
                        </a:rPr>
                        <a:t>B</a:t>
                      </a:r>
                      <a:r>
                        <a:rPr lang="x-none" sz="1800" smtClean="0">
                          <a:solidFill>
                            <a:schemeClr val="accent3">
                              <a:lumMod val="50000"/>
                            </a:schemeClr>
                          </a:solidFill>
                        </a:rPr>
                        <a:t>urgdorferi</a:t>
                      </a:r>
                      <a:r>
                        <a:rPr lang="sr-Latn-CS" sz="1800" dirty="0" smtClean="0">
                          <a:solidFill>
                            <a:schemeClr val="accent3">
                              <a:lumMod val="50000"/>
                            </a:schemeClr>
                          </a:solidFill>
                        </a:rPr>
                        <a:t> u krvi</a:t>
                      </a:r>
                      <a:endParaRPr lang="x-none" sz="1800" dirty="0">
                        <a:solidFill>
                          <a:schemeClr val="accent3">
                            <a:lumMod val="50000"/>
                          </a:schemeClr>
                        </a:solidFill>
                      </a:endParaRPr>
                    </a:p>
                  </a:txBody>
                  <a:tcPr/>
                </a:tc>
                <a:tc>
                  <a:txBody>
                    <a:bodyPr/>
                    <a:lstStyle/>
                    <a:p>
                      <a:r>
                        <a:rPr lang="x-none" sz="1600" i="1" smtClean="0">
                          <a:solidFill>
                            <a:schemeClr val="accent3">
                              <a:lumMod val="50000"/>
                            </a:schemeClr>
                          </a:solidFill>
                        </a:rPr>
                        <a:t>Normalan</a:t>
                      </a:r>
                      <a:r>
                        <a:rPr lang="x-none" sz="1600" i="1" baseline="0" smtClean="0">
                          <a:solidFill>
                            <a:schemeClr val="accent3">
                              <a:lumMod val="50000"/>
                            </a:schemeClr>
                          </a:solidFill>
                        </a:rPr>
                        <a:t> nalaz</a:t>
                      </a:r>
                      <a:endParaRPr lang="x-none" sz="1600" i="1" dirty="0">
                        <a:solidFill>
                          <a:schemeClr val="accent3">
                            <a:lumMod val="50000"/>
                          </a:schemeClr>
                        </a:solidFill>
                      </a:endParaRPr>
                    </a:p>
                  </a:txBody>
                  <a:tcPr/>
                </a:tc>
              </a:tr>
              <a:tr h="370840">
                <a:tc>
                  <a:txBody>
                    <a:bodyPr/>
                    <a:lstStyle/>
                    <a:p>
                      <a:r>
                        <a:rPr lang="x-none" sz="1800" smtClean="0">
                          <a:solidFill>
                            <a:schemeClr val="accent3">
                              <a:lumMod val="50000"/>
                            </a:schemeClr>
                          </a:solidFill>
                        </a:rPr>
                        <a:t>Tir</a:t>
                      </a:r>
                      <a:r>
                        <a:rPr lang="sr-Latn-CS" sz="1800" dirty="0" smtClean="0">
                          <a:solidFill>
                            <a:schemeClr val="accent3">
                              <a:lumMod val="50000"/>
                            </a:schemeClr>
                          </a:solidFill>
                        </a:rPr>
                        <a:t>e</a:t>
                      </a:r>
                      <a:r>
                        <a:rPr lang="x-none" sz="1800" smtClean="0">
                          <a:solidFill>
                            <a:schemeClr val="accent3">
                              <a:lumMod val="50000"/>
                            </a:schemeClr>
                          </a:solidFill>
                        </a:rPr>
                        <a:t>oidni </a:t>
                      </a:r>
                      <a:r>
                        <a:rPr lang="x-none" sz="1800" dirty="0" smtClean="0">
                          <a:solidFill>
                            <a:schemeClr val="accent3">
                              <a:lumMod val="50000"/>
                            </a:schemeClr>
                          </a:solidFill>
                        </a:rPr>
                        <a:t>status</a:t>
                      </a:r>
                      <a:endParaRPr lang="x-none" sz="1800" dirty="0">
                        <a:solidFill>
                          <a:schemeClr val="accent3">
                            <a:lumMod val="50000"/>
                          </a:schemeClr>
                        </a:solidFill>
                      </a:endParaRPr>
                    </a:p>
                  </a:txBody>
                  <a:tcPr/>
                </a:tc>
                <a:tc>
                  <a:txBody>
                    <a:bodyPr/>
                    <a:lstStyle/>
                    <a:p>
                      <a:r>
                        <a:rPr lang="x-none" sz="1600" i="1" dirty="0" smtClean="0">
                          <a:solidFill>
                            <a:schemeClr val="accent3">
                              <a:lumMod val="50000"/>
                            </a:schemeClr>
                          </a:solidFill>
                        </a:rPr>
                        <a:t>Normalan</a:t>
                      </a:r>
                      <a:r>
                        <a:rPr lang="x-none" sz="1600" i="1" baseline="0" dirty="0" smtClean="0">
                          <a:solidFill>
                            <a:schemeClr val="accent3">
                              <a:lumMod val="50000"/>
                            </a:schemeClr>
                          </a:solidFill>
                        </a:rPr>
                        <a:t> nalaz</a:t>
                      </a:r>
                      <a:endParaRPr lang="x-none" sz="1600" i="1" dirty="0">
                        <a:solidFill>
                          <a:schemeClr val="accent3">
                            <a:lumMod val="50000"/>
                          </a:schemeClr>
                        </a:solidFill>
                      </a:endParaRPr>
                    </a:p>
                  </a:txBody>
                  <a:tcPr/>
                </a:tc>
              </a:tr>
              <a:tr h="370840">
                <a:tc>
                  <a:txBody>
                    <a:bodyPr/>
                    <a:lstStyle/>
                    <a:p>
                      <a:r>
                        <a:rPr lang="x-none" sz="1800" smtClean="0">
                          <a:solidFill>
                            <a:schemeClr val="accent3">
                              <a:lumMod val="50000"/>
                            </a:schemeClr>
                          </a:solidFill>
                        </a:rPr>
                        <a:t>Antitir</a:t>
                      </a:r>
                      <a:r>
                        <a:rPr lang="sr-Latn-CS" sz="1800" dirty="0" smtClean="0">
                          <a:solidFill>
                            <a:schemeClr val="accent3">
                              <a:lumMod val="50000"/>
                            </a:schemeClr>
                          </a:solidFill>
                        </a:rPr>
                        <a:t>e</a:t>
                      </a:r>
                      <a:r>
                        <a:rPr lang="x-none" sz="1800" smtClean="0">
                          <a:solidFill>
                            <a:schemeClr val="accent3">
                              <a:lumMod val="50000"/>
                            </a:schemeClr>
                          </a:solidFill>
                        </a:rPr>
                        <a:t>oidna </a:t>
                      </a:r>
                      <a:r>
                        <a:rPr lang="x-none" sz="1800" dirty="0" smtClean="0">
                          <a:solidFill>
                            <a:schemeClr val="accent3">
                              <a:lumMod val="50000"/>
                            </a:schemeClr>
                          </a:solidFill>
                        </a:rPr>
                        <a:t>antitela</a:t>
                      </a:r>
                      <a:endParaRPr lang="x-none" sz="1800" dirty="0">
                        <a:solidFill>
                          <a:schemeClr val="accent3">
                            <a:lumMod val="50000"/>
                          </a:schemeClr>
                        </a:solidFill>
                      </a:endParaRPr>
                    </a:p>
                  </a:txBody>
                  <a:tcPr/>
                </a:tc>
                <a:tc>
                  <a:txBody>
                    <a:bodyPr/>
                    <a:lstStyle/>
                    <a:p>
                      <a:r>
                        <a:rPr lang="sr-Latn-CS" sz="1600" i="1" dirty="0" smtClean="0">
                          <a:solidFill>
                            <a:schemeClr val="accent3">
                              <a:lumMod val="50000"/>
                            </a:schemeClr>
                          </a:solidFill>
                        </a:rPr>
                        <a:t>Anti-tireoglobulinska</a:t>
                      </a:r>
                      <a:r>
                        <a:rPr lang="sr-Latn-CS" sz="1600" i="1" baseline="0" dirty="0" smtClean="0">
                          <a:solidFill>
                            <a:schemeClr val="accent3">
                              <a:lumMod val="50000"/>
                            </a:schemeClr>
                          </a:solidFill>
                        </a:rPr>
                        <a:t>: </a:t>
                      </a:r>
                      <a:r>
                        <a:rPr lang="sr-Latn-CS" sz="1600" i="1" dirty="0" smtClean="0">
                          <a:solidFill>
                            <a:schemeClr val="accent3">
                              <a:lumMod val="50000"/>
                            </a:schemeClr>
                          </a:solidFill>
                        </a:rPr>
                        <a:t> 256 IU/mL (ref. 0-115)</a:t>
                      </a:r>
                    </a:p>
                    <a:p>
                      <a:r>
                        <a:rPr lang="sr-Latn-CS" sz="1600" i="1" dirty="0" smtClean="0">
                          <a:solidFill>
                            <a:schemeClr val="accent3">
                              <a:lumMod val="50000"/>
                            </a:schemeClr>
                          </a:solidFill>
                        </a:rPr>
                        <a:t>Anti-mikrozomalna: 225 IU/mL (ref. 0-34)</a:t>
                      </a:r>
                      <a:endParaRPr lang="x-none" sz="1600" i="1" dirty="0">
                        <a:solidFill>
                          <a:schemeClr val="accent3">
                            <a:lumMod val="50000"/>
                          </a:schemeClr>
                        </a:solidFill>
                      </a:endParaRPr>
                    </a:p>
                  </a:txBody>
                  <a:tcPr/>
                </a:tc>
              </a:tr>
            </a:tbl>
          </a:graphicData>
        </a:graphic>
      </p:graphicFrame>
      <p:sp>
        <p:nvSpPr>
          <p:cNvPr id="3" name="Textfeld 2"/>
          <p:cNvSpPr txBox="1"/>
          <p:nvPr/>
        </p:nvSpPr>
        <p:spPr>
          <a:xfrm>
            <a:off x="533400" y="381000"/>
            <a:ext cx="5334000" cy="584775"/>
          </a:xfrm>
          <a:prstGeom prst="rect">
            <a:avLst/>
          </a:prstGeom>
          <a:noFill/>
        </p:spPr>
        <p:txBody>
          <a:bodyPr wrap="square" rtlCol="0">
            <a:spAutoFit/>
          </a:bodyPr>
          <a:lstStyle/>
          <a:p>
            <a:r>
              <a:rPr lang="sr-Latn-CS" sz="3200" b="1" dirty="0" smtClean="0"/>
              <a:t>Sprovedene analize</a:t>
            </a:r>
            <a:endParaRPr lang="sr-Latn-CS" sz="3200" b="1" dirty="0"/>
          </a:p>
        </p:txBody>
      </p:sp>
      <p:cxnSp>
        <p:nvCxnSpPr>
          <p:cNvPr id="6" name="Gerade Verbindung 5"/>
          <p:cNvCxnSpPr/>
          <p:nvPr/>
        </p:nvCxnSpPr>
        <p:spPr>
          <a:xfrm>
            <a:off x="381000" y="5791200"/>
            <a:ext cx="83058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feld 5"/>
          <p:cNvSpPr txBox="1">
            <a:spLocks noChangeArrowheads="1"/>
          </p:cNvSpPr>
          <p:nvPr/>
        </p:nvSpPr>
        <p:spPr bwMode="auto">
          <a:xfrm>
            <a:off x="304800" y="5903893"/>
            <a:ext cx="8534400" cy="830997"/>
          </a:xfrm>
          <a:prstGeom prst="rect">
            <a:avLst/>
          </a:prstGeom>
          <a:noFill/>
          <a:ln w="9525">
            <a:noFill/>
            <a:miter lim="800000"/>
            <a:headEnd/>
            <a:tailEnd/>
          </a:ln>
        </p:spPr>
        <p:txBody>
          <a:bodyPr wrap="square">
            <a:spAutoFit/>
          </a:bodyPr>
          <a:lstStyle/>
          <a:p>
            <a:pPr algn="just"/>
            <a:r>
              <a:rPr lang="sr-Latn-CS" sz="1200" dirty="0">
                <a:latin typeface="+mn-lt"/>
              </a:rPr>
              <a:t>ACE=angiotenzin-konvertujući enzim; </a:t>
            </a:r>
            <a:r>
              <a:rPr lang="sr-Latn-CS" sz="1200" dirty="0" smtClean="0">
                <a:latin typeface="+mn-lt"/>
              </a:rPr>
              <a:t>PT=protrombinsko vreme; PTT: parcijalno tromboplastinsko vreme; ATIII=antitrombin III, APCR=rezistencija na aktivirani protein C; ANA=antinuklearna antitela, ANCA=antineutrofilna citoplazmatska antitela; LA=lupusni antikoagulans; ACLA=antikardiolipinska antitela, VDRL=Veneral Disease Research Laboratory; HIV=virus humane imunodeficijencije; TPHA=Treponema Pallidum Haemagglutination Assay</a:t>
            </a:r>
            <a:endParaRPr lang="sr-Latn-CS" sz="1200" dirty="0">
              <a:latin typeface="+mn-lt"/>
            </a:endParaRPr>
          </a:p>
        </p:txBody>
      </p:sp>
    </p:spTree>
    <p:extLst>
      <p:ext uri="{BB962C8B-B14F-4D97-AF65-F5344CB8AC3E}">
        <p14:creationId xmlns:p14="http://schemas.microsoft.com/office/powerpoint/2010/main" val="103140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457200" y="381000"/>
            <a:ext cx="54864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x-none" sz="2000" smtClean="0">
                <a:solidFill>
                  <a:schemeClr val="accent3">
                    <a:lumMod val="50000"/>
                  </a:schemeClr>
                </a:solidFill>
                <a:effectLst>
                  <a:outerShdw blurRad="38100" dist="38100" dir="2700000" algn="tl">
                    <a:srgbClr val="000000">
                      <a:alpha val="43137"/>
                    </a:srgbClr>
                  </a:outerShdw>
                </a:effectLst>
              </a:rPr>
              <a:t>CT endokranijuma</a:t>
            </a:r>
            <a:r>
              <a:rPr lang="sr-Latn-CS" sz="2000" dirty="0" smtClean="0">
                <a:solidFill>
                  <a:schemeClr val="accent3">
                    <a:lumMod val="50000"/>
                  </a:schemeClr>
                </a:solidFill>
                <a:effectLst>
                  <a:outerShdw blurRad="38100" dist="38100" dir="2700000" algn="tl">
                    <a:srgbClr val="000000">
                      <a:alpha val="43137"/>
                    </a:srgbClr>
                  </a:outerShdw>
                </a:effectLst>
              </a:rPr>
              <a:t> </a:t>
            </a:r>
            <a:r>
              <a:rPr lang="x-none" sz="2000" smtClean="0">
                <a:solidFill>
                  <a:schemeClr val="accent3">
                    <a:lumMod val="50000"/>
                  </a:schemeClr>
                </a:solidFill>
                <a:effectLst>
                  <a:outerShdw blurRad="38100" dist="38100" dir="2700000" algn="tl">
                    <a:srgbClr val="000000">
                      <a:alpha val="43137"/>
                    </a:srgbClr>
                  </a:outerShdw>
                </a:effectLst>
              </a:rPr>
              <a:t>02.07.2014.god</a:t>
            </a:r>
            <a:r>
              <a:rPr lang="sr-Latn-CS" sz="2000" dirty="0" smtClean="0">
                <a:solidFill>
                  <a:schemeClr val="accent3">
                    <a:lumMod val="50000"/>
                  </a:schemeClr>
                </a:solidFill>
                <a:effectLst>
                  <a:outerShdw blurRad="38100" dist="38100" dir="2700000" algn="tl">
                    <a:srgbClr val="000000">
                      <a:alpha val="43137"/>
                    </a:srgbClr>
                  </a:outerShdw>
                </a:effectLst>
              </a:rPr>
              <a:t>.: </a:t>
            </a:r>
          </a:p>
          <a:p>
            <a:r>
              <a:rPr lang="sr-Latn-CS" sz="2000" dirty="0" smtClean="0">
                <a:solidFill>
                  <a:schemeClr val="accent3">
                    <a:lumMod val="50000"/>
                  </a:schemeClr>
                </a:solidFill>
              </a:rPr>
              <a:t>Temporo-parijeto-okcipitalno levo </a:t>
            </a:r>
            <a:r>
              <a:rPr lang="sr-Latn-CS" sz="2000" dirty="0">
                <a:solidFill>
                  <a:schemeClr val="accent3">
                    <a:lumMod val="50000"/>
                  </a:schemeClr>
                </a:solidFill>
              </a:rPr>
              <a:t>hipodenzne zone subakutnih ishemijskih lezija</a:t>
            </a:r>
            <a:endParaRPr lang="x-none" sz="2000" dirty="0">
              <a:solidFill>
                <a:schemeClr val="accent3">
                  <a:lumMod val="50000"/>
                </a:schemeClr>
              </a:solidFill>
            </a:endParaRPr>
          </a:p>
        </p:txBody>
      </p:sp>
      <p:pic>
        <p:nvPicPr>
          <p:cNvPr id="9" name="Picture 2"/>
          <p:cNvPicPr>
            <a:picLocks noChangeAspect="1" noChangeArrowheads="1"/>
          </p:cNvPicPr>
          <p:nvPr/>
        </p:nvPicPr>
        <p:blipFill>
          <a:blip r:embed="rId3" cstate="print"/>
          <a:srcRect/>
          <a:stretch>
            <a:fillRect/>
          </a:stretch>
        </p:blipFill>
        <p:spPr bwMode="auto">
          <a:xfrm>
            <a:off x="533400" y="1447800"/>
            <a:ext cx="6186488" cy="5182269"/>
          </a:xfrm>
          <a:prstGeom prst="rect">
            <a:avLst/>
          </a:prstGeom>
          <a:noFill/>
          <a:ln w="9525">
            <a:noFill/>
            <a:miter lim="800000"/>
            <a:headEnd/>
            <a:tailEnd/>
          </a:ln>
        </p:spPr>
      </p:pic>
      <p:cxnSp>
        <p:nvCxnSpPr>
          <p:cNvPr id="10" name="Gerade Verbindung mit Pfeil 9"/>
          <p:cNvCxnSpPr/>
          <p:nvPr/>
        </p:nvCxnSpPr>
        <p:spPr>
          <a:xfrm flipH="1">
            <a:off x="6324600" y="23622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4648200" y="41148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a:off x="3200400" y="36576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6324600" y="37338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4800600" y="24384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a:off x="3276600" y="23622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1676400" y="24384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H="1">
            <a:off x="1600200" y="38100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1600200" y="56388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H="1">
            <a:off x="3124200" y="56388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4724400" y="5715000"/>
            <a:ext cx="152400" cy="3048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94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On-screen Show (4:3)</PresentationFormat>
  <Paragraphs>104</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1_Office Theme</vt:lpstr>
      <vt:lpstr>2_Office Theme</vt:lpstr>
      <vt:lpstr>PowerPoint Presentation</vt:lpstr>
      <vt:lpstr>Udruženost multiple skleroze i ishemijskog moždanog udara</vt:lpstr>
      <vt:lpstr>♀ 49. god, dešnjakinja, majka dvoje dece, nepušač -bez  ranije poznatih faktora rizika za CVB -porodična anamneza: bez oboljenja od značaja</vt:lpstr>
      <vt:lpstr>Dalji tok bolesti</vt:lpstr>
      <vt:lpstr>PowerPoint Presentation</vt:lpstr>
      <vt:lpstr> Klinika za neurologiju KCS</vt:lpstr>
      <vt:lpstr>CDS krvnih sudova vrata 27.06.2014. god.</vt:lpstr>
      <vt:lpstr>PowerPoint Presentation</vt:lpstr>
      <vt:lpstr>PowerPoint Presentation</vt:lpstr>
      <vt:lpstr>MR endokranijuma 07.07.2014. god.</vt:lpstr>
      <vt:lpstr>MR angiografija glave i vrata 07.07.2014. god.</vt:lpstr>
      <vt:lpstr>MR: transverzalne sekcije vrata 07.07.2014. god.</vt:lpstr>
      <vt:lpstr>Terapija</vt:lpstr>
      <vt:lpstr>Zaključak</vt:lpstr>
      <vt:lpstr>Mehanizmi udruženosti MS i CVB?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Viktor</dc:creator>
  <cp:lastModifiedBy>Visnja</cp:lastModifiedBy>
  <cp:revision>145</cp:revision>
  <dcterms:created xsi:type="dcterms:W3CDTF">2013-06-14T10:28:10Z</dcterms:created>
  <dcterms:modified xsi:type="dcterms:W3CDTF">2015-08-04T09:13:21Z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