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4" r:id="rId2"/>
    <p:sldId id="258" r:id="rId3"/>
    <p:sldId id="259" r:id="rId4"/>
    <p:sldId id="260" r:id="rId5"/>
    <p:sldId id="261" r:id="rId6"/>
    <p:sldId id="285" r:id="rId7"/>
    <p:sldId id="262" r:id="rId8"/>
    <p:sldId id="263" r:id="rId9"/>
    <p:sldId id="265" r:id="rId10"/>
    <p:sldId id="267" r:id="rId11"/>
    <p:sldId id="286" r:id="rId12"/>
    <p:sldId id="269" r:id="rId13"/>
    <p:sldId id="270" r:id="rId14"/>
    <p:sldId id="287" r:id="rId15"/>
    <p:sldId id="288" r:id="rId16"/>
    <p:sldId id="289" r:id="rId17"/>
    <p:sldId id="275" r:id="rId18"/>
    <p:sldId id="276" r:id="rId19"/>
    <p:sldId id="278" r:id="rId20"/>
    <p:sldId id="283" r:id="rId21"/>
    <p:sldId id="279" r:id="rId22"/>
    <p:sldId id="280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00"/>
    <a:srgbClr val="800000"/>
    <a:srgbClr val="FFCC99"/>
    <a:srgbClr val="FFCCCC"/>
    <a:srgbClr val="CC3300"/>
    <a:srgbClr val="DDDDD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94660" autoAdjust="0"/>
  </p:normalViewPr>
  <p:slideViewPr>
    <p:cSldViewPr>
      <p:cViewPr varScale="1">
        <p:scale>
          <a:sx n="55" d="100"/>
          <a:sy n="55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98CAEA9-E6E9-45F6-B6A7-005C53A2D59F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A2CC8DC-1103-44AA-938C-2ECBF6FA5342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31474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06DF115-35A8-49CD-8094-66EB103FD004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1989A43-03F9-4B45-A12B-F212DD1024DE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49240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8A403-443C-4914-91F6-B2B642D0F822}" type="slidenum">
              <a:rPr lang="x-none" smtClean="0"/>
              <a:pPr>
                <a:defRPr/>
              </a:pPr>
              <a:t>1</a:t>
            </a:fld>
            <a:endParaRPr 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0F74-3124-40A5-A491-167BF24D7ECD}" type="slidenum">
              <a:rPr lang="x-none" smtClean="0"/>
              <a:pPr>
                <a:defRPr/>
              </a:pPr>
              <a:t>10</a:t>
            </a:fld>
            <a:endParaRPr 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B688F-545A-4F79-998F-053D8A488BE8}" type="slidenum">
              <a:rPr lang="x-none" smtClean="0"/>
              <a:pPr>
                <a:defRPr/>
              </a:pPr>
              <a:t>11</a:t>
            </a:fld>
            <a:endParaRPr 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157DC-AAAF-4712-B2FF-987C0B6C094E}" type="slidenum">
              <a:rPr lang="x-none" smtClean="0"/>
              <a:pPr>
                <a:defRPr/>
              </a:pPr>
              <a:t>12</a:t>
            </a:fld>
            <a:endParaRPr 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0EAA0E-DB55-4D96-82E9-26966269D0B1}" type="slidenum">
              <a:rPr lang="x-none" smtClean="0"/>
              <a:pPr>
                <a:defRPr/>
              </a:pPr>
              <a:t>13</a:t>
            </a:fld>
            <a:endParaRPr lang="x-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D68857-3C30-4F7D-8B2C-88FF85822057}" type="slidenum">
              <a:rPr lang="x-none" smtClean="0"/>
              <a:pPr>
                <a:defRPr/>
              </a:pPr>
              <a:t>14</a:t>
            </a:fld>
            <a:endParaRPr lang="x-non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2A74F-B8F8-47E7-A0DC-80115BBD047F}" type="slidenum">
              <a:rPr lang="x-none" smtClean="0"/>
              <a:pPr>
                <a:defRPr/>
              </a:pPr>
              <a:t>15</a:t>
            </a:fld>
            <a:endParaRPr lang="x-non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DCE50F-F7C3-4A2A-8674-87D015E4AC88}" type="slidenum">
              <a:rPr lang="x-none" smtClean="0"/>
              <a:pPr>
                <a:defRPr/>
              </a:pPr>
              <a:t>16</a:t>
            </a:fld>
            <a:endParaRPr lang="x-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873C8E-F8FB-44A8-820E-42B8A192B776}" type="slidenum">
              <a:rPr lang="x-none" smtClean="0"/>
              <a:pPr>
                <a:defRPr/>
              </a:pPr>
              <a:t>17</a:t>
            </a:fld>
            <a:endParaRPr lang="x-non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CF7A7B-592D-469C-B05E-9D7A0E704CE1}" type="slidenum">
              <a:rPr lang="x-none" smtClean="0"/>
              <a:pPr>
                <a:defRPr/>
              </a:pPr>
              <a:t>18</a:t>
            </a:fld>
            <a:endParaRPr lang="x-non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1C94B-2D5D-4321-8E56-203A6A671F61}" type="slidenum">
              <a:rPr lang="x-none" smtClean="0"/>
              <a:pPr>
                <a:defRPr/>
              </a:pPr>
              <a:t>19</a:t>
            </a:fld>
            <a:endParaRPr 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9662B-E14D-4335-B5ED-4F8E216AE789}" type="slidenum">
              <a:rPr lang="x-none" smtClean="0"/>
              <a:pPr>
                <a:defRPr/>
              </a:pPr>
              <a:t>2</a:t>
            </a:fld>
            <a:endParaRPr lang="x-non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B277AC-1EEB-4CE6-A1DB-47A904E47281}" type="slidenum">
              <a:rPr lang="x-none" smtClean="0"/>
              <a:pPr>
                <a:defRPr/>
              </a:pPr>
              <a:t>20</a:t>
            </a:fld>
            <a:endParaRPr lang="x-non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47DEB9-6298-42B8-A24A-4F678E70252D}" type="slidenum">
              <a:rPr lang="x-none" smtClean="0"/>
              <a:pPr>
                <a:defRPr/>
              </a:pPr>
              <a:t>21</a:t>
            </a:fld>
            <a:endParaRPr lang="x-non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4EA1AD-3B4F-4B74-9C93-1B52121AA633}" type="slidenum">
              <a:rPr lang="x-none" smtClean="0"/>
              <a:pPr>
                <a:defRPr/>
              </a:pPr>
              <a:t>22</a:t>
            </a:fld>
            <a:endParaRPr lang="x-non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A81081-1175-4C30-BB78-F8EABA532E78}" type="slidenum">
              <a:rPr lang="x-none" smtClean="0"/>
              <a:pPr>
                <a:defRPr/>
              </a:pPr>
              <a:t>23</a:t>
            </a:fld>
            <a:endParaRPr lang="x-non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4B73E-D8A4-49AD-8611-858F918A7AE4}" type="slidenum">
              <a:rPr lang="x-none" smtClean="0"/>
              <a:pPr>
                <a:defRPr/>
              </a:pPr>
              <a:t>24</a:t>
            </a:fld>
            <a:endParaRPr 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CD4BD-7659-43CC-82DE-696AD340BAA4}" type="slidenum">
              <a:rPr lang="x-none" smtClean="0"/>
              <a:pPr>
                <a:defRPr/>
              </a:pPr>
              <a:t>3</a:t>
            </a:fld>
            <a:endParaRPr 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E87AE0-8666-4B0D-9AEF-2F73E687D797}" type="slidenum">
              <a:rPr lang="x-none" smtClean="0"/>
              <a:pPr>
                <a:defRPr/>
              </a:pPr>
              <a:t>4</a:t>
            </a:fld>
            <a:endParaRPr 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FA936D-D58B-493E-8791-85143DEAD273}" type="slidenum">
              <a:rPr lang="x-none" smtClean="0"/>
              <a:pPr>
                <a:defRPr/>
              </a:pPr>
              <a:t>5</a:t>
            </a:fld>
            <a:endParaRPr 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085198-CD10-4009-9D4C-A23FFB40FF18}" type="slidenum">
              <a:rPr lang="x-none" smtClean="0"/>
              <a:pPr>
                <a:defRPr/>
              </a:pPr>
              <a:t>6</a:t>
            </a:fld>
            <a:endParaRPr 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3ABF9-DDA4-4B3F-AC31-2056ABD3E313}" type="slidenum">
              <a:rPr lang="x-none" smtClean="0"/>
              <a:pPr>
                <a:defRPr/>
              </a:pPr>
              <a:t>7</a:t>
            </a:fld>
            <a:endParaRPr 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35B9E-9253-47F6-A47E-13758B444255}" type="slidenum">
              <a:rPr lang="x-none" smtClean="0"/>
              <a:pPr>
                <a:defRPr/>
              </a:pPr>
              <a:t>8</a:t>
            </a:fld>
            <a:endParaRPr 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3003FC-8B0D-4A78-9221-8213F5FF7359}" type="slidenum">
              <a:rPr lang="x-none" smtClean="0"/>
              <a:pPr>
                <a:defRPr/>
              </a:pPr>
              <a:t>9</a:t>
            </a:fld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72A1-DAB6-446E-854C-A0A64DA50CAA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C4AD-A248-4E09-A122-0C5A9B9A4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78B4-D531-4877-94A5-446A705532FA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6B2D-B7E7-4E18-AB17-1542DCCF3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EBB8-5C10-4AFF-9884-9D7D0953F76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5BD4-C1D8-4DE8-B42D-BE74E0224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E88C-AA6D-44A4-A155-3EAF1F378FE9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AD6D-7F09-4B13-BF74-E2228D033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852E-6B14-4CC4-AC64-5FA6C913F3D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22FF-3B3F-45D3-8A6E-0F31CE139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AA3F-1A31-475C-8825-7911D66F106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15D1-62BE-4F7E-B068-3E9A40766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320B-C003-41E3-BEDF-9FC468500A69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1496-1EF0-4B91-8AFE-BE69AB0AB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F5A8-27F3-413A-BF52-D046D80C0B9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648D-DFBD-4B58-91D9-1E0462196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DFC8-0D89-4BF8-BD71-B702AAD30449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FB11A-6A01-4704-B8F8-A93A0C064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CD89-D140-459A-8F44-20CAB21DC6EE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3D67-519F-427B-9267-37C213610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6FA4-951D-45E4-B0C1-50867CF581E0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A111-D225-4E0A-A319-01D53898F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9266676-274C-4E21-907E-1CF3CEB34B0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u="none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8CBE13D-E5A9-4DFA-AEE1-F9E75E4EA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1536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835" name="Text Box 169"/>
          <p:cNvSpPr txBox="1">
            <a:spLocks noChangeArrowheads="1"/>
          </p:cNvSpPr>
          <p:nvPr/>
        </p:nvSpPr>
        <p:spPr bwMode="auto">
          <a:xfrm>
            <a:off x="2514600" y="4051300"/>
            <a:ext cx="2057400" cy="46037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1200" b="0" u="none" dirty="0" smtClean="0">
                <a:solidFill>
                  <a:srgbClr val="1C1C1C"/>
                </a:solidFill>
              </a:rPr>
              <a:t>  </a:t>
            </a:r>
            <a:r>
              <a:rPr lang="sr-Latn-CS" sz="1200" b="0" u="none" dirty="0" smtClean="0">
                <a:solidFill>
                  <a:srgbClr val="1C1C1C"/>
                </a:solidFill>
              </a:rPr>
              <a:t>Nespretnost </a:t>
            </a:r>
            <a:r>
              <a:rPr lang="sr-Latn-CS" sz="1200" b="0" u="none" dirty="0">
                <a:solidFill>
                  <a:srgbClr val="1C1C1C"/>
                </a:solidFill>
              </a:rPr>
              <a:t>i utrnulost</a:t>
            </a:r>
          </a:p>
          <a:p>
            <a:r>
              <a:rPr lang="sr-Latn-CS" sz="1200" b="0" u="none" dirty="0">
                <a:solidFill>
                  <a:srgbClr val="1C1C1C"/>
                </a:solidFill>
              </a:rPr>
              <a:t>   desne noge</a:t>
            </a:r>
          </a:p>
        </p:txBody>
      </p:sp>
      <p:sp>
        <p:nvSpPr>
          <p:cNvPr id="33836" name="Line 174"/>
          <p:cNvSpPr>
            <a:spLocks noChangeShapeType="1"/>
          </p:cNvSpPr>
          <p:nvPr/>
        </p:nvSpPr>
        <p:spPr bwMode="auto">
          <a:xfrm>
            <a:off x="3810000" y="4572000"/>
            <a:ext cx="3175" cy="12747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837" name="Picture 56" descr="desna no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600200"/>
            <a:ext cx="114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8" name="Text Box 169"/>
          <p:cNvSpPr txBox="1">
            <a:spLocks noChangeArrowheads="1"/>
          </p:cNvSpPr>
          <p:nvPr/>
        </p:nvSpPr>
        <p:spPr bwMode="auto">
          <a:xfrm>
            <a:off x="1524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3839" name="Line 174"/>
          <p:cNvSpPr>
            <a:spLocks noChangeShapeType="1"/>
          </p:cNvSpPr>
          <p:nvPr/>
        </p:nvSpPr>
        <p:spPr bwMode="auto">
          <a:xfrm>
            <a:off x="304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Text Box 169"/>
          <p:cNvSpPr txBox="1">
            <a:spLocks noChangeArrowheads="1"/>
          </p:cNvSpPr>
          <p:nvPr/>
        </p:nvSpPr>
        <p:spPr bwMode="auto">
          <a:xfrm>
            <a:off x="1143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3841" name="Line 174"/>
          <p:cNvSpPr>
            <a:spLocks noChangeShapeType="1"/>
          </p:cNvSpPr>
          <p:nvPr/>
        </p:nvSpPr>
        <p:spPr bwMode="auto">
          <a:xfrm>
            <a:off x="1295400" y="4938713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Text Box 169"/>
          <p:cNvSpPr txBox="1">
            <a:spLocks noChangeArrowheads="1"/>
          </p:cNvSpPr>
          <p:nvPr/>
        </p:nvSpPr>
        <p:spPr bwMode="auto">
          <a:xfrm>
            <a:off x="1981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3843" name="Line 174"/>
          <p:cNvSpPr>
            <a:spLocks noChangeShapeType="1"/>
          </p:cNvSpPr>
          <p:nvPr/>
        </p:nvSpPr>
        <p:spPr bwMode="auto">
          <a:xfrm>
            <a:off x="2209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Text Box 169"/>
          <p:cNvSpPr txBox="1">
            <a:spLocks noChangeArrowheads="1"/>
          </p:cNvSpPr>
          <p:nvPr/>
        </p:nvSpPr>
        <p:spPr bwMode="auto">
          <a:xfrm>
            <a:off x="2590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3845" name="Line 174"/>
          <p:cNvSpPr>
            <a:spLocks noChangeShapeType="1"/>
          </p:cNvSpPr>
          <p:nvPr/>
        </p:nvSpPr>
        <p:spPr bwMode="auto">
          <a:xfrm>
            <a:off x="28194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Text Box 169"/>
          <p:cNvSpPr txBox="1">
            <a:spLocks noChangeArrowheads="1"/>
          </p:cNvSpPr>
          <p:nvPr/>
        </p:nvSpPr>
        <p:spPr bwMode="auto">
          <a:xfrm>
            <a:off x="3200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3847" name="Line 174"/>
          <p:cNvSpPr>
            <a:spLocks noChangeShapeType="1"/>
          </p:cNvSpPr>
          <p:nvPr/>
        </p:nvSpPr>
        <p:spPr bwMode="auto">
          <a:xfrm>
            <a:off x="3429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3810000" y="4724400"/>
            <a:ext cx="4691541" cy="830997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MP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1 gr/dan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tokom 5 dana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Značajan  funkcionalni oporavak, zaostaje blaga utrnulost u desnoj nozi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883" name="Text Box 169"/>
          <p:cNvSpPr txBox="1">
            <a:spLocks noChangeArrowheads="1"/>
          </p:cNvSpPr>
          <p:nvPr/>
        </p:nvSpPr>
        <p:spPr bwMode="auto">
          <a:xfrm>
            <a:off x="2286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5884" name="Line 174"/>
          <p:cNvSpPr>
            <a:spLocks noChangeShapeType="1"/>
          </p:cNvSpPr>
          <p:nvPr/>
        </p:nvSpPr>
        <p:spPr bwMode="auto">
          <a:xfrm>
            <a:off x="381000" y="4967288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Text Box 169"/>
          <p:cNvSpPr txBox="1">
            <a:spLocks noChangeArrowheads="1"/>
          </p:cNvSpPr>
          <p:nvPr/>
        </p:nvSpPr>
        <p:spPr bwMode="auto">
          <a:xfrm>
            <a:off x="1219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5886" name="Line 174"/>
          <p:cNvSpPr>
            <a:spLocks noChangeShapeType="1"/>
          </p:cNvSpPr>
          <p:nvPr/>
        </p:nvSpPr>
        <p:spPr bwMode="auto">
          <a:xfrm>
            <a:off x="137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Text Box 169"/>
          <p:cNvSpPr txBox="1">
            <a:spLocks noChangeArrowheads="1"/>
          </p:cNvSpPr>
          <p:nvPr/>
        </p:nvSpPr>
        <p:spPr bwMode="auto">
          <a:xfrm>
            <a:off x="1981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5888" name="Line 174"/>
          <p:cNvSpPr>
            <a:spLocks noChangeShapeType="1"/>
          </p:cNvSpPr>
          <p:nvPr/>
        </p:nvSpPr>
        <p:spPr bwMode="auto">
          <a:xfrm>
            <a:off x="2286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Text Box 169"/>
          <p:cNvSpPr txBox="1">
            <a:spLocks noChangeArrowheads="1"/>
          </p:cNvSpPr>
          <p:nvPr/>
        </p:nvSpPr>
        <p:spPr bwMode="auto">
          <a:xfrm>
            <a:off x="2590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5890" name="Line 174"/>
          <p:cNvSpPr>
            <a:spLocks noChangeShapeType="1"/>
          </p:cNvSpPr>
          <p:nvPr/>
        </p:nvSpPr>
        <p:spPr bwMode="auto">
          <a:xfrm>
            <a:off x="2895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91" name="Text Box 169"/>
          <p:cNvSpPr txBox="1">
            <a:spLocks noChangeArrowheads="1"/>
          </p:cNvSpPr>
          <p:nvPr/>
        </p:nvSpPr>
        <p:spPr bwMode="auto">
          <a:xfrm>
            <a:off x="3200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5892" name="Line 174"/>
          <p:cNvSpPr>
            <a:spLocks noChangeShapeType="1"/>
          </p:cNvSpPr>
          <p:nvPr/>
        </p:nvSpPr>
        <p:spPr bwMode="auto">
          <a:xfrm>
            <a:off x="3429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93" name="Text Box 169"/>
          <p:cNvSpPr txBox="1">
            <a:spLocks noChangeArrowheads="1"/>
          </p:cNvSpPr>
          <p:nvPr/>
        </p:nvSpPr>
        <p:spPr bwMode="auto">
          <a:xfrm>
            <a:off x="3810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5894" name="Line 174"/>
          <p:cNvSpPr>
            <a:spLocks noChangeShapeType="1"/>
          </p:cNvSpPr>
          <p:nvPr/>
        </p:nvSpPr>
        <p:spPr bwMode="auto">
          <a:xfrm>
            <a:off x="4038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935" name="Line 174"/>
          <p:cNvSpPr>
            <a:spLocks noChangeShapeType="1"/>
          </p:cNvSpPr>
          <p:nvPr/>
        </p:nvSpPr>
        <p:spPr bwMode="auto">
          <a:xfrm>
            <a:off x="4419600" y="4419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3505200" y="3505200"/>
            <a:ext cx="2514600" cy="880241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600" u="none" dirty="0"/>
              <a:t>Započeta terapija</a:t>
            </a:r>
          </a:p>
          <a:p>
            <a:pPr>
              <a:lnSpc>
                <a:spcPct val="160000"/>
              </a:lnSpc>
              <a:defRPr/>
            </a:pPr>
            <a:r>
              <a:rPr lang="sr-Latn-CS" sz="1600" u="none" dirty="0"/>
              <a:t>Interferonom-</a:t>
            </a:r>
            <a:r>
              <a:rPr lang="el-GR" sz="1600" u="none" dirty="0"/>
              <a:t>β</a:t>
            </a:r>
            <a:r>
              <a:rPr lang="sr-Latn-CS" sz="1600" u="none" dirty="0"/>
              <a:t>-1b s.c.</a:t>
            </a:r>
          </a:p>
        </p:txBody>
      </p:sp>
      <p:sp>
        <p:nvSpPr>
          <p:cNvPr id="35939" name="Textfeld 27"/>
          <p:cNvSpPr txBox="1">
            <a:spLocks noChangeArrowheads="1"/>
          </p:cNvSpPr>
          <p:nvPr/>
        </p:nvSpPr>
        <p:spPr bwMode="auto">
          <a:xfrm>
            <a:off x="3733800" y="29829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u="none"/>
              <a:t>EDSS 1,5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sp>
        <p:nvSpPr>
          <p:cNvPr id="37891" name="Text Box 169"/>
          <p:cNvSpPr txBox="1">
            <a:spLocks noChangeArrowheads="1"/>
          </p:cNvSpPr>
          <p:nvPr/>
        </p:nvSpPr>
        <p:spPr bwMode="auto">
          <a:xfrm>
            <a:off x="4721225" y="4167663"/>
            <a:ext cx="4038600" cy="46166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sr-Latn-CS" sz="1200" b="0" u="none">
                <a:solidFill>
                  <a:srgbClr val="1C1C1C"/>
                </a:solidFill>
              </a:rPr>
              <a:t> nespretnost desne ruke i noge, nestabilnost pri hodu</a:t>
            </a:r>
          </a:p>
          <a:p>
            <a:pPr>
              <a:buFontTx/>
              <a:buChar char="-"/>
            </a:pPr>
            <a:r>
              <a:rPr lang="sr-Latn-CS" sz="1200" b="0" u="none">
                <a:solidFill>
                  <a:srgbClr val="1C1C1C"/>
                </a:solidFill>
              </a:rPr>
              <a:t> izmenjen osećaj u desnoj polovini lica i tela</a:t>
            </a:r>
          </a:p>
        </p:txBody>
      </p:sp>
      <p:sp>
        <p:nvSpPr>
          <p:cNvPr id="37892" name="Text Box 49"/>
          <p:cNvSpPr txBox="1">
            <a:spLocks noChangeArrowheads="1"/>
          </p:cNvSpPr>
          <p:nvPr/>
        </p:nvSpPr>
        <p:spPr bwMode="auto">
          <a:xfrm>
            <a:off x="5181600" y="1447800"/>
            <a:ext cx="37338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100"/>
              <a:t>Neurološki nalaz: </a:t>
            </a:r>
            <a:endParaRPr lang="sr-Latn-CS" sz="1100" b="0" u="none"/>
          </a:p>
          <a:p>
            <a:r>
              <a:rPr lang="sr-Latn-CS" sz="1100" u="none"/>
              <a:t>Na KN: desni centralni facijalis, na GE: MR pojačani obostrano, više desno, laka slabost desne ruke. Na DE: laka slabost desne noge, MR pojačani obostrano, više desno, znak Babinskog obostrano. Hipestezija desne polovine lica i tela za površni dodir.  Laka ataksija  desne ruke i desne noge. Romberg-ov test + , potencira se  sa zatvorenim očima. Hod ataksičan i hemiparetičan desno. Ostali neurološki nalaz uredan</a:t>
            </a:r>
            <a:r>
              <a:rPr lang="sr-Latn-CS" sz="1200" u="none">
                <a:latin typeface="Calibri" pitchFamily="34" charset="0"/>
              </a:rPr>
              <a:t> . EDSS skor 3.5 u relapsu. </a:t>
            </a:r>
            <a:endParaRPr lang="en-GB" sz="1200" u="none">
              <a:latin typeface="Calibri" pitchFamily="34" charset="0"/>
            </a:endParaRPr>
          </a:p>
        </p:txBody>
      </p:sp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4817853" y="4662488"/>
            <a:ext cx="4191000" cy="830997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1200" u="none" dirty="0">
                <a:latin typeface="Calibri" pitchFamily="34" charset="0"/>
              </a:rPr>
              <a:t>MP</a:t>
            </a:r>
          </a:p>
          <a:p>
            <a:r>
              <a:rPr lang="sr-Latn-CS" sz="1200" u="none" dirty="0">
                <a:latin typeface="Calibri" pitchFamily="34" charset="0"/>
              </a:rPr>
              <a:t>1 gr/dan, 5 dana</a:t>
            </a:r>
          </a:p>
          <a:p>
            <a:r>
              <a:rPr lang="sr-Latn-CS" sz="1200" u="none" dirty="0">
                <a:latin typeface="Calibri" pitchFamily="34" charset="0"/>
              </a:rPr>
              <a:t>Potom opadajuće doze kortikosteroida 2 nedelje</a:t>
            </a:r>
          </a:p>
          <a:p>
            <a:r>
              <a:rPr lang="sr-Latn-CS" sz="1200" u="none" dirty="0">
                <a:latin typeface="Calibri" pitchFamily="34" charset="0"/>
              </a:rPr>
              <a:t>Zna</a:t>
            </a:r>
            <a:r>
              <a:rPr lang="sr-Latn-CS" sz="1000" u="none" dirty="0">
                <a:latin typeface="Calibri" pitchFamily="34" charset="0"/>
              </a:rPr>
              <a:t>č</a:t>
            </a:r>
            <a:r>
              <a:rPr lang="sr-Latn-CS" sz="1200" u="none" dirty="0">
                <a:latin typeface="Calibri" pitchFamily="34" charset="0"/>
              </a:rPr>
              <a:t>ajan oporavak, zaostaje hipestezija i ataksija desne noge</a:t>
            </a:r>
          </a:p>
        </p:txBody>
      </p:sp>
      <p:pic>
        <p:nvPicPr>
          <p:cNvPr id="37896" name="Picture 55" descr="desna ruka i no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057400"/>
            <a:ext cx="76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Line 174"/>
          <p:cNvSpPr>
            <a:spLocks noChangeShapeType="1"/>
          </p:cNvSpPr>
          <p:nvPr/>
        </p:nvSpPr>
        <p:spPr bwMode="auto">
          <a:xfrm>
            <a:off x="4419600" y="4419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3276600" y="4038600"/>
            <a:ext cx="1219200" cy="387798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200" u="none" dirty="0"/>
              <a:t>IFN</a:t>
            </a:r>
            <a:r>
              <a:rPr lang="el-GR" sz="1200" u="none" dirty="0"/>
              <a:t>β</a:t>
            </a:r>
            <a:r>
              <a:rPr lang="sr-Latn-CS" sz="1200" u="none" dirty="0"/>
              <a:t>-1b s.c.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4191000" y="4267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Group 3"/>
          <p:cNvGraphicFramePr>
            <a:graphicFrameLocks noGrp="1"/>
          </p:cNvGraphicFramePr>
          <p:nvPr/>
        </p:nvGraphicFramePr>
        <p:xfrm>
          <a:off x="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7942" name="Text Box 169"/>
          <p:cNvSpPr txBox="1">
            <a:spLocks noChangeArrowheads="1"/>
          </p:cNvSpPr>
          <p:nvPr/>
        </p:nvSpPr>
        <p:spPr bwMode="auto">
          <a:xfrm>
            <a:off x="2286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7943" name="Line 174"/>
          <p:cNvSpPr>
            <a:spLocks noChangeShapeType="1"/>
          </p:cNvSpPr>
          <p:nvPr/>
        </p:nvSpPr>
        <p:spPr bwMode="auto">
          <a:xfrm>
            <a:off x="381000" y="4967288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44" name="Text Box 169"/>
          <p:cNvSpPr txBox="1">
            <a:spLocks noChangeArrowheads="1"/>
          </p:cNvSpPr>
          <p:nvPr/>
        </p:nvSpPr>
        <p:spPr bwMode="auto">
          <a:xfrm>
            <a:off x="1219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7945" name="Line 174"/>
          <p:cNvSpPr>
            <a:spLocks noChangeShapeType="1"/>
          </p:cNvSpPr>
          <p:nvPr/>
        </p:nvSpPr>
        <p:spPr bwMode="auto">
          <a:xfrm>
            <a:off x="137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Text Box 169"/>
          <p:cNvSpPr txBox="1">
            <a:spLocks noChangeArrowheads="1"/>
          </p:cNvSpPr>
          <p:nvPr/>
        </p:nvSpPr>
        <p:spPr bwMode="auto">
          <a:xfrm>
            <a:off x="1981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7947" name="Line 174"/>
          <p:cNvSpPr>
            <a:spLocks noChangeShapeType="1"/>
          </p:cNvSpPr>
          <p:nvPr/>
        </p:nvSpPr>
        <p:spPr bwMode="auto">
          <a:xfrm>
            <a:off x="2209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Text Box 169"/>
          <p:cNvSpPr txBox="1">
            <a:spLocks noChangeArrowheads="1"/>
          </p:cNvSpPr>
          <p:nvPr/>
        </p:nvSpPr>
        <p:spPr bwMode="auto">
          <a:xfrm>
            <a:off x="2590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7949" name="Line 174"/>
          <p:cNvSpPr>
            <a:spLocks noChangeShapeType="1"/>
          </p:cNvSpPr>
          <p:nvPr/>
        </p:nvSpPr>
        <p:spPr bwMode="auto">
          <a:xfrm>
            <a:off x="2895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50" name="Text Box 169"/>
          <p:cNvSpPr txBox="1">
            <a:spLocks noChangeArrowheads="1"/>
          </p:cNvSpPr>
          <p:nvPr/>
        </p:nvSpPr>
        <p:spPr bwMode="auto">
          <a:xfrm>
            <a:off x="3200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7951" name="Line 174"/>
          <p:cNvSpPr>
            <a:spLocks noChangeShapeType="1"/>
          </p:cNvSpPr>
          <p:nvPr/>
        </p:nvSpPr>
        <p:spPr bwMode="auto">
          <a:xfrm>
            <a:off x="3429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52" name="Text Box 169"/>
          <p:cNvSpPr txBox="1">
            <a:spLocks noChangeArrowheads="1"/>
          </p:cNvSpPr>
          <p:nvPr/>
        </p:nvSpPr>
        <p:spPr bwMode="auto">
          <a:xfrm>
            <a:off x="3810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7953" name="Line 174"/>
          <p:cNvSpPr>
            <a:spLocks noChangeShapeType="1"/>
          </p:cNvSpPr>
          <p:nvPr/>
        </p:nvSpPr>
        <p:spPr bwMode="auto">
          <a:xfrm>
            <a:off x="38862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54" name="Line 174"/>
          <p:cNvSpPr>
            <a:spLocks noChangeShapeType="1"/>
          </p:cNvSpPr>
          <p:nvPr/>
        </p:nvSpPr>
        <p:spPr bwMode="auto">
          <a:xfrm>
            <a:off x="4724400" y="4662488"/>
            <a:ext cx="0" cy="11080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sp>
        <p:nvSpPr>
          <p:cNvPr id="39939" name="Text Box 169"/>
          <p:cNvSpPr txBox="1">
            <a:spLocks noChangeArrowheads="1"/>
          </p:cNvSpPr>
          <p:nvPr/>
        </p:nvSpPr>
        <p:spPr bwMode="auto">
          <a:xfrm>
            <a:off x="5029200" y="3733800"/>
            <a:ext cx="3733800" cy="830263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en-US" sz="1200" b="0" u="none" dirty="0" smtClean="0">
                <a:solidFill>
                  <a:srgbClr val="1C1C1C"/>
                </a:solidFill>
              </a:rPr>
              <a:t> </a:t>
            </a:r>
            <a:r>
              <a:rPr lang="sr-Latn-CS" sz="1200" b="0" u="none" dirty="0" smtClean="0">
                <a:solidFill>
                  <a:srgbClr val="1C1C1C"/>
                </a:solidFill>
              </a:rPr>
              <a:t>Duple </a:t>
            </a:r>
            <a:r>
              <a:rPr lang="sr-Latn-CS" sz="1200" b="0" u="none" dirty="0">
                <a:solidFill>
                  <a:srgbClr val="1C1C1C"/>
                </a:solidFill>
              </a:rPr>
              <a:t>slike pri pogledu u levo</a:t>
            </a:r>
          </a:p>
          <a:p>
            <a:pPr>
              <a:buFontTx/>
              <a:buChar char="-"/>
            </a:pPr>
            <a:r>
              <a:rPr lang="sr-Latn-CS" sz="1200" b="0" u="none" dirty="0">
                <a:solidFill>
                  <a:srgbClr val="1C1C1C"/>
                </a:solidFill>
              </a:rPr>
              <a:t> Slabost desne polovine tela</a:t>
            </a:r>
          </a:p>
          <a:p>
            <a:pPr>
              <a:buFontTx/>
              <a:buChar char="-"/>
            </a:pPr>
            <a:r>
              <a:rPr lang="en-US" sz="1200" b="0" u="none" dirty="0" smtClean="0">
                <a:solidFill>
                  <a:srgbClr val="1C1C1C"/>
                </a:solidFill>
              </a:rPr>
              <a:t> </a:t>
            </a:r>
            <a:r>
              <a:rPr lang="sr-Latn-CS" sz="1200" b="0" u="none" dirty="0" smtClean="0">
                <a:solidFill>
                  <a:srgbClr val="1C1C1C"/>
                </a:solidFill>
              </a:rPr>
              <a:t>Od </a:t>
            </a:r>
            <a:r>
              <a:rPr lang="sr-Latn-CS" sz="1200" b="0" u="none" dirty="0">
                <a:solidFill>
                  <a:srgbClr val="1C1C1C"/>
                </a:solidFill>
              </a:rPr>
              <a:t>ranije izmenjen osećaj i nespretnost u desnoj </a:t>
            </a:r>
            <a:r>
              <a:rPr lang="en-US" sz="1200" b="0" u="none" dirty="0" smtClean="0">
                <a:solidFill>
                  <a:srgbClr val="1C1C1C"/>
                </a:solidFill>
              </a:rPr>
              <a:t> </a:t>
            </a:r>
          </a:p>
          <a:p>
            <a:r>
              <a:rPr lang="en-US" sz="1200" b="0" u="none" dirty="0">
                <a:solidFill>
                  <a:srgbClr val="1C1C1C"/>
                </a:solidFill>
              </a:rPr>
              <a:t> </a:t>
            </a:r>
            <a:r>
              <a:rPr lang="en-US" sz="1200" b="0" u="none" dirty="0" smtClean="0">
                <a:solidFill>
                  <a:srgbClr val="1C1C1C"/>
                </a:solidFill>
              </a:rPr>
              <a:t> </a:t>
            </a:r>
            <a:r>
              <a:rPr lang="sr-Latn-CS" sz="1200" b="0" u="none" dirty="0" smtClean="0">
                <a:solidFill>
                  <a:srgbClr val="1C1C1C"/>
                </a:solidFill>
              </a:rPr>
              <a:t>nozi</a:t>
            </a:r>
            <a:r>
              <a:rPr lang="sr-Latn-CS" sz="1200" b="0" u="none" dirty="0">
                <a:solidFill>
                  <a:srgbClr val="1C1C1C"/>
                </a:solidFill>
              </a:rPr>
              <a:t>. EDSS u relapsu 4.0</a:t>
            </a:r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5346700" y="4786312"/>
            <a:ext cx="3644900" cy="769441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MP, 1 gr/dan, tokom 5 dana, potom Pronizon 12 dana u opadajućim dozama</a:t>
            </a:r>
          </a:p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Značajan oporavak, zaostaje blaga  desnostrana hemipareza, hipestezija i ataksija desne noge</a:t>
            </a:r>
          </a:p>
        </p:txBody>
      </p:sp>
      <p:pic>
        <p:nvPicPr>
          <p:cNvPr id="39943" name="Picture 53" descr="desno lice, ruka, no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447800"/>
            <a:ext cx="121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3276600" y="4038600"/>
            <a:ext cx="1219200" cy="387798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200" u="none" dirty="0"/>
              <a:t>IFN</a:t>
            </a:r>
            <a:r>
              <a:rPr lang="el-GR" sz="1200" u="none" dirty="0"/>
              <a:t>β</a:t>
            </a:r>
            <a:r>
              <a:rPr lang="sr-Latn-CS" sz="1200" u="none" dirty="0"/>
              <a:t>-1b s.c.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4191000" y="4267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Line 174"/>
          <p:cNvSpPr>
            <a:spLocks noChangeShapeType="1"/>
          </p:cNvSpPr>
          <p:nvPr/>
        </p:nvSpPr>
        <p:spPr bwMode="auto">
          <a:xfrm>
            <a:off x="4419600" y="4419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3276600" y="4038600"/>
            <a:ext cx="1219200" cy="387798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200" u="none" dirty="0"/>
              <a:t>IFN</a:t>
            </a:r>
            <a:r>
              <a:rPr lang="el-GR" sz="1200" u="none" dirty="0"/>
              <a:t>β</a:t>
            </a:r>
            <a:r>
              <a:rPr lang="sr-Latn-CS" sz="1200" u="none" dirty="0"/>
              <a:t>-1b s.c.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4191000" y="4267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9993" name="Text Box 169"/>
          <p:cNvSpPr txBox="1">
            <a:spLocks noChangeArrowheads="1"/>
          </p:cNvSpPr>
          <p:nvPr/>
        </p:nvSpPr>
        <p:spPr bwMode="auto">
          <a:xfrm>
            <a:off x="2286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9994" name="Line 174"/>
          <p:cNvSpPr>
            <a:spLocks noChangeShapeType="1"/>
          </p:cNvSpPr>
          <p:nvPr/>
        </p:nvSpPr>
        <p:spPr bwMode="auto">
          <a:xfrm>
            <a:off x="381000" y="4967288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95" name="Text Box 169"/>
          <p:cNvSpPr txBox="1">
            <a:spLocks noChangeArrowheads="1"/>
          </p:cNvSpPr>
          <p:nvPr/>
        </p:nvSpPr>
        <p:spPr bwMode="auto">
          <a:xfrm>
            <a:off x="1219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9996" name="Line 174"/>
          <p:cNvSpPr>
            <a:spLocks noChangeShapeType="1"/>
          </p:cNvSpPr>
          <p:nvPr/>
        </p:nvSpPr>
        <p:spPr bwMode="auto">
          <a:xfrm>
            <a:off x="137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97" name="Text Box 169"/>
          <p:cNvSpPr txBox="1">
            <a:spLocks noChangeArrowheads="1"/>
          </p:cNvSpPr>
          <p:nvPr/>
        </p:nvSpPr>
        <p:spPr bwMode="auto">
          <a:xfrm>
            <a:off x="1981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9998" name="Line 174"/>
          <p:cNvSpPr>
            <a:spLocks noChangeShapeType="1"/>
          </p:cNvSpPr>
          <p:nvPr/>
        </p:nvSpPr>
        <p:spPr bwMode="auto">
          <a:xfrm>
            <a:off x="2209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99" name="Text Box 169"/>
          <p:cNvSpPr txBox="1">
            <a:spLocks noChangeArrowheads="1"/>
          </p:cNvSpPr>
          <p:nvPr/>
        </p:nvSpPr>
        <p:spPr bwMode="auto">
          <a:xfrm>
            <a:off x="2590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0000" name="Line 174"/>
          <p:cNvSpPr>
            <a:spLocks noChangeShapeType="1"/>
          </p:cNvSpPr>
          <p:nvPr/>
        </p:nvSpPr>
        <p:spPr bwMode="auto">
          <a:xfrm>
            <a:off x="2895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01" name="Text Box 169"/>
          <p:cNvSpPr txBox="1">
            <a:spLocks noChangeArrowheads="1"/>
          </p:cNvSpPr>
          <p:nvPr/>
        </p:nvSpPr>
        <p:spPr bwMode="auto">
          <a:xfrm>
            <a:off x="3200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0002" name="Line 174"/>
          <p:cNvSpPr>
            <a:spLocks noChangeShapeType="1"/>
          </p:cNvSpPr>
          <p:nvPr/>
        </p:nvSpPr>
        <p:spPr bwMode="auto">
          <a:xfrm>
            <a:off x="3429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03" name="Text Box 169"/>
          <p:cNvSpPr txBox="1">
            <a:spLocks noChangeArrowheads="1"/>
          </p:cNvSpPr>
          <p:nvPr/>
        </p:nvSpPr>
        <p:spPr bwMode="auto">
          <a:xfrm>
            <a:off x="3810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0004" name="Line 174"/>
          <p:cNvSpPr>
            <a:spLocks noChangeShapeType="1"/>
          </p:cNvSpPr>
          <p:nvPr/>
        </p:nvSpPr>
        <p:spPr bwMode="auto">
          <a:xfrm>
            <a:off x="38862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05" name="Text Box 169"/>
          <p:cNvSpPr txBox="1">
            <a:spLocks noChangeArrowheads="1"/>
          </p:cNvSpPr>
          <p:nvPr/>
        </p:nvSpPr>
        <p:spPr bwMode="auto">
          <a:xfrm>
            <a:off x="4648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0006" name="Line 174"/>
          <p:cNvSpPr>
            <a:spLocks noChangeShapeType="1"/>
          </p:cNvSpPr>
          <p:nvPr/>
        </p:nvSpPr>
        <p:spPr bwMode="auto">
          <a:xfrm>
            <a:off x="47244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07" name="Line 174"/>
          <p:cNvSpPr>
            <a:spLocks noChangeShapeType="1"/>
          </p:cNvSpPr>
          <p:nvPr/>
        </p:nvSpPr>
        <p:spPr bwMode="auto">
          <a:xfrm>
            <a:off x="5334000" y="4572000"/>
            <a:ext cx="0" cy="1198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3276600" y="4038600"/>
            <a:ext cx="1219200" cy="387798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200" u="none" dirty="0"/>
              <a:t>IFN</a:t>
            </a:r>
            <a:r>
              <a:rPr lang="el-GR" sz="1200" u="none" dirty="0"/>
              <a:t>β</a:t>
            </a:r>
            <a:r>
              <a:rPr lang="sr-Latn-CS" sz="1200" u="none" dirty="0"/>
              <a:t>-1b s.c.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4191000" y="4267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Line 174"/>
          <p:cNvSpPr>
            <a:spLocks noChangeShapeType="1"/>
          </p:cNvSpPr>
          <p:nvPr/>
        </p:nvSpPr>
        <p:spPr bwMode="auto">
          <a:xfrm>
            <a:off x="4419600" y="4419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3276600" y="4038600"/>
            <a:ext cx="1219200" cy="387798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200" u="none" dirty="0"/>
              <a:t>IFN</a:t>
            </a:r>
            <a:r>
              <a:rPr lang="el-GR" sz="1200" u="none" dirty="0"/>
              <a:t>β</a:t>
            </a:r>
            <a:r>
              <a:rPr lang="sr-Latn-CS" sz="1200" u="none" dirty="0"/>
              <a:t>-1b s.c.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4191000" y="4267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036" name="Text Box 169"/>
          <p:cNvSpPr txBox="1">
            <a:spLocks noChangeArrowheads="1"/>
          </p:cNvSpPr>
          <p:nvPr/>
        </p:nvSpPr>
        <p:spPr bwMode="auto">
          <a:xfrm>
            <a:off x="2286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2037" name="Line 174"/>
          <p:cNvSpPr>
            <a:spLocks noChangeShapeType="1"/>
          </p:cNvSpPr>
          <p:nvPr/>
        </p:nvSpPr>
        <p:spPr bwMode="auto">
          <a:xfrm>
            <a:off x="381000" y="4967288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38" name="Text Box 169"/>
          <p:cNvSpPr txBox="1">
            <a:spLocks noChangeArrowheads="1"/>
          </p:cNvSpPr>
          <p:nvPr/>
        </p:nvSpPr>
        <p:spPr bwMode="auto">
          <a:xfrm>
            <a:off x="1219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2039" name="Line 174"/>
          <p:cNvSpPr>
            <a:spLocks noChangeShapeType="1"/>
          </p:cNvSpPr>
          <p:nvPr/>
        </p:nvSpPr>
        <p:spPr bwMode="auto">
          <a:xfrm>
            <a:off x="137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40" name="Text Box 169"/>
          <p:cNvSpPr txBox="1">
            <a:spLocks noChangeArrowheads="1"/>
          </p:cNvSpPr>
          <p:nvPr/>
        </p:nvSpPr>
        <p:spPr bwMode="auto">
          <a:xfrm>
            <a:off x="1981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2041" name="Line 174"/>
          <p:cNvSpPr>
            <a:spLocks noChangeShapeType="1"/>
          </p:cNvSpPr>
          <p:nvPr/>
        </p:nvSpPr>
        <p:spPr bwMode="auto">
          <a:xfrm>
            <a:off x="2209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42" name="Text Box 169"/>
          <p:cNvSpPr txBox="1">
            <a:spLocks noChangeArrowheads="1"/>
          </p:cNvSpPr>
          <p:nvPr/>
        </p:nvSpPr>
        <p:spPr bwMode="auto">
          <a:xfrm>
            <a:off x="2590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2043" name="Line 174"/>
          <p:cNvSpPr>
            <a:spLocks noChangeShapeType="1"/>
          </p:cNvSpPr>
          <p:nvPr/>
        </p:nvSpPr>
        <p:spPr bwMode="auto">
          <a:xfrm>
            <a:off x="2895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44" name="Text Box 169"/>
          <p:cNvSpPr txBox="1">
            <a:spLocks noChangeArrowheads="1"/>
          </p:cNvSpPr>
          <p:nvPr/>
        </p:nvSpPr>
        <p:spPr bwMode="auto">
          <a:xfrm>
            <a:off x="3200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2045" name="Line 174"/>
          <p:cNvSpPr>
            <a:spLocks noChangeShapeType="1"/>
          </p:cNvSpPr>
          <p:nvPr/>
        </p:nvSpPr>
        <p:spPr bwMode="auto">
          <a:xfrm>
            <a:off x="3429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46" name="Text Box 169"/>
          <p:cNvSpPr txBox="1">
            <a:spLocks noChangeArrowheads="1"/>
          </p:cNvSpPr>
          <p:nvPr/>
        </p:nvSpPr>
        <p:spPr bwMode="auto">
          <a:xfrm>
            <a:off x="3810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2047" name="Line 174"/>
          <p:cNvSpPr>
            <a:spLocks noChangeShapeType="1"/>
          </p:cNvSpPr>
          <p:nvPr/>
        </p:nvSpPr>
        <p:spPr bwMode="auto">
          <a:xfrm>
            <a:off x="38862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48" name="Text Box 169"/>
          <p:cNvSpPr txBox="1">
            <a:spLocks noChangeArrowheads="1"/>
          </p:cNvSpPr>
          <p:nvPr/>
        </p:nvSpPr>
        <p:spPr bwMode="auto">
          <a:xfrm>
            <a:off x="4495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2049" name="Line 174"/>
          <p:cNvSpPr>
            <a:spLocks noChangeShapeType="1"/>
          </p:cNvSpPr>
          <p:nvPr/>
        </p:nvSpPr>
        <p:spPr bwMode="auto">
          <a:xfrm>
            <a:off x="4572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50" name="Text Box 169"/>
          <p:cNvSpPr txBox="1">
            <a:spLocks noChangeArrowheads="1"/>
          </p:cNvSpPr>
          <p:nvPr/>
        </p:nvSpPr>
        <p:spPr bwMode="auto">
          <a:xfrm>
            <a:off x="5105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2051" name="Line 174"/>
          <p:cNvSpPr>
            <a:spLocks noChangeShapeType="1"/>
          </p:cNvSpPr>
          <p:nvPr/>
        </p:nvSpPr>
        <p:spPr bwMode="auto">
          <a:xfrm>
            <a:off x="518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52" name="Text Box 169"/>
          <p:cNvSpPr txBox="1">
            <a:spLocks noChangeArrowheads="1"/>
          </p:cNvSpPr>
          <p:nvPr/>
        </p:nvSpPr>
        <p:spPr bwMode="auto">
          <a:xfrm>
            <a:off x="5715000" y="3817938"/>
            <a:ext cx="2514600" cy="830262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sr-Latn-CS" sz="1200" b="0" u="none">
                <a:solidFill>
                  <a:srgbClr val="1C1C1C"/>
                </a:solidFill>
              </a:rPr>
              <a:t>Nestabilnost  pri stajanju i hodu</a:t>
            </a:r>
          </a:p>
          <a:p>
            <a:pPr>
              <a:buFontTx/>
              <a:buChar char="-"/>
            </a:pPr>
            <a:r>
              <a:rPr lang="sr-Latn-CS" sz="1200" b="0" u="none">
                <a:solidFill>
                  <a:srgbClr val="1C1C1C"/>
                </a:solidFill>
              </a:rPr>
              <a:t>Od ranije desnostrana slabost, izmenjen osećaj i nespretnost u desnoj  nozi. EDSS u relapsu 3,5</a:t>
            </a:r>
          </a:p>
        </p:txBody>
      </p:sp>
      <p:sp>
        <p:nvSpPr>
          <p:cNvPr id="42053" name="Line 174"/>
          <p:cNvSpPr>
            <a:spLocks noChangeShapeType="1"/>
          </p:cNvSpPr>
          <p:nvPr/>
        </p:nvSpPr>
        <p:spPr bwMode="auto">
          <a:xfrm flipH="1">
            <a:off x="5775325" y="4648200"/>
            <a:ext cx="15875" cy="1198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2054" name="Picture 52" descr="trnjenje i ukocenost obe noge, ataksi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084388"/>
            <a:ext cx="1095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64"/>
          <p:cNvSpPr txBox="1">
            <a:spLocks noChangeArrowheads="1"/>
          </p:cNvSpPr>
          <p:nvPr/>
        </p:nvSpPr>
        <p:spPr bwMode="auto">
          <a:xfrm>
            <a:off x="5880100" y="4953000"/>
            <a:ext cx="3263900" cy="600164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MP, 1 gr/dan, tokom 5 dana</a:t>
            </a:r>
          </a:p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Značajan oporavak, zaostaje blaga  desnostrana hemipareza, hipestezija i ataksija desne noge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3276600" y="4038600"/>
            <a:ext cx="1219200" cy="387798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200" u="none" dirty="0"/>
              <a:t>IFN</a:t>
            </a:r>
            <a:r>
              <a:rPr lang="el-GR" sz="1200" u="none" dirty="0"/>
              <a:t>β</a:t>
            </a:r>
            <a:r>
              <a:rPr lang="sr-Latn-CS" sz="1200" u="none" dirty="0"/>
              <a:t>-1b s.c.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4191000" y="4267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9" name="Line 174"/>
          <p:cNvSpPr>
            <a:spLocks noChangeShapeType="1"/>
          </p:cNvSpPr>
          <p:nvPr/>
        </p:nvSpPr>
        <p:spPr bwMode="auto">
          <a:xfrm>
            <a:off x="4419600" y="4419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3276600" y="4038600"/>
            <a:ext cx="1219200" cy="387798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200" u="none" dirty="0"/>
              <a:t>IFN</a:t>
            </a:r>
            <a:r>
              <a:rPr lang="el-GR" sz="1200" u="none" dirty="0"/>
              <a:t>β</a:t>
            </a:r>
            <a:r>
              <a:rPr lang="sr-Latn-CS" sz="1200" u="none" dirty="0"/>
              <a:t>-1b s.c.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4191000" y="4267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4084" name="Text Box 169"/>
          <p:cNvSpPr txBox="1">
            <a:spLocks noChangeArrowheads="1"/>
          </p:cNvSpPr>
          <p:nvPr/>
        </p:nvSpPr>
        <p:spPr bwMode="auto">
          <a:xfrm>
            <a:off x="2286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4085" name="Line 174"/>
          <p:cNvSpPr>
            <a:spLocks noChangeShapeType="1"/>
          </p:cNvSpPr>
          <p:nvPr/>
        </p:nvSpPr>
        <p:spPr bwMode="auto">
          <a:xfrm>
            <a:off x="381000" y="4967288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86" name="Text Box 169"/>
          <p:cNvSpPr txBox="1">
            <a:spLocks noChangeArrowheads="1"/>
          </p:cNvSpPr>
          <p:nvPr/>
        </p:nvSpPr>
        <p:spPr bwMode="auto">
          <a:xfrm>
            <a:off x="1219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4087" name="Line 174"/>
          <p:cNvSpPr>
            <a:spLocks noChangeShapeType="1"/>
          </p:cNvSpPr>
          <p:nvPr/>
        </p:nvSpPr>
        <p:spPr bwMode="auto">
          <a:xfrm>
            <a:off x="137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88" name="Text Box 169"/>
          <p:cNvSpPr txBox="1">
            <a:spLocks noChangeArrowheads="1"/>
          </p:cNvSpPr>
          <p:nvPr/>
        </p:nvSpPr>
        <p:spPr bwMode="auto">
          <a:xfrm>
            <a:off x="1981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4089" name="Line 174"/>
          <p:cNvSpPr>
            <a:spLocks noChangeShapeType="1"/>
          </p:cNvSpPr>
          <p:nvPr/>
        </p:nvSpPr>
        <p:spPr bwMode="auto">
          <a:xfrm>
            <a:off x="2209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90" name="Text Box 169"/>
          <p:cNvSpPr txBox="1">
            <a:spLocks noChangeArrowheads="1"/>
          </p:cNvSpPr>
          <p:nvPr/>
        </p:nvSpPr>
        <p:spPr bwMode="auto">
          <a:xfrm>
            <a:off x="2590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4091" name="Line 174"/>
          <p:cNvSpPr>
            <a:spLocks noChangeShapeType="1"/>
          </p:cNvSpPr>
          <p:nvPr/>
        </p:nvSpPr>
        <p:spPr bwMode="auto">
          <a:xfrm>
            <a:off x="2895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92" name="Text Box 169"/>
          <p:cNvSpPr txBox="1">
            <a:spLocks noChangeArrowheads="1"/>
          </p:cNvSpPr>
          <p:nvPr/>
        </p:nvSpPr>
        <p:spPr bwMode="auto">
          <a:xfrm>
            <a:off x="3200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4093" name="Line 174"/>
          <p:cNvSpPr>
            <a:spLocks noChangeShapeType="1"/>
          </p:cNvSpPr>
          <p:nvPr/>
        </p:nvSpPr>
        <p:spPr bwMode="auto">
          <a:xfrm>
            <a:off x="3429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94" name="Text Box 169"/>
          <p:cNvSpPr txBox="1">
            <a:spLocks noChangeArrowheads="1"/>
          </p:cNvSpPr>
          <p:nvPr/>
        </p:nvSpPr>
        <p:spPr bwMode="auto">
          <a:xfrm>
            <a:off x="3810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4095" name="Line 174"/>
          <p:cNvSpPr>
            <a:spLocks noChangeShapeType="1"/>
          </p:cNvSpPr>
          <p:nvPr/>
        </p:nvSpPr>
        <p:spPr bwMode="auto">
          <a:xfrm>
            <a:off x="38862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96" name="Text Box 169"/>
          <p:cNvSpPr txBox="1">
            <a:spLocks noChangeArrowheads="1"/>
          </p:cNvSpPr>
          <p:nvPr/>
        </p:nvSpPr>
        <p:spPr bwMode="auto">
          <a:xfrm>
            <a:off x="4495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4097" name="Line 174"/>
          <p:cNvSpPr>
            <a:spLocks noChangeShapeType="1"/>
          </p:cNvSpPr>
          <p:nvPr/>
        </p:nvSpPr>
        <p:spPr bwMode="auto">
          <a:xfrm>
            <a:off x="4572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98" name="Text Box 169"/>
          <p:cNvSpPr txBox="1">
            <a:spLocks noChangeArrowheads="1"/>
          </p:cNvSpPr>
          <p:nvPr/>
        </p:nvSpPr>
        <p:spPr bwMode="auto">
          <a:xfrm>
            <a:off x="5105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4099" name="Line 174"/>
          <p:cNvSpPr>
            <a:spLocks noChangeShapeType="1"/>
          </p:cNvSpPr>
          <p:nvPr/>
        </p:nvSpPr>
        <p:spPr bwMode="auto">
          <a:xfrm>
            <a:off x="518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100" name="Line 174"/>
          <p:cNvSpPr>
            <a:spLocks noChangeShapeType="1"/>
          </p:cNvSpPr>
          <p:nvPr/>
        </p:nvSpPr>
        <p:spPr bwMode="auto">
          <a:xfrm flipH="1">
            <a:off x="6308725" y="4419600"/>
            <a:ext cx="15875" cy="13509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101" name="Text Box 169"/>
          <p:cNvSpPr txBox="1">
            <a:spLocks noChangeArrowheads="1"/>
          </p:cNvSpPr>
          <p:nvPr/>
        </p:nvSpPr>
        <p:spPr bwMode="auto">
          <a:xfrm>
            <a:off x="5715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4102" name="Line 174"/>
          <p:cNvSpPr>
            <a:spLocks noChangeShapeType="1"/>
          </p:cNvSpPr>
          <p:nvPr/>
        </p:nvSpPr>
        <p:spPr bwMode="auto">
          <a:xfrm>
            <a:off x="57912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103" name="Text Box 169"/>
          <p:cNvSpPr txBox="1">
            <a:spLocks noChangeArrowheads="1"/>
          </p:cNvSpPr>
          <p:nvPr/>
        </p:nvSpPr>
        <p:spPr bwMode="auto">
          <a:xfrm>
            <a:off x="5181600" y="4127500"/>
            <a:ext cx="2514600" cy="277813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sr-Latn-CS" sz="1200" b="0" u="none">
                <a:solidFill>
                  <a:srgbClr val="1C1C1C"/>
                </a:solidFill>
              </a:rPr>
              <a:t>Nestabilnosti pri stajanju i hodu</a:t>
            </a:r>
          </a:p>
        </p:txBody>
      </p: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6344159" y="4662488"/>
            <a:ext cx="2763898" cy="769441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MP</a:t>
            </a:r>
          </a:p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1 gr/dan, tokom 5 dana.</a:t>
            </a:r>
          </a:p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Novonastali simptomi se povlače, rezidualni</a:t>
            </a:r>
          </a:p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 neurološki nalaz se održava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3276600" y="4038600"/>
            <a:ext cx="1219200" cy="387798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200" u="none" dirty="0"/>
              <a:t>IFN</a:t>
            </a:r>
            <a:r>
              <a:rPr lang="el-GR" sz="1200" u="none" dirty="0"/>
              <a:t>β</a:t>
            </a:r>
            <a:r>
              <a:rPr lang="sr-Latn-CS" sz="1200" u="none" dirty="0"/>
              <a:t>-1b s.c.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4191000" y="4267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7" name="Line 174"/>
          <p:cNvSpPr>
            <a:spLocks noChangeShapeType="1"/>
          </p:cNvSpPr>
          <p:nvPr/>
        </p:nvSpPr>
        <p:spPr bwMode="auto">
          <a:xfrm>
            <a:off x="4419600" y="4419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3276600" y="4038600"/>
            <a:ext cx="1219200" cy="387798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200" u="none" dirty="0"/>
              <a:t>IFN</a:t>
            </a:r>
            <a:r>
              <a:rPr lang="el-GR" sz="1200" u="none" dirty="0"/>
              <a:t>β</a:t>
            </a:r>
            <a:r>
              <a:rPr lang="sr-Latn-CS" sz="1200" u="none" dirty="0"/>
              <a:t>-1b s.c.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4191000" y="4267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6132" name="Text Box 169"/>
          <p:cNvSpPr txBox="1">
            <a:spLocks noChangeArrowheads="1"/>
          </p:cNvSpPr>
          <p:nvPr/>
        </p:nvSpPr>
        <p:spPr bwMode="auto">
          <a:xfrm>
            <a:off x="2286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6133" name="Line 174"/>
          <p:cNvSpPr>
            <a:spLocks noChangeShapeType="1"/>
          </p:cNvSpPr>
          <p:nvPr/>
        </p:nvSpPr>
        <p:spPr bwMode="auto">
          <a:xfrm>
            <a:off x="381000" y="4967288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34" name="Text Box 169"/>
          <p:cNvSpPr txBox="1">
            <a:spLocks noChangeArrowheads="1"/>
          </p:cNvSpPr>
          <p:nvPr/>
        </p:nvSpPr>
        <p:spPr bwMode="auto">
          <a:xfrm>
            <a:off x="1219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6135" name="Line 174"/>
          <p:cNvSpPr>
            <a:spLocks noChangeShapeType="1"/>
          </p:cNvSpPr>
          <p:nvPr/>
        </p:nvSpPr>
        <p:spPr bwMode="auto">
          <a:xfrm>
            <a:off x="137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36" name="Text Box 169"/>
          <p:cNvSpPr txBox="1">
            <a:spLocks noChangeArrowheads="1"/>
          </p:cNvSpPr>
          <p:nvPr/>
        </p:nvSpPr>
        <p:spPr bwMode="auto">
          <a:xfrm>
            <a:off x="1981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6137" name="Line 174"/>
          <p:cNvSpPr>
            <a:spLocks noChangeShapeType="1"/>
          </p:cNvSpPr>
          <p:nvPr/>
        </p:nvSpPr>
        <p:spPr bwMode="auto">
          <a:xfrm>
            <a:off x="2209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38" name="Text Box 169"/>
          <p:cNvSpPr txBox="1">
            <a:spLocks noChangeArrowheads="1"/>
          </p:cNvSpPr>
          <p:nvPr/>
        </p:nvSpPr>
        <p:spPr bwMode="auto">
          <a:xfrm>
            <a:off x="2590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6139" name="Line 174"/>
          <p:cNvSpPr>
            <a:spLocks noChangeShapeType="1"/>
          </p:cNvSpPr>
          <p:nvPr/>
        </p:nvSpPr>
        <p:spPr bwMode="auto">
          <a:xfrm>
            <a:off x="2895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40" name="Text Box 169"/>
          <p:cNvSpPr txBox="1">
            <a:spLocks noChangeArrowheads="1"/>
          </p:cNvSpPr>
          <p:nvPr/>
        </p:nvSpPr>
        <p:spPr bwMode="auto">
          <a:xfrm>
            <a:off x="3200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6141" name="Line 174"/>
          <p:cNvSpPr>
            <a:spLocks noChangeShapeType="1"/>
          </p:cNvSpPr>
          <p:nvPr/>
        </p:nvSpPr>
        <p:spPr bwMode="auto">
          <a:xfrm>
            <a:off x="3429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42" name="Text Box 169"/>
          <p:cNvSpPr txBox="1">
            <a:spLocks noChangeArrowheads="1"/>
          </p:cNvSpPr>
          <p:nvPr/>
        </p:nvSpPr>
        <p:spPr bwMode="auto">
          <a:xfrm>
            <a:off x="3810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6143" name="Line 174"/>
          <p:cNvSpPr>
            <a:spLocks noChangeShapeType="1"/>
          </p:cNvSpPr>
          <p:nvPr/>
        </p:nvSpPr>
        <p:spPr bwMode="auto">
          <a:xfrm>
            <a:off x="38862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44" name="Text Box 169"/>
          <p:cNvSpPr txBox="1">
            <a:spLocks noChangeArrowheads="1"/>
          </p:cNvSpPr>
          <p:nvPr/>
        </p:nvSpPr>
        <p:spPr bwMode="auto">
          <a:xfrm>
            <a:off x="4495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6145" name="Line 174"/>
          <p:cNvSpPr>
            <a:spLocks noChangeShapeType="1"/>
          </p:cNvSpPr>
          <p:nvPr/>
        </p:nvSpPr>
        <p:spPr bwMode="auto">
          <a:xfrm>
            <a:off x="4572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46" name="Text Box 169"/>
          <p:cNvSpPr txBox="1">
            <a:spLocks noChangeArrowheads="1"/>
          </p:cNvSpPr>
          <p:nvPr/>
        </p:nvSpPr>
        <p:spPr bwMode="auto">
          <a:xfrm>
            <a:off x="5105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6147" name="Line 174"/>
          <p:cNvSpPr>
            <a:spLocks noChangeShapeType="1"/>
          </p:cNvSpPr>
          <p:nvPr/>
        </p:nvSpPr>
        <p:spPr bwMode="auto">
          <a:xfrm>
            <a:off x="518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48" name="Text Box 169"/>
          <p:cNvSpPr txBox="1">
            <a:spLocks noChangeArrowheads="1"/>
          </p:cNvSpPr>
          <p:nvPr/>
        </p:nvSpPr>
        <p:spPr bwMode="auto">
          <a:xfrm>
            <a:off x="5715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6149" name="Line 174"/>
          <p:cNvSpPr>
            <a:spLocks noChangeShapeType="1"/>
          </p:cNvSpPr>
          <p:nvPr/>
        </p:nvSpPr>
        <p:spPr bwMode="auto">
          <a:xfrm>
            <a:off x="57912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50" name="Text Box 169"/>
          <p:cNvSpPr txBox="1">
            <a:spLocks noChangeArrowheads="1"/>
          </p:cNvSpPr>
          <p:nvPr/>
        </p:nvSpPr>
        <p:spPr bwMode="auto">
          <a:xfrm>
            <a:off x="63246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6151" name="Line 174"/>
          <p:cNvSpPr>
            <a:spLocks noChangeShapeType="1"/>
          </p:cNvSpPr>
          <p:nvPr/>
        </p:nvSpPr>
        <p:spPr bwMode="auto">
          <a:xfrm>
            <a:off x="6400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52" name="Line 174"/>
          <p:cNvSpPr>
            <a:spLocks noChangeShapeType="1"/>
          </p:cNvSpPr>
          <p:nvPr/>
        </p:nvSpPr>
        <p:spPr bwMode="auto">
          <a:xfrm>
            <a:off x="6854825" y="4343400"/>
            <a:ext cx="3175" cy="1427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53" name="Text Box 169"/>
          <p:cNvSpPr txBox="1">
            <a:spLocks noChangeArrowheads="1"/>
          </p:cNvSpPr>
          <p:nvPr/>
        </p:nvSpPr>
        <p:spPr bwMode="auto">
          <a:xfrm>
            <a:off x="4800600" y="3807618"/>
            <a:ext cx="2514600" cy="461963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sr-Latn-CS" sz="1200" b="0" u="none">
                <a:solidFill>
                  <a:srgbClr val="1C1C1C"/>
                </a:solidFill>
              </a:rPr>
              <a:t> Teška slabost desne noge</a:t>
            </a:r>
          </a:p>
          <a:p>
            <a:pPr>
              <a:buFontTx/>
              <a:buChar char="-"/>
            </a:pPr>
            <a:r>
              <a:rPr lang="sr-Latn-CS" sz="1200" b="0" u="none">
                <a:solidFill>
                  <a:srgbClr val="1C1C1C"/>
                </a:solidFill>
              </a:rPr>
              <a:t> EDSS u relapsu 5,0</a:t>
            </a:r>
          </a:p>
        </p:txBody>
      </p:sp>
      <p:pic>
        <p:nvPicPr>
          <p:cNvPr id="46154" name="Picture 52" descr="desna no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905000"/>
            <a:ext cx="9715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6873815" y="4285788"/>
            <a:ext cx="2209800" cy="1277273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MP 1g/dan, 5 dana, </a:t>
            </a:r>
          </a:p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potom MP 2 g/dan, tokom 5 dana, potom opadajuće doze kortikosteroida 2 nedelje.</a:t>
            </a:r>
          </a:p>
          <a:p>
            <a:pPr>
              <a:defRPr/>
            </a:pPr>
            <a:r>
              <a:rPr lang="sr-Latn-CS" sz="1100" u="none" dirty="0">
                <a:latin typeface="Calibri" pitchFamily="34" charset="0"/>
              </a:rPr>
              <a:t>Zaostaje laka do umerena slabost desne noge, hipestezija i ataksija desne noge.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sp>
        <p:nvSpPr>
          <p:cNvPr id="48131" name="Text Box 169"/>
          <p:cNvSpPr txBox="1">
            <a:spLocks noChangeArrowheads="1"/>
          </p:cNvSpPr>
          <p:nvPr/>
        </p:nvSpPr>
        <p:spPr bwMode="auto">
          <a:xfrm>
            <a:off x="5715000" y="4127500"/>
            <a:ext cx="2819400" cy="460375"/>
          </a:xfrm>
          <a:prstGeom prst="rect">
            <a:avLst/>
          </a:prstGeom>
          <a:solidFill>
            <a:srgbClr val="003300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sr-Latn-CS" sz="1200" u="none">
                <a:solidFill>
                  <a:schemeClr val="bg1"/>
                </a:solidFill>
              </a:rPr>
              <a:t>Naglo nastala nemogućnost govora i oduzetost desne strane tela</a:t>
            </a:r>
          </a:p>
        </p:txBody>
      </p:sp>
      <p:sp>
        <p:nvSpPr>
          <p:cNvPr id="48132" name="Text Box 50"/>
          <p:cNvSpPr txBox="1">
            <a:spLocks noChangeArrowheads="1"/>
          </p:cNvSpPr>
          <p:nvPr/>
        </p:nvSpPr>
        <p:spPr bwMode="auto">
          <a:xfrm>
            <a:off x="4838700" y="2815431"/>
            <a:ext cx="4038600" cy="600164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1100" dirty="0">
                <a:solidFill>
                  <a:schemeClr val="bg1"/>
                </a:solidFill>
              </a:rPr>
              <a:t>Neurološki nalaz: </a:t>
            </a:r>
          </a:p>
          <a:p>
            <a:endParaRPr lang="sr-Latn-CS" sz="1100" u="none" dirty="0">
              <a:solidFill>
                <a:schemeClr val="bg1"/>
              </a:solidFill>
            </a:endParaRPr>
          </a:p>
          <a:p>
            <a:r>
              <a:rPr lang="sr-Latn-CS" sz="1100" u="none" dirty="0">
                <a:solidFill>
                  <a:schemeClr val="bg1"/>
                </a:solidFill>
              </a:rPr>
              <a:t>Globalna afazija + desnostrana hemiplegija. </a:t>
            </a:r>
            <a:r>
              <a:rPr lang="sr-Latn-CS" sz="1100" u="none" dirty="0" smtClean="0">
                <a:solidFill>
                  <a:schemeClr val="bg1"/>
                </a:solidFill>
              </a:rPr>
              <a:t>(</a:t>
            </a:r>
            <a:r>
              <a:rPr lang="sr-Latn-CS" sz="1100" u="none" dirty="0">
                <a:solidFill>
                  <a:schemeClr val="bg1"/>
                </a:solidFill>
              </a:rPr>
              <a:t>NIHSS 18)</a:t>
            </a:r>
            <a:endParaRPr lang="sr-Latn-CS" sz="1100" b="0" u="none" dirty="0">
              <a:solidFill>
                <a:schemeClr val="bg1"/>
              </a:solidFill>
            </a:endParaRPr>
          </a:p>
        </p:txBody>
      </p:sp>
      <p:pic>
        <p:nvPicPr>
          <p:cNvPr id="48133" name="Picture 48" descr="desno lice, ruka, no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905000"/>
            <a:ext cx="8493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Line 174"/>
          <p:cNvSpPr>
            <a:spLocks noChangeShapeType="1"/>
          </p:cNvSpPr>
          <p:nvPr/>
        </p:nvSpPr>
        <p:spPr bwMode="auto">
          <a:xfrm>
            <a:off x="4419600" y="4419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3276600" y="4038600"/>
            <a:ext cx="1219200" cy="387798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sr-Latn-CS" sz="1200" u="none" dirty="0"/>
              <a:t>IFN</a:t>
            </a:r>
            <a:r>
              <a:rPr lang="el-GR" sz="1200" u="none" dirty="0"/>
              <a:t>β</a:t>
            </a:r>
            <a:r>
              <a:rPr lang="sr-Latn-CS" sz="1200" u="none" dirty="0"/>
              <a:t>-1b s.c.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191000" y="4267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8179" name="Text Box 169"/>
          <p:cNvSpPr txBox="1">
            <a:spLocks noChangeArrowheads="1"/>
          </p:cNvSpPr>
          <p:nvPr/>
        </p:nvSpPr>
        <p:spPr bwMode="auto">
          <a:xfrm>
            <a:off x="2286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8180" name="Line 174"/>
          <p:cNvSpPr>
            <a:spLocks noChangeShapeType="1"/>
          </p:cNvSpPr>
          <p:nvPr/>
        </p:nvSpPr>
        <p:spPr bwMode="auto">
          <a:xfrm>
            <a:off x="381000" y="4967288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81" name="Text Box 169"/>
          <p:cNvSpPr txBox="1">
            <a:spLocks noChangeArrowheads="1"/>
          </p:cNvSpPr>
          <p:nvPr/>
        </p:nvSpPr>
        <p:spPr bwMode="auto">
          <a:xfrm>
            <a:off x="1219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8182" name="Line 174"/>
          <p:cNvSpPr>
            <a:spLocks noChangeShapeType="1"/>
          </p:cNvSpPr>
          <p:nvPr/>
        </p:nvSpPr>
        <p:spPr bwMode="auto">
          <a:xfrm>
            <a:off x="137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83" name="Text Box 169"/>
          <p:cNvSpPr txBox="1">
            <a:spLocks noChangeArrowheads="1"/>
          </p:cNvSpPr>
          <p:nvPr/>
        </p:nvSpPr>
        <p:spPr bwMode="auto">
          <a:xfrm>
            <a:off x="1981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8184" name="Line 174"/>
          <p:cNvSpPr>
            <a:spLocks noChangeShapeType="1"/>
          </p:cNvSpPr>
          <p:nvPr/>
        </p:nvSpPr>
        <p:spPr bwMode="auto">
          <a:xfrm>
            <a:off x="2209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85" name="Text Box 169"/>
          <p:cNvSpPr txBox="1">
            <a:spLocks noChangeArrowheads="1"/>
          </p:cNvSpPr>
          <p:nvPr/>
        </p:nvSpPr>
        <p:spPr bwMode="auto">
          <a:xfrm>
            <a:off x="2590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8186" name="Line 174"/>
          <p:cNvSpPr>
            <a:spLocks noChangeShapeType="1"/>
          </p:cNvSpPr>
          <p:nvPr/>
        </p:nvSpPr>
        <p:spPr bwMode="auto">
          <a:xfrm>
            <a:off x="2895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87" name="Text Box 169"/>
          <p:cNvSpPr txBox="1">
            <a:spLocks noChangeArrowheads="1"/>
          </p:cNvSpPr>
          <p:nvPr/>
        </p:nvSpPr>
        <p:spPr bwMode="auto">
          <a:xfrm>
            <a:off x="3200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8188" name="Line 174"/>
          <p:cNvSpPr>
            <a:spLocks noChangeShapeType="1"/>
          </p:cNvSpPr>
          <p:nvPr/>
        </p:nvSpPr>
        <p:spPr bwMode="auto">
          <a:xfrm>
            <a:off x="3429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89" name="Text Box 169"/>
          <p:cNvSpPr txBox="1">
            <a:spLocks noChangeArrowheads="1"/>
          </p:cNvSpPr>
          <p:nvPr/>
        </p:nvSpPr>
        <p:spPr bwMode="auto">
          <a:xfrm>
            <a:off x="3810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8190" name="Line 174"/>
          <p:cNvSpPr>
            <a:spLocks noChangeShapeType="1"/>
          </p:cNvSpPr>
          <p:nvPr/>
        </p:nvSpPr>
        <p:spPr bwMode="auto">
          <a:xfrm>
            <a:off x="38862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91" name="Text Box 169"/>
          <p:cNvSpPr txBox="1">
            <a:spLocks noChangeArrowheads="1"/>
          </p:cNvSpPr>
          <p:nvPr/>
        </p:nvSpPr>
        <p:spPr bwMode="auto">
          <a:xfrm>
            <a:off x="4495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8192" name="Line 174"/>
          <p:cNvSpPr>
            <a:spLocks noChangeShapeType="1"/>
          </p:cNvSpPr>
          <p:nvPr/>
        </p:nvSpPr>
        <p:spPr bwMode="auto">
          <a:xfrm>
            <a:off x="4572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93" name="Text Box 169"/>
          <p:cNvSpPr txBox="1">
            <a:spLocks noChangeArrowheads="1"/>
          </p:cNvSpPr>
          <p:nvPr/>
        </p:nvSpPr>
        <p:spPr bwMode="auto">
          <a:xfrm>
            <a:off x="5105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8194" name="Line 174"/>
          <p:cNvSpPr>
            <a:spLocks noChangeShapeType="1"/>
          </p:cNvSpPr>
          <p:nvPr/>
        </p:nvSpPr>
        <p:spPr bwMode="auto">
          <a:xfrm>
            <a:off x="51816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95" name="Text Box 169"/>
          <p:cNvSpPr txBox="1">
            <a:spLocks noChangeArrowheads="1"/>
          </p:cNvSpPr>
          <p:nvPr/>
        </p:nvSpPr>
        <p:spPr bwMode="auto">
          <a:xfrm>
            <a:off x="5715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8196" name="Line 174"/>
          <p:cNvSpPr>
            <a:spLocks noChangeShapeType="1"/>
          </p:cNvSpPr>
          <p:nvPr/>
        </p:nvSpPr>
        <p:spPr bwMode="auto">
          <a:xfrm>
            <a:off x="57912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97" name="Text Box 169"/>
          <p:cNvSpPr txBox="1">
            <a:spLocks noChangeArrowheads="1"/>
          </p:cNvSpPr>
          <p:nvPr/>
        </p:nvSpPr>
        <p:spPr bwMode="auto">
          <a:xfrm>
            <a:off x="63246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48198" name="Line 174"/>
          <p:cNvSpPr>
            <a:spLocks noChangeShapeType="1"/>
          </p:cNvSpPr>
          <p:nvPr/>
        </p:nvSpPr>
        <p:spPr bwMode="auto">
          <a:xfrm>
            <a:off x="6400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99" name="Line 174"/>
          <p:cNvSpPr>
            <a:spLocks noChangeShapeType="1"/>
          </p:cNvSpPr>
          <p:nvPr/>
        </p:nvSpPr>
        <p:spPr bwMode="auto">
          <a:xfrm>
            <a:off x="8153400" y="4572000"/>
            <a:ext cx="3175" cy="1198563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/>
          </p:cNvSpPr>
          <p:nvPr/>
        </p:nvSpPr>
        <p:spPr bwMode="auto">
          <a:xfrm>
            <a:off x="381000" y="304800"/>
            <a:ext cx="56388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000" u="none">
                <a:solidFill>
                  <a:srgbClr val="26287E"/>
                </a:solidFill>
              </a:rPr>
              <a:t>MSCT mozga: 21.07.2014.</a:t>
            </a:r>
          </a:p>
        </p:txBody>
      </p:sp>
      <p:sp>
        <p:nvSpPr>
          <p:cNvPr id="50179" name="Text Box 46"/>
          <p:cNvSpPr txBox="1">
            <a:spLocks noChangeArrowheads="1"/>
          </p:cNvSpPr>
          <p:nvPr/>
        </p:nvSpPr>
        <p:spPr bwMode="auto">
          <a:xfrm>
            <a:off x="5715000" y="3124200"/>
            <a:ext cx="320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sr-Latn-CS"/>
          </a:p>
          <a:p>
            <a:pPr algn="just">
              <a:lnSpc>
                <a:spcPct val="150000"/>
              </a:lnSpc>
            </a:pPr>
            <a:r>
              <a:rPr lang="sr-Latn-CS" u="none"/>
              <a:t>Paraventrikularno levo                     </a:t>
            </a:r>
          </a:p>
          <a:p>
            <a:pPr algn="just">
              <a:lnSpc>
                <a:spcPct val="150000"/>
              </a:lnSpc>
            </a:pPr>
            <a:r>
              <a:rPr lang="sr-Latn-CS" u="none"/>
              <a:t>hipodenzne promene bele mase</a:t>
            </a:r>
          </a:p>
          <a:p>
            <a:pPr algn="just"/>
            <a:endParaRPr lang="en-GB"/>
          </a:p>
        </p:txBody>
      </p:sp>
      <p:sp>
        <p:nvSpPr>
          <p:cNvPr id="50180" name="Line 8"/>
          <p:cNvSpPr>
            <a:spLocks noChangeShapeType="1"/>
          </p:cNvSpPr>
          <p:nvPr/>
        </p:nvSpPr>
        <p:spPr bwMode="auto">
          <a:xfrm flipH="1">
            <a:off x="4724400" y="5257800"/>
            <a:ext cx="3048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475773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Line 8"/>
          <p:cNvSpPr>
            <a:spLocks noChangeShapeType="1"/>
          </p:cNvSpPr>
          <p:nvPr/>
        </p:nvSpPr>
        <p:spPr bwMode="auto">
          <a:xfrm flipH="1">
            <a:off x="4724400" y="4495800"/>
            <a:ext cx="3048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 flipH="1">
            <a:off x="4648200" y="5334000"/>
            <a:ext cx="3048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0"/>
          <p:cNvSpPr txBox="1">
            <a:spLocks noChangeArrowheads="1"/>
          </p:cNvSpPr>
          <p:nvPr/>
        </p:nvSpPr>
        <p:spPr bwMode="auto">
          <a:xfrm>
            <a:off x="228600" y="5595938"/>
            <a:ext cx="86106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Latn-CS" sz="1400" u="none" dirty="0"/>
              <a:t>  </a:t>
            </a:r>
            <a:r>
              <a:rPr lang="sr-Latn-CS" sz="1400" dirty="0"/>
              <a:t>Kontrolni MSCT mozga (23.07.2014.)</a:t>
            </a:r>
          </a:p>
          <a:p>
            <a:pPr>
              <a:lnSpc>
                <a:spcPct val="150000"/>
              </a:lnSpc>
            </a:pPr>
            <a:r>
              <a:rPr lang="sr-Latn-CS" sz="1400" u="none" dirty="0"/>
              <a:t>  </a:t>
            </a:r>
            <a:r>
              <a:rPr lang="sr-Latn-CS" sz="1600" u="none" dirty="0"/>
              <a:t>Ishemijska lezija frontotemporoparijetalno levo (regija vaskularizacije </a:t>
            </a:r>
            <a:r>
              <a:rPr lang="sr-Latn-CS" sz="1600" u="none" dirty="0" smtClean="0"/>
              <a:t>leve</a:t>
            </a:r>
            <a:r>
              <a:rPr lang="en-US" sz="1600" u="none" dirty="0" smtClean="0"/>
              <a:t> ACM)</a:t>
            </a:r>
            <a:endParaRPr lang="sr-Latn-CS" sz="1600" u="none" dirty="0"/>
          </a:p>
          <a:p>
            <a:endParaRPr lang="en-GB" sz="1400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676275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Line 8"/>
          <p:cNvSpPr>
            <a:spLocks noChangeShapeType="1"/>
          </p:cNvSpPr>
          <p:nvPr/>
        </p:nvSpPr>
        <p:spPr bwMode="auto">
          <a:xfrm flipH="1">
            <a:off x="2895600" y="2743200"/>
            <a:ext cx="3048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Line 8"/>
          <p:cNvSpPr>
            <a:spLocks noChangeShapeType="1"/>
          </p:cNvSpPr>
          <p:nvPr/>
        </p:nvSpPr>
        <p:spPr bwMode="auto">
          <a:xfrm flipH="1">
            <a:off x="6172200" y="3048000"/>
            <a:ext cx="3048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Rectangle 8"/>
          <p:cNvSpPr>
            <a:spLocks/>
          </p:cNvSpPr>
          <p:nvPr/>
        </p:nvSpPr>
        <p:spPr bwMode="auto">
          <a:xfrm>
            <a:off x="381000" y="304800"/>
            <a:ext cx="56388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000" u="none">
                <a:solidFill>
                  <a:srgbClr val="26287E"/>
                </a:solidFill>
              </a:rPr>
              <a:t>MSCT mozga: 23.07.2014.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/>
          </p:cNvSpPr>
          <p:nvPr/>
        </p:nvSpPr>
        <p:spPr bwMode="auto">
          <a:xfrm>
            <a:off x="0" y="2667000"/>
            <a:ext cx="883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sr-Latn-CS" sz="3600" u="none">
                <a:solidFill>
                  <a:srgbClr val="003300"/>
                </a:solidFill>
                <a:latin typeface="Maiandra GD" pitchFamily="34" charset="0"/>
              </a:rPr>
              <a:t>Udruženost multiple skleroze i cerebrovaskularne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sr-Latn-CS" sz="3600" u="none">
                <a:solidFill>
                  <a:srgbClr val="003300"/>
                </a:solidFill>
                <a:latin typeface="Maiandra GD" pitchFamily="34" charset="0"/>
              </a:rPr>
              <a:t>bolesti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sr-Latn-CS" sz="4000" b="0" u="none">
                <a:solidFill>
                  <a:srgbClr val="003300"/>
                </a:solidFill>
                <a:latin typeface="Maiandra GD" pitchFamily="34" charset="0"/>
              </a:rPr>
              <a:t> prikaz slu</a:t>
            </a:r>
            <a:r>
              <a:rPr lang="sr-Latn-CS" sz="3600" b="0" u="none">
                <a:solidFill>
                  <a:srgbClr val="003300"/>
                </a:solidFill>
                <a:latin typeface="Maiandra GD" pitchFamily="34" charset="0"/>
              </a:rPr>
              <a:t>č</a:t>
            </a:r>
            <a:r>
              <a:rPr lang="sr-Latn-CS" sz="4000" b="0" u="none">
                <a:solidFill>
                  <a:srgbClr val="003300"/>
                </a:solidFill>
                <a:latin typeface="Maiandra GD" pitchFamily="34" charset="0"/>
              </a:rPr>
              <a:t>aja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711200" y="5715000"/>
            <a:ext cx="7678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Latn-CS" sz="2400" u="none">
                <a:solidFill>
                  <a:srgbClr val="777777"/>
                </a:solidFill>
                <a:latin typeface="Maiandra GD" pitchFamily="34" charset="0"/>
              </a:rPr>
              <a:t>Višnja Padjen, Klinika za neurologiju KCS, Beograd</a:t>
            </a:r>
            <a:endParaRPr lang="en-GB" sz="2400" u="none">
              <a:solidFill>
                <a:srgbClr val="777777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/>
          </p:cNvSpPr>
          <p:nvPr/>
        </p:nvSpPr>
        <p:spPr bwMode="auto">
          <a:xfrm>
            <a:off x="381000" y="304800"/>
            <a:ext cx="56388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000" u="none">
                <a:solidFill>
                  <a:srgbClr val="26287E"/>
                </a:solidFill>
              </a:rPr>
              <a:t>Dopunske analize i pregledi</a:t>
            </a:r>
          </a:p>
        </p:txBody>
      </p:sp>
      <p:sp>
        <p:nvSpPr>
          <p:cNvPr id="54275" name="Text Box 10"/>
          <p:cNvSpPr txBox="1">
            <a:spLocks noChangeArrowheads="1"/>
          </p:cNvSpPr>
          <p:nvPr/>
        </p:nvSpPr>
        <p:spPr bwMode="auto">
          <a:xfrm>
            <a:off x="381000" y="1447800"/>
            <a:ext cx="8077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sz="2000"/>
          </a:p>
          <a:p>
            <a:pPr>
              <a:buFontTx/>
              <a:buChar char="•"/>
            </a:pPr>
            <a:r>
              <a:rPr lang="sr-Latn-CS" u="none"/>
              <a:t> Rutinske analize krvne slike, biohemijskih parametara u krvi i urinu: uredne. PT, PTT: uredni. </a:t>
            </a:r>
          </a:p>
          <a:p>
            <a:pPr>
              <a:buFontTx/>
              <a:buChar char="•"/>
            </a:pPr>
            <a:endParaRPr lang="sr-Latn-CS" u="none"/>
          </a:p>
          <a:p>
            <a:pPr>
              <a:buFontTx/>
              <a:buChar char="•"/>
            </a:pPr>
            <a:r>
              <a:rPr lang="sr-Latn-CS" u="none"/>
              <a:t> Novo homocisteina u krvi: uredan</a:t>
            </a:r>
          </a:p>
          <a:p>
            <a:pPr>
              <a:buFontTx/>
              <a:buChar char="•"/>
            </a:pPr>
            <a:endParaRPr lang="sr-Latn-CS" u="none"/>
          </a:p>
          <a:p>
            <a:pPr>
              <a:buFontTx/>
              <a:buChar char="•"/>
            </a:pPr>
            <a:r>
              <a:rPr lang="sr-Latn-CS" u="none"/>
              <a:t> Imunološke analize u krvi: ANA, ANCA, VDRL, LA, ACLA, ENA Screen: uredni</a:t>
            </a:r>
          </a:p>
          <a:p>
            <a:pPr>
              <a:buFontTx/>
              <a:buChar char="•"/>
            </a:pPr>
            <a:endParaRPr lang="sr-Latn-CS" u="none"/>
          </a:p>
          <a:p>
            <a:pPr>
              <a:buFontTx/>
              <a:buChar char="•"/>
            </a:pPr>
            <a:r>
              <a:rPr lang="sr-Latn-CS" u="none"/>
              <a:t> Ultrazvučni pregled srca: uredan nalaz</a:t>
            </a:r>
          </a:p>
          <a:p>
            <a:pPr>
              <a:buFontTx/>
              <a:buChar char="•"/>
            </a:pPr>
            <a:endParaRPr lang="sr-Latn-CS" u="none"/>
          </a:p>
          <a:p>
            <a:pPr>
              <a:buFontTx/>
              <a:buChar char="•"/>
            </a:pPr>
            <a:r>
              <a:rPr lang="sr-Latn-CS" u="none"/>
              <a:t>Doppler ultrazvučni pregled krvnih sudova vrata: </a:t>
            </a:r>
            <a:r>
              <a:rPr lang="sr-Latn-CS" u="none">
                <a:solidFill>
                  <a:srgbClr val="CC0000"/>
                </a:solidFill>
              </a:rPr>
              <a:t>odmah po odvajanju kompletna okluzija leve ACI  trombotičnom promenom, na ostalim magistralnim krvnim sudovima vrata je nalaz uredan.</a:t>
            </a:r>
            <a:endParaRPr lang="en-GB" u="none"/>
          </a:p>
        </p:txBody>
      </p:sp>
      <p:cxnSp>
        <p:nvCxnSpPr>
          <p:cNvPr id="4" name="Gerade Verbindung 3"/>
          <p:cNvCxnSpPr/>
          <p:nvPr/>
        </p:nvCxnSpPr>
        <p:spPr>
          <a:xfrm>
            <a:off x="381000" y="5867400"/>
            <a:ext cx="85344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Textfeld 5"/>
          <p:cNvSpPr txBox="1">
            <a:spLocks noChangeArrowheads="1"/>
          </p:cNvSpPr>
          <p:nvPr/>
        </p:nvSpPr>
        <p:spPr bwMode="auto">
          <a:xfrm>
            <a:off x="304800" y="6019800"/>
            <a:ext cx="8534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1400" b="0" u="none"/>
              <a:t>ANA=antinuklearna antitela, ANCA=antineutrofilna citoplazmatska antitela; VDRL=Veneral Disease Research Laboratory; LA=lupusni antikoagulans; ACLA=antikardiolipinska antitela,; ACI=arteria carotis interna.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/>
          </p:cNvSpPr>
          <p:nvPr/>
        </p:nvSpPr>
        <p:spPr bwMode="auto">
          <a:xfrm>
            <a:off x="228600" y="304800"/>
            <a:ext cx="56388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000" u="none">
                <a:solidFill>
                  <a:srgbClr val="26287E"/>
                </a:solidFill>
              </a:rPr>
              <a:t>MSCT angiografija </a:t>
            </a:r>
          </a:p>
        </p:txBody>
      </p:sp>
      <p:pic>
        <p:nvPicPr>
          <p:cNvPr id="56323" name="Picture 7" descr="image-8eaa9e7b47ef1abb81f64d2d87fb54e8c74fab09047d6dade6c0579e03c35832-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2743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8" descr="image-60b530822b7d1776952fa44840ca3932866a053757a5bb346f27492fbaed87dc-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6002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9" descr="image-263139c941458355b07d7cb81181a4c7c889b59573f7bf1f534c07371c35628d-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057400"/>
            <a:ext cx="31146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Line 10"/>
          <p:cNvSpPr>
            <a:spLocks noChangeShapeType="1"/>
          </p:cNvSpPr>
          <p:nvPr/>
        </p:nvSpPr>
        <p:spPr bwMode="auto">
          <a:xfrm flipH="1">
            <a:off x="2362200" y="3657600"/>
            <a:ext cx="304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Line 11"/>
          <p:cNvSpPr>
            <a:spLocks noChangeShapeType="1"/>
          </p:cNvSpPr>
          <p:nvPr/>
        </p:nvSpPr>
        <p:spPr bwMode="auto">
          <a:xfrm flipH="1">
            <a:off x="2286000" y="2971800"/>
            <a:ext cx="304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Line 12"/>
          <p:cNvSpPr>
            <a:spLocks noChangeShapeType="1"/>
          </p:cNvSpPr>
          <p:nvPr/>
        </p:nvSpPr>
        <p:spPr bwMode="auto">
          <a:xfrm flipH="1">
            <a:off x="4724400" y="3429000"/>
            <a:ext cx="304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13"/>
          <p:cNvSpPr>
            <a:spLocks noChangeShapeType="1"/>
          </p:cNvSpPr>
          <p:nvPr/>
        </p:nvSpPr>
        <p:spPr bwMode="auto">
          <a:xfrm flipH="1">
            <a:off x="8153400" y="3886200"/>
            <a:ext cx="304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Text Box 14"/>
          <p:cNvSpPr txBox="1">
            <a:spLocks noChangeArrowheads="1"/>
          </p:cNvSpPr>
          <p:nvPr/>
        </p:nvSpPr>
        <p:spPr bwMode="auto">
          <a:xfrm>
            <a:off x="304800" y="510540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sr-Latn-CS" sz="1600" u="none"/>
          </a:p>
          <a:p>
            <a:pPr>
              <a:lnSpc>
                <a:spcPct val="150000"/>
              </a:lnSpc>
            </a:pPr>
            <a:r>
              <a:rPr lang="sr-Latn-CS" sz="1600"/>
              <a:t>MSCT angiografija krvnih sudova vrata (25.07.2014.)</a:t>
            </a:r>
          </a:p>
          <a:p>
            <a:pPr>
              <a:lnSpc>
                <a:spcPct val="150000"/>
              </a:lnSpc>
            </a:pPr>
            <a:r>
              <a:rPr lang="sr-Latn-CS" sz="1600" u="none"/>
              <a:t>Neposredno iznad bifurkacije uočava se trombotična masa u levoj ACI koja okludira lumen celom dužinom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/>
          </p:cNvSpPr>
          <p:nvPr/>
        </p:nvSpPr>
        <p:spPr bwMode="auto">
          <a:xfrm>
            <a:off x="2286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200" u="none">
                <a:solidFill>
                  <a:srgbClr val="26287E"/>
                </a:solidFill>
              </a:rPr>
              <a:t>Terapija</a:t>
            </a:r>
          </a:p>
        </p:txBody>
      </p:sp>
      <p:sp>
        <p:nvSpPr>
          <p:cNvPr id="58371" name="Textfeld 4"/>
          <p:cNvSpPr txBox="1">
            <a:spLocks noChangeArrowheads="1"/>
          </p:cNvSpPr>
          <p:nvPr/>
        </p:nvSpPr>
        <p:spPr bwMode="auto">
          <a:xfrm>
            <a:off x="304800" y="1600200"/>
            <a:ext cx="8839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0" u="none"/>
              <a:t>-Acetilsalicilna kiselina 300mg/dan</a:t>
            </a:r>
          </a:p>
          <a:p>
            <a:r>
              <a:rPr lang="sr-Latn-CS" b="0" u="none"/>
              <a:t>-Niskomolekularni heparin u profilaktičkim dozama –profilaksa duboke venske tromboze (nepokretnost)</a:t>
            </a:r>
          </a:p>
          <a:p>
            <a:r>
              <a:rPr lang="sr-Latn-CS" b="0" u="none"/>
              <a:t>-Atorvastatin 80mg/dan</a:t>
            </a:r>
          </a:p>
          <a:p>
            <a:r>
              <a:rPr lang="sr-Latn-CS" b="0" u="none"/>
              <a:t>-Fizikalni tretman</a:t>
            </a:r>
          </a:p>
          <a:p>
            <a:r>
              <a:rPr lang="sr-Latn-CS" b="0" u="none"/>
              <a:t>-Terapija interferonom-beta-1b je isključena!</a:t>
            </a:r>
          </a:p>
        </p:txBody>
      </p:sp>
      <p:sp>
        <p:nvSpPr>
          <p:cNvPr id="58372" name="Rectangle 8"/>
          <p:cNvSpPr>
            <a:spLocks/>
          </p:cNvSpPr>
          <p:nvPr/>
        </p:nvSpPr>
        <p:spPr bwMode="auto">
          <a:xfrm>
            <a:off x="381000" y="4876800"/>
            <a:ext cx="8458200" cy="1752600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sr-Latn-CS" sz="2000" u="none">
                <a:solidFill>
                  <a:srgbClr val="26287E"/>
                </a:solidFill>
              </a:rPr>
              <a:t>Prikazan je bolesnik, sa 18-to godišnjom evolucijom relapsno-remitentne multiple skleroze, arterijskom hipertenzijom kao jedinim faktorom rizika za cerebrovaskularnu bolest,  kod koga je u 55-toj godini života nastupio moždani udar sa teškim neurološkim deficitom.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1000" y="3505200"/>
            <a:ext cx="8458200" cy="1477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u="none" dirty="0"/>
              <a:t>Kontrolni neurološki nalaz jula 2015</a:t>
            </a:r>
            <a:r>
              <a:rPr lang="sr-Latn-CS" b="0" u="none" dirty="0"/>
              <a:t>: teška senzorimotorna, dominantno motorna disfazija, umerena slabost i spasticitet  desne ruke, izražena slabost i spasticitet desne noge, stajanje nije moguće, hod par koraka moguć uz pomoć pomagala (“pilot”).  </a:t>
            </a:r>
          </a:p>
          <a:p>
            <a:pPr>
              <a:defRPr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 txBox="1">
            <a:spLocks/>
          </p:cNvSpPr>
          <p:nvPr/>
        </p:nvSpPr>
        <p:spPr bwMode="auto">
          <a:xfrm>
            <a:off x="304800" y="5029200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ct val="20000"/>
              </a:spcBef>
              <a:buFont typeface="Arial" charset="0"/>
              <a:buNone/>
            </a:pPr>
            <a:r>
              <a:rPr lang="sr-Latn-CS" sz="3200" u="none" dirty="0"/>
              <a:t>  </a:t>
            </a:r>
            <a:r>
              <a:rPr lang="sr-Latn-CS" sz="2400" u="none" dirty="0"/>
              <a:t>Bolesnici </a:t>
            </a:r>
            <a:r>
              <a:rPr lang="en-US" sz="2400" u="none" dirty="0" err="1" smtClean="0"/>
              <a:t>sa</a:t>
            </a:r>
            <a:r>
              <a:rPr lang="sr-Latn-CS" sz="2400" u="none" dirty="0" smtClean="0"/>
              <a:t> </a:t>
            </a:r>
            <a:r>
              <a:rPr lang="sr-Latn-CS" sz="2400" u="none" dirty="0"/>
              <a:t>MS imaju povećan rizik od MU, naročito u prvim godinama evolucije MS</a:t>
            </a:r>
            <a:endParaRPr lang="en-US" sz="3200" u="none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304800"/>
            <a:ext cx="54102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dirty="0" err="1">
                <a:latin typeface="Arial" pitchFamily="34" charset="0"/>
                <a:ea typeface="+mj-ea"/>
                <a:cs typeface="Arial" pitchFamily="34" charset="0"/>
              </a:rPr>
              <a:t>Populacione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+mj-ea"/>
                <a:cs typeface="Arial" pitchFamily="34" charset="0"/>
              </a:rPr>
              <a:t>studije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x-none" sz="28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x-none" sz="28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sr-Latn-CS" sz="28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U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druženost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MS</a:t>
            </a:r>
            <a:r>
              <a:rPr lang="x-none" sz="28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sr-Latn-CS" sz="28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KVB i CVB?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0420" name="Rechteck 9"/>
          <p:cNvSpPr>
            <a:spLocks noChangeArrowheads="1"/>
          </p:cNvSpPr>
          <p:nvPr/>
        </p:nvSpPr>
        <p:spPr bwMode="auto">
          <a:xfrm>
            <a:off x="460075" y="1676399"/>
            <a:ext cx="841405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u="none" dirty="0"/>
          </a:p>
          <a:p>
            <a:pPr>
              <a:buFont typeface="Arial" charset="0"/>
              <a:buNone/>
            </a:pPr>
            <a:r>
              <a:rPr lang="en-US" sz="2000" u="none" dirty="0" smtClean="0"/>
              <a:t>- 9949 </a:t>
            </a:r>
            <a:r>
              <a:rPr lang="en-US" sz="2000" u="none" dirty="0" err="1"/>
              <a:t>bolesnika</a:t>
            </a:r>
            <a:r>
              <a:rPr lang="en-US" sz="2000" u="none" dirty="0"/>
              <a:t> </a:t>
            </a:r>
            <a:r>
              <a:rPr lang="en-US" sz="2000" u="none" dirty="0" err="1" smtClean="0"/>
              <a:t>sa</a:t>
            </a:r>
            <a:r>
              <a:rPr lang="en-US" sz="2000" u="none" dirty="0" smtClean="0"/>
              <a:t> </a:t>
            </a:r>
            <a:r>
              <a:rPr lang="en-US" sz="2000" u="none" dirty="0"/>
              <a:t>MS </a:t>
            </a:r>
            <a:r>
              <a:rPr lang="en-US" sz="2000" u="none" dirty="0" err="1"/>
              <a:t>i</a:t>
            </a:r>
            <a:r>
              <a:rPr lang="en-US" sz="2000" u="none" dirty="0"/>
              <a:t> 19898 </a:t>
            </a:r>
            <a:r>
              <a:rPr lang="en-US" sz="2000" u="none" dirty="0" err="1"/>
              <a:t>bez</a:t>
            </a:r>
            <a:r>
              <a:rPr lang="en-US" sz="2000" u="none" dirty="0"/>
              <a:t> MS</a:t>
            </a:r>
            <a:r>
              <a:rPr lang="sr-Latn-CS" sz="2000" u="none" dirty="0"/>
              <a:t> </a:t>
            </a:r>
            <a:r>
              <a:rPr lang="en-US" sz="2000" u="none" dirty="0" err="1"/>
              <a:t>starosti</a:t>
            </a:r>
            <a:r>
              <a:rPr lang="en-US" sz="2000" u="none" dirty="0"/>
              <a:t> 40-85 </a:t>
            </a:r>
            <a:r>
              <a:rPr lang="en-US" sz="2000" u="none" dirty="0" err="1"/>
              <a:t>godina</a:t>
            </a:r>
            <a:endParaRPr lang="en-US" sz="2000" u="none" dirty="0"/>
          </a:p>
          <a:p>
            <a:r>
              <a:rPr lang="en-US" sz="2000" u="none" dirty="0" err="1"/>
              <a:t>Bolesnici</a:t>
            </a:r>
            <a:r>
              <a:rPr lang="en-US" sz="2000" u="none" dirty="0"/>
              <a:t> od MS </a:t>
            </a:r>
            <a:r>
              <a:rPr lang="en-US" sz="2000" u="none" dirty="0" err="1"/>
              <a:t>imaju</a:t>
            </a:r>
            <a:r>
              <a:rPr lang="en-US" sz="2000" u="none" dirty="0"/>
              <a:t> </a:t>
            </a:r>
            <a:r>
              <a:rPr lang="en-US" sz="2000" u="none" dirty="0" err="1"/>
              <a:t>povećan</a:t>
            </a:r>
            <a:r>
              <a:rPr lang="en-US" sz="2000" u="none" dirty="0"/>
              <a:t> </a:t>
            </a:r>
            <a:r>
              <a:rPr lang="en-US" sz="2000" u="none" dirty="0" err="1"/>
              <a:t>rizik</a:t>
            </a:r>
            <a:r>
              <a:rPr lang="en-US" sz="2000" u="none" dirty="0"/>
              <a:t> (1,7%) od </a:t>
            </a:r>
            <a:r>
              <a:rPr lang="en-US" sz="2000" u="none" dirty="0" err="1"/>
              <a:t>nastanka</a:t>
            </a:r>
            <a:r>
              <a:rPr lang="en-US" sz="2000" u="none" dirty="0"/>
              <a:t> </a:t>
            </a:r>
            <a:r>
              <a:rPr lang="en-US" sz="2000" u="none" dirty="0" err="1"/>
              <a:t>ishemijskog</a:t>
            </a:r>
            <a:r>
              <a:rPr lang="en-US" sz="2000" u="none" dirty="0"/>
              <a:t> </a:t>
            </a:r>
            <a:r>
              <a:rPr lang="en-US" sz="2000" u="none" dirty="0" err="1"/>
              <a:t>moždanog</a:t>
            </a:r>
            <a:r>
              <a:rPr lang="en-US" sz="2000" u="none" dirty="0"/>
              <a:t> </a:t>
            </a:r>
            <a:r>
              <a:rPr lang="en-US" sz="2000" u="none" dirty="0" err="1"/>
              <a:t>udara</a:t>
            </a:r>
            <a:r>
              <a:rPr lang="en-US" sz="2000" u="none" dirty="0"/>
              <a:t>, </a:t>
            </a:r>
            <a:r>
              <a:rPr lang="en-US" sz="2000" u="none" dirty="0" err="1"/>
              <a:t>ali</a:t>
            </a:r>
            <a:r>
              <a:rPr lang="en-US" sz="2000" u="none" dirty="0"/>
              <a:t> ne </a:t>
            </a:r>
            <a:r>
              <a:rPr lang="en-US" sz="2000" u="none" dirty="0" err="1"/>
              <a:t>i</a:t>
            </a:r>
            <a:r>
              <a:rPr lang="en-US" sz="2000" u="none" dirty="0"/>
              <a:t> </a:t>
            </a:r>
            <a:r>
              <a:rPr lang="en-US" sz="2000" u="none" dirty="0" err="1" smtClean="0"/>
              <a:t>hemoragijskog</a:t>
            </a:r>
            <a:r>
              <a:rPr lang="en-US" sz="2000" u="none" smtClean="0"/>
              <a:t> MU</a:t>
            </a:r>
            <a:endParaRPr lang="sr-Latn-CS" sz="2000" u="none" dirty="0"/>
          </a:p>
          <a:p>
            <a:endParaRPr lang="en-US" sz="2000" u="none" dirty="0"/>
          </a:p>
          <a:p>
            <a:r>
              <a:rPr lang="sr-Latn-CS" sz="2000" u="none" dirty="0" smtClean="0"/>
              <a:t>-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Manja</a:t>
            </a:r>
            <a:r>
              <a:rPr lang="en-US" sz="2000" u="none" dirty="0" smtClean="0"/>
              <a:t> </a:t>
            </a:r>
            <a:r>
              <a:rPr lang="en-US" sz="2000" u="none" dirty="0" err="1"/>
              <a:t>smrtnost</a:t>
            </a:r>
            <a:r>
              <a:rPr lang="en-US" sz="2000" u="none" dirty="0"/>
              <a:t> </a:t>
            </a:r>
            <a:r>
              <a:rPr lang="en-US" sz="2000" u="none" dirty="0" err="1"/>
              <a:t>zbog</a:t>
            </a:r>
            <a:r>
              <a:rPr lang="en-US" sz="2000" u="none" dirty="0"/>
              <a:t> CVI </a:t>
            </a:r>
            <a:r>
              <a:rPr lang="en-US" sz="2000" u="none" dirty="0" err="1"/>
              <a:t>kod</a:t>
            </a:r>
            <a:r>
              <a:rPr lang="en-US" sz="2000" u="none" dirty="0"/>
              <a:t> </a:t>
            </a:r>
            <a:r>
              <a:rPr lang="en-US" sz="2000" u="none" dirty="0" err="1"/>
              <a:t>bolesnika</a:t>
            </a:r>
            <a:r>
              <a:rPr lang="en-US" sz="2000" u="none" dirty="0"/>
              <a:t> </a:t>
            </a:r>
            <a:r>
              <a:rPr lang="en-US" sz="2000" u="none" dirty="0" err="1" smtClean="0"/>
              <a:t>sa</a:t>
            </a:r>
            <a:r>
              <a:rPr lang="en-US" sz="2000" u="none" dirty="0" smtClean="0"/>
              <a:t> </a:t>
            </a:r>
            <a:r>
              <a:rPr lang="en-US" sz="2000" u="none" dirty="0"/>
              <a:t>MS</a:t>
            </a:r>
            <a:endParaRPr lang="sr-Latn-CS" sz="2000" u="none" dirty="0"/>
          </a:p>
          <a:p>
            <a:endParaRPr lang="en-US" sz="2000" u="none" dirty="0"/>
          </a:p>
          <a:p>
            <a:r>
              <a:rPr lang="sr-Latn-CS" sz="2000" u="none" dirty="0" smtClean="0"/>
              <a:t>-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Bolesnici</a:t>
            </a:r>
            <a:r>
              <a:rPr lang="en-US" sz="2000" u="none" dirty="0" smtClean="0"/>
              <a:t> </a:t>
            </a:r>
            <a:r>
              <a:rPr lang="en-US" sz="2000" u="none" dirty="0" err="1" smtClean="0"/>
              <a:t>sa</a:t>
            </a:r>
            <a:r>
              <a:rPr lang="en-US" sz="2000" u="none" dirty="0" smtClean="0"/>
              <a:t> </a:t>
            </a:r>
            <a:r>
              <a:rPr lang="en-US" sz="2000" u="none" dirty="0"/>
              <a:t>MS </a:t>
            </a:r>
            <a:r>
              <a:rPr lang="en-US" sz="2000" u="none" dirty="0" err="1"/>
              <a:t>nemaju</a:t>
            </a:r>
            <a:r>
              <a:rPr lang="en-US" sz="2000" u="none" dirty="0"/>
              <a:t> </a:t>
            </a:r>
            <a:r>
              <a:rPr lang="en-US" sz="2000" u="none" dirty="0" err="1"/>
              <a:t>povećan</a:t>
            </a:r>
            <a:r>
              <a:rPr lang="en-US" sz="2000" u="none" dirty="0"/>
              <a:t> </a:t>
            </a:r>
            <a:r>
              <a:rPr lang="en-US" sz="2000" u="none" dirty="0" err="1"/>
              <a:t>rizik</a:t>
            </a:r>
            <a:r>
              <a:rPr lang="en-US" sz="2000" u="none" dirty="0"/>
              <a:t> od </a:t>
            </a:r>
            <a:r>
              <a:rPr lang="en-US" sz="2000" u="none" dirty="0" err="1"/>
              <a:t>nastanka</a:t>
            </a:r>
            <a:r>
              <a:rPr lang="en-US" sz="2000" u="none" dirty="0"/>
              <a:t> </a:t>
            </a:r>
            <a:r>
              <a:rPr lang="en-US" sz="2000" u="none" dirty="0" err="1"/>
              <a:t>infarkta</a:t>
            </a:r>
            <a:r>
              <a:rPr lang="en-US" sz="2000" u="none" dirty="0"/>
              <a:t> </a:t>
            </a:r>
            <a:r>
              <a:rPr lang="en-US" sz="2000" u="none" dirty="0" err="1"/>
              <a:t>miokarda</a:t>
            </a:r>
            <a:r>
              <a:rPr lang="en-US" sz="1600" u="none" dirty="0"/>
              <a:t>			</a:t>
            </a:r>
            <a:endParaRPr lang="sr-Latn-CS" sz="1600" u="none" dirty="0"/>
          </a:p>
          <a:p>
            <a:r>
              <a:rPr lang="sr-Latn-CS" sz="1600" dirty="0"/>
              <a:t>				</a:t>
            </a:r>
            <a:r>
              <a:rPr lang="sr-Latn-CS" sz="1400" dirty="0"/>
              <a:t>                            </a:t>
            </a:r>
            <a:r>
              <a:rPr lang="en-US" sz="1400" dirty="0" err="1"/>
              <a:t>Alen</a:t>
            </a:r>
            <a:r>
              <a:rPr lang="en-US" sz="1400" dirty="0"/>
              <a:t> et al, </a:t>
            </a:r>
            <a:r>
              <a:rPr lang="en-US" sz="1400" dirty="0" err="1"/>
              <a:t>Neuroepidemiology</a:t>
            </a:r>
            <a:r>
              <a:rPr lang="en-US" sz="1400" dirty="0"/>
              <a:t> </a:t>
            </a:r>
            <a:r>
              <a:rPr lang="en-US" sz="1400" dirty="0" smtClean="0"/>
              <a:t>2008</a:t>
            </a:r>
            <a:endParaRPr lang="sr-Latn-CS" sz="1600" i="1" dirty="0"/>
          </a:p>
          <a:p>
            <a:endParaRPr lang="sr-Latn-CS" sz="1600" i="1" dirty="0"/>
          </a:p>
          <a:p>
            <a:endParaRPr lang="sr-Latn-CS" sz="1600" i="1" dirty="0"/>
          </a:p>
          <a:p>
            <a:endParaRPr lang="sr-Latn-CS" sz="1600" i="1" dirty="0"/>
          </a:p>
        </p:txBody>
      </p:sp>
      <p:sp>
        <p:nvSpPr>
          <p:cNvPr id="60421" name="Textfeld 10"/>
          <p:cNvSpPr txBox="1">
            <a:spLocks noChangeArrowheads="1"/>
          </p:cNvSpPr>
          <p:nvPr/>
        </p:nvSpPr>
        <p:spPr bwMode="auto">
          <a:xfrm>
            <a:off x="914400" y="6248400"/>
            <a:ext cx="7772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sz="1400" dirty="0" smtClean="0"/>
              <a:t>Christiansen </a:t>
            </a:r>
            <a:r>
              <a:rPr lang="sr-Latn-CS" sz="1400" dirty="0"/>
              <a:t>CF. Neurol Research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57200" y="1828800"/>
          <a:ext cx="7920037" cy="4330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4450"/>
                <a:gridCol w="433783"/>
                <a:gridCol w="433783"/>
                <a:gridCol w="371814"/>
                <a:gridCol w="371814"/>
                <a:gridCol w="371814"/>
                <a:gridCol w="433783"/>
                <a:gridCol w="433783"/>
                <a:gridCol w="433783"/>
                <a:gridCol w="433783"/>
                <a:gridCol w="371816"/>
                <a:gridCol w="239630"/>
                <a:gridCol w="216001"/>
              </a:tblGrid>
              <a:tr h="640111"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sr-Latn-CS" sz="1800" b="1" dirty="0" smtClean="0"/>
                        <a:t>Vaskularne</a:t>
                      </a:r>
                      <a:r>
                        <a:rPr lang="sr-Latn-CS" sz="1800" b="1" baseline="0" dirty="0" smtClean="0"/>
                        <a:t> bolesti</a:t>
                      </a:r>
                    </a:p>
                    <a:p>
                      <a:pPr algn="l"/>
                      <a:r>
                        <a:rPr lang="sr-Latn-CS" sz="1800" b="1" baseline="0" dirty="0" smtClean="0">
                          <a:solidFill>
                            <a:srgbClr val="C00000"/>
                          </a:solidFill>
                        </a:rPr>
                        <a:t>multipla skleroza </a:t>
                      </a:r>
                      <a:r>
                        <a:rPr lang="sr-Latn-CS" sz="1800" b="1" baseline="0" dirty="0" smtClean="0"/>
                        <a:t>   </a:t>
                      </a:r>
                      <a:r>
                        <a:rPr lang="sr-Latn-CS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vs.</a:t>
                      </a:r>
                      <a:r>
                        <a:rPr lang="sr-Latn-CS" sz="1800" b="1" baseline="0" dirty="0" smtClean="0"/>
                        <a:t>     </a:t>
                      </a:r>
                      <a:r>
                        <a:rPr lang="sr-Latn-CS" sz="1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opšta populacija</a:t>
                      </a:r>
                      <a:endParaRPr lang="sr-Latn-CS" sz="1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sr-Latn-C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r-Latn-C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059">
                <a:tc>
                  <a:txBody>
                    <a:bodyPr/>
                    <a:lstStyle/>
                    <a:p>
                      <a:r>
                        <a:rPr lang="sr-Latn-CS" sz="1800" b="1" i="1" dirty="0" smtClean="0"/>
                        <a:t>di</a:t>
                      </a:r>
                      <a:r>
                        <a:rPr lang="en-US" sz="1800" b="1" i="1" dirty="0" smtClean="0"/>
                        <a:t>j</a:t>
                      </a:r>
                      <a:r>
                        <a:rPr lang="sr-Latn-CS" sz="1800" b="1" i="1" dirty="0" smtClean="0"/>
                        <a:t>abetes</a:t>
                      </a:r>
                      <a:endParaRPr lang="sr-Latn-CS" sz="1800" b="1" i="1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059">
                <a:tc>
                  <a:txBody>
                    <a:bodyPr/>
                    <a:lstStyle/>
                    <a:p>
                      <a:r>
                        <a:rPr lang="sr-Latn-CS" sz="1800" b="1" i="1" dirty="0" smtClean="0"/>
                        <a:t>hiperlipidemija</a:t>
                      </a:r>
                      <a:endParaRPr lang="sr-Latn-CS" sz="1800" b="1" i="1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059">
                <a:tc>
                  <a:txBody>
                    <a:bodyPr/>
                    <a:lstStyle/>
                    <a:p>
                      <a:r>
                        <a:rPr lang="sr-Latn-CS" sz="1800" b="1" i="1" dirty="0" smtClean="0"/>
                        <a:t>hipertenzija</a:t>
                      </a:r>
                      <a:endParaRPr lang="sr-Latn-CS" sz="1800" b="1" i="1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059">
                <a:tc>
                  <a:txBody>
                    <a:bodyPr/>
                    <a:lstStyle/>
                    <a:p>
                      <a:r>
                        <a:rPr lang="sr-Latn-CS" sz="1800" b="1" i="1" dirty="0" smtClean="0"/>
                        <a:t>srčane aritmije</a:t>
                      </a:r>
                      <a:endParaRPr lang="sr-Latn-CS" sz="1800" b="1" i="1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059">
                <a:tc>
                  <a:txBody>
                    <a:bodyPr/>
                    <a:lstStyle/>
                    <a:p>
                      <a:r>
                        <a:rPr lang="sr-Latn-CS" sz="1800" b="1" i="1" dirty="0" smtClean="0"/>
                        <a:t>stečena</a:t>
                      </a:r>
                      <a:r>
                        <a:rPr lang="sr-Latn-CS" sz="1800" b="1" i="1" baseline="0" dirty="0" smtClean="0"/>
                        <a:t> bolest valvula</a:t>
                      </a:r>
                      <a:endParaRPr lang="sr-Latn-CS" sz="1800" b="1" i="1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b="1" i="0" dirty="0" smtClean="0"/>
                        <a:t>srčana insuficijencija</a:t>
                      </a:r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b="1" dirty="0" smtClean="0"/>
                        <a:t>ISHEMIJSKA</a:t>
                      </a:r>
                      <a:r>
                        <a:rPr lang="sr-Latn-CS" sz="1800" b="1" baseline="0" dirty="0" smtClean="0"/>
                        <a:t> BOLEST SRCA</a:t>
                      </a:r>
                      <a:endParaRPr lang="sr-Latn-CS" sz="1800" b="1" dirty="0" smtClean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059">
                <a:tc>
                  <a:txBody>
                    <a:bodyPr/>
                    <a:lstStyle/>
                    <a:p>
                      <a:r>
                        <a:rPr lang="sr-Latn-CS" sz="1800" b="1" dirty="0" smtClean="0"/>
                        <a:t>ISHEMIJSKI MOŽDANI UDAR</a:t>
                      </a:r>
                      <a:endParaRPr lang="sr-Latn-CS" sz="1800" b="1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059">
                <a:tc>
                  <a:txBody>
                    <a:bodyPr/>
                    <a:lstStyle/>
                    <a:p>
                      <a:r>
                        <a:rPr lang="sr-Latn-CS" sz="1800" b="1" dirty="0" smtClean="0"/>
                        <a:t>HEMORAGIJSKI</a:t>
                      </a:r>
                      <a:r>
                        <a:rPr lang="sr-Latn-CS" sz="1800" b="1" baseline="0" dirty="0" smtClean="0"/>
                        <a:t> MOŽDANI UDAR</a:t>
                      </a:r>
                      <a:endParaRPr lang="sr-Latn-CS" sz="1800" b="1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059">
                <a:tc>
                  <a:txBody>
                    <a:bodyPr/>
                    <a:lstStyle/>
                    <a:p>
                      <a:r>
                        <a:rPr lang="sr-Latn-CS" sz="1800" b="1" dirty="0" smtClean="0"/>
                        <a:t>PERIFERNA</a:t>
                      </a:r>
                      <a:r>
                        <a:rPr lang="sr-Latn-CS" sz="1800" b="1" baseline="0" dirty="0" smtClean="0"/>
                        <a:t> VASKULARNA BOLEST</a:t>
                      </a:r>
                      <a:endParaRPr lang="sr-Latn-CS" sz="1800" b="1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CS" sz="1800" dirty="0"/>
                    </a:p>
                  </a:txBody>
                  <a:tcPr marL="91430" marR="9143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49974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114300" dir="534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05200"/>
          </a:xfrm>
        </p:spPr>
        <p:txBody>
          <a:bodyPr/>
          <a:lstStyle/>
          <a:p>
            <a:pPr eaLnBrk="1" hangingPunct="1"/>
            <a:endParaRPr lang="sr-Latn-CS" sz="2400" smtClean="0">
              <a:solidFill>
                <a:srgbClr val="003300"/>
              </a:solidFill>
              <a:latin typeface="Arial" charset="0"/>
            </a:endParaRPr>
          </a:p>
          <a:p>
            <a:pPr eaLnBrk="1" hangingPunct="1"/>
            <a:r>
              <a:rPr lang="sr-Latn-CS" sz="2400" smtClean="0">
                <a:solidFill>
                  <a:srgbClr val="003300"/>
                </a:solidFill>
                <a:latin typeface="Arial" charset="0"/>
              </a:rPr>
              <a:t>Lična anamneza: </a:t>
            </a:r>
            <a:r>
              <a:rPr lang="en-US" sz="2400" smtClean="0">
                <a:latin typeface="Arial" charset="0"/>
              </a:rPr>
              <a:t>arterijska hipertenzija</a:t>
            </a:r>
            <a:r>
              <a:rPr lang="sr-Latn-CS" sz="2400" smtClean="0">
                <a:latin typeface="Arial" charset="0"/>
              </a:rPr>
              <a:t>, dobro terapijski kontrolisana, bez drugih oboljenja od značaja</a:t>
            </a:r>
            <a:endParaRPr lang="sr-Latn-CS" sz="2400" smtClean="0">
              <a:solidFill>
                <a:srgbClr val="003300"/>
              </a:solidFill>
              <a:latin typeface="Arial" charset="0"/>
            </a:endParaRPr>
          </a:p>
          <a:p>
            <a:pPr eaLnBrk="1" hangingPunct="1"/>
            <a:endParaRPr lang="sr-Latn-CS" sz="2400" smtClean="0">
              <a:solidFill>
                <a:srgbClr val="003300"/>
              </a:solidFill>
              <a:latin typeface="Arial" charset="0"/>
            </a:endParaRPr>
          </a:p>
          <a:p>
            <a:pPr eaLnBrk="1" hangingPunct="1"/>
            <a:endParaRPr lang="sr-Latn-CS" sz="2400" smtClean="0">
              <a:solidFill>
                <a:srgbClr val="003300"/>
              </a:solidFill>
              <a:latin typeface="Arial" charset="0"/>
            </a:endParaRPr>
          </a:p>
          <a:p>
            <a:pPr eaLnBrk="1" hangingPunct="1"/>
            <a:r>
              <a:rPr lang="sr-Latn-CS" sz="2400" smtClean="0">
                <a:solidFill>
                  <a:srgbClr val="003300"/>
                </a:solidFill>
                <a:latin typeface="Arial" charset="0"/>
              </a:rPr>
              <a:t>Porodična anamneza: bez oboljenja od značaja</a:t>
            </a:r>
          </a:p>
          <a:p>
            <a:pPr eaLnBrk="1" hangingPunct="1"/>
            <a:r>
              <a:rPr lang="sr-Latn-CS" sz="2400" smtClean="0">
                <a:solidFill>
                  <a:srgbClr val="003300"/>
                </a:solidFill>
                <a:latin typeface="Arial" charset="0"/>
              </a:rPr>
              <a:t>Nepušač</a:t>
            </a:r>
            <a:endParaRPr lang="en-US" sz="2400" smtClean="0">
              <a:solidFill>
                <a:srgbClr val="00330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sr-Latn-CS" sz="240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459" name="Rechteck 3"/>
          <p:cNvSpPr>
            <a:spLocks noChangeArrowheads="1"/>
          </p:cNvSpPr>
          <p:nvPr/>
        </p:nvSpPr>
        <p:spPr bwMode="auto">
          <a:xfrm>
            <a:off x="609600" y="533400"/>
            <a:ext cx="4788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altLang="en-US" sz="3600" u="none" dirty="0"/>
              <a:t>♂ (55 god), </a:t>
            </a:r>
            <a:r>
              <a:rPr lang="sr-Latn-CS" altLang="en-US" sz="3600" u="none" dirty="0" smtClean="0"/>
              <a:t>d</a:t>
            </a:r>
            <a:r>
              <a:rPr lang="en-US" altLang="en-US" sz="3600" u="none" dirty="0" err="1" smtClean="0"/>
              <a:t>esnoruk</a:t>
            </a:r>
            <a:endParaRPr lang="sr-Latn-CS" sz="36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6" name="Group 44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546" name="Text Box 169"/>
          <p:cNvSpPr txBox="1">
            <a:spLocks noChangeArrowheads="1"/>
          </p:cNvSpPr>
          <p:nvPr/>
        </p:nvSpPr>
        <p:spPr bwMode="auto">
          <a:xfrm>
            <a:off x="228600" y="3390900"/>
            <a:ext cx="1371600" cy="1568450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Početak bolesti:</a:t>
            </a:r>
          </a:p>
          <a:p>
            <a:r>
              <a:rPr lang="sr-Latn-CS" sz="1200" b="0" u="none">
                <a:solidFill>
                  <a:srgbClr val="1C1C1C"/>
                </a:solidFill>
              </a:rPr>
              <a:t>-pad vida na levom oku</a:t>
            </a:r>
          </a:p>
          <a:p>
            <a:r>
              <a:rPr lang="sr-Latn-CS" sz="1200" u="none">
                <a:solidFill>
                  <a:srgbClr val="1C1C1C"/>
                </a:solidFill>
              </a:rPr>
              <a:t>-Dg: retrobulbarni neuritis lat.sin.</a:t>
            </a:r>
          </a:p>
          <a:p>
            <a:r>
              <a:rPr lang="sr-Latn-CS" sz="1200" u="none">
                <a:solidFill>
                  <a:srgbClr val="1C1C1C"/>
                </a:solidFill>
              </a:rPr>
              <a:t>-</a:t>
            </a:r>
            <a:r>
              <a:rPr lang="sr-Latn-CS" sz="1200" b="0" u="none">
                <a:solidFill>
                  <a:srgbClr val="1C1C1C"/>
                </a:solidFill>
              </a:rPr>
              <a:t>spontani oporavak</a:t>
            </a:r>
          </a:p>
        </p:txBody>
      </p:sp>
      <p:sp>
        <p:nvSpPr>
          <p:cNvPr id="21547" name="Line 174"/>
          <p:cNvSpPr>
            <a:spLocks noChangeShapeType="1"/>
          </p:cNvSpPr>
          <p:nvPr/>
        </p:nvSpPr>
        <p:spPr bwMode="auto">
          <a:xfrm>
            <a:off x="304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548" name="Picture 49" descr="retrobulbar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76400"/>
            <a:ext cx="8874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9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595" name="Line 174"/>
          <p:cNvSpPr>
            <a:spLocks noChangeShapeType="1"/>
          </p:cNvSpPr>
          <p:nvPr/>
        </p:nvSpPr>
        <p:spPr bwMode="auto">
          <a:xfrm>
            <a:off x="304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Line 174"/>
          <p:cNvSpPr>
            <a:spLocks noChangeShapeType="1"/>
          </p:cNvSpPr>
          <p:nvPr/>
        </p:nvSpPr>
        <p:spPr bwMode="auto">
          <a:xfrm>
            <a:off x="1905000" y="4648200"/>
            <a:ext cx="0" cy="11223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Text Box 169"/>
          <p:cNvSpPr txBox="1">
            <a:spLocks noChangeArrowheads="1"/>
          </p:cNvSpPr>
          <p:nvPr/>
        </p:nvSpPr>
        <p:spPr bwMode="auto">
          <a:xfrm>
            <a:off x="1905000" y="4038491"/>
            <a:ext cx="1981200" cy="646331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sr-Latn-CS" sz="1200" b="0" u="none" dirty="0">
                <a:solidFill>
                  <a:srgbClr val="1C1C1C"/>
                </a:solidFill>
              </a:rPr>
              <a:t> </a:t>
            </a:r>
            <a:r>
              <a:rPr lang="sr-Latn-CS" sz="1200" b="0" u="none" dirty="0" smtClean="0">
                <a:solidFill>
                  <a:srgbClr val="1C1C1C"/>
                </a:solidFill>
              </a:rPr>
              <a:t>Trnjenje </a:t>
            </a:r>
            <a:r>
              <a:rPr lang="sr-Latn-CS" sz="1200" b="0" u="none" dirty="0">
                <a:solidFill>
                  <a:srgbClr val="1C1C1C"/>
                </a:solidFill>
              </a:rPr>
              <a:t>nogu</a:t>
            </a:r>
          </a:p>
          <a:p>
            <a:pPr>
              <a:buFontTx/>
              <a:buChar char="-"/>
            </a:pPr>
            <a:r>
              <a:rPr lang="en-US" sz="1200" b="0" u="none" dirty="0" smtClean="0">
                <a:solidFill>
                  <a:srgbClr val="1C1C1C"/>
                </a:solidFill>
              </a:rPr>
              <a:t> </a:t>
            </a:r>
            <a:r>
              <a:rPr lang="sr-Latn-CS" sz="1200" b="0" u="none" dirty="0" smtClean="0">
                <a:solidFill>
                  <a:srgbClr val="1C1C1C"/>
                </a:solidFill>
              </a:rPr>
              <a:t>Nespretnost </a:t>
            </a:r>
            <a:r>
              <a:rPr lang="sr-Latn-CS" sz="1200" b="0" u="none" dirty="0">
                <a:solidFill>
                  <a:srgbClr val="1C1C1C"/>
                </a:solidFill>
              </a:rPr>
              <a:t>u rukama, </a:t>
            </a:r>
            <a:endParaRPr lang="en-US" sz="1200" b="0" u="none" dirty="0" smtClean="0">
              <a:solidFill>
                <a:srgbClr val="1C1C1C"/>
              </a:solidFill>
            </a:endParaRPr>
          </a:p>
          <a:p>
            <a:r>
              <a:rPr lang="en-US" sz="1200" b="0" u="none" dirty="0">
                <a:solidFill>
                  <a:srgbClr val="1C1C1C"/>
                </a:solidFill>
              </a:rPr>
              <a:t> </a:t>
            </a:r>
            <a:r>
              <a:rPr lang="en-US" sz="1200" b="0" u="none" dirty="0" smtClean="0">
                <a:solidFill>
                  <a:srgbClr val="1C1C1C"/>
                </a:solidFill>
              </a:rPr>
              <a:t> </a:t>
            </a:r>
            <a:r>
              <a:rPr lang="sr-Latn-CS" sz="1200" b="0" u="none" dirty="0" smtClean="0">
                <a:solidFill>
                  <a:srgbClr val="1C1C1C"/>
                </a:solidFill>
              </a:rPr>
              <a:t>nestabilnost </a:t>
            </a:r>
            <a:r>
              <a:rPr lang="sr-Latn-CS" sz="1200" b="0" u="none" dirty="0">
                <a:solidFill>
                  <a:srgbClr val="1C1C1C"/>
                </a:solidFill>
              </a:rPr>
              <a:t>pri hodu </a:t>
            </a:r>
            <a:endParaRPr lang="sr-Latn-CS" sz="1200" u="none" dirty="0">
              <a:solidFill>
                <a:srgbClr val="1C1C1C"/>
              </a:solidFill>
            </a:endParaRPr>
          </a:p>
        </p:txBody>
      </p:sp>
      <p:pic>
        <p:nvPicPr>
          <p:cNvPr id="23598" name="Picture 57" descr="trnjenje i ukocenost obe noge, ataksi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00200"/>
            <a:ext cx="1181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9" name="Text Box 53"/>
          <p:cNvSpPr txBox="1">
            <a:spLocks noChangeArrowheads="1"/>
          </p:cNvSpPr>
          <p:nvPr/>
        </p:nvSpPr>
        <p:spPr bwMode="auto">
          <a:xfrm>
            <a:off x="3200400" y="1676400"/>
            <a:ext cx="5486400" cy="141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200" dirty="0"/>
              <a:t>Neurološki nalaz: </a:t>
            </a:r>
          </a:p>
          <a:p>
            <a:r>
              <a:rPr lang="sr-Latn-CS" sz="1200" u="none" dirty="0"/>
              <a:t>Na KN nalaz uredan, </a:t>
            </a:r>
            <a:r>
              <a:rPr lang="en-US" sz="1200" u="none" dirty="0" smtClean="0"/>
              <a:t>V</a:t>
            </a:r>
            <a:r>
              <a:rPr lang="sr-Latn-CS" sz="1200" u="none" dirty="0" smtClean="0"/>
              <a:t>rat</a:t>
            </a:r>
            <a:r>
              <a:rPr lang="sr-Latn-CS" sz="1200" u="none" dirty="0"/>
              <a:t>: nalaz uredan. Na GE: MR pojačani, više desno </a:t>
            </a:r>
          </a:p>
          <a:p>
            <a:r>
              <a:rPr lang="sr-Latn-CS" sz="1200" u="none" dirty="0"/>
              <a:t>Na DE: MR pojačani, znak Babinskog pozitivan obostrano. Vibracioni senzibilitet ugašen na levoj nozi, na desnoj snižen, hipestezija za površni dodir od ispod prepona put distalno. Obostrano laka ataksija pri probi prst-nos. Romberg +, potencira se sa zatvorenim očima, hod lako  ataksičan. Ostali neurološki nalaz uredan</a:t>
            </a:r>
            <a:r>
              <a:rPr lang="sr-Latn-CS" sz="1400" u="none" dirty="0">
                <a:latin typeface="Calibri" pitchFamily="34" charset="0"/>
              </a:rPr>
              <a:t> </a:t>
            </a:r>
            <a:endParaRPr lang="en-GB" sz="1400" u="none" dirty="0">
              <a:latin typeface="Calibri" pitchFamily="34" charset="0"/>
            </a:endParaRPr>
          </a:p>
        </p:txBody>
      </p:sp>
      <p:sp>
        <p:nvSpPr>
          <p:cNvPr id="23600" name="Text Box 169"/>
          <p:cNvSpPr txBox="1">
            <a:spLocks noChangeArrowheads="1"/>
          </p:cNvSpPr>
          <p:nvPr/>
        </p:nvSpPr>
        <p:spPr bwMode="auto">
          <a:xfrm>
            <a:off x="228600" y="3390900"/>
            <a:ext cx="1371600" cy="1568450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Početak bolesti:</a:t>
            </a:r>
          </a:p>
          <a:p>
            <a:r>
              <a:rPr lang="sr-Latn-CS" sz="1200" b="0" u="none">
                <a:solidFill>
                  <a:srgbClr val="1C1C1C"/>
                </a:solidFill>
              </a:rPr>
              <a:t>-pad vida na levom oku</a:t>
            </a:r>
          </a:p>
          <a:p>
            <a:r>
              <a:rPr lang="sr-Latn-CS" sz="1200" u="none">
                <a:solidFill>
                  <a:srgbClr val="1C1C1C"/>
                </a:solidFill>
              </a:rPr>
              <a:t>-Dg: retrobulbarni neuritis lat.sin.</a:t>
            </a:r>
          </a:p>
          <a:p>
            <a:r>
              <a:rPr lang="sr-Latn-CS" sz="1200" b="0" u="none">
                <a:solidFill>
                  <a:srgbClr val="1C1C1C"/>
                </a:solidFill>
              </a:rPr>
              <a:t>-spontani oporavak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643" name="Line 174"/>
          <p:cNvSpPr>
            <a:spLocks noChangeShapeType="1"/>
          </p:cNvSpPr>
          <p:nvPr/>
        </p:nvSpPr>
        <p:spPr bwMode="auto">
          <a:xfrm>
            <a:off x="304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44" name="Line 174"/>
          <p:cNvSpPr>
            <a:spLocks noChangeShapeType="1"/>
          </p:cNvSpPr>
          <p:nvPr/>
        </p:nvSpPr>
        <p:spPr bwMode="auto">
          <a:xfrm>
            <a:off x="1905000" y="4648200"/>
            <a:ext cx="0" cy="11223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Text Box 169"/>
          <p:cNvSpPr txBox="1">
            <a:spLocks noChangeArrowheads="1"/>
          </p:cNvSpPr>
          <p:nvPr/>
        </p:nvSpPr>
        <p:spPr bwMode="auto">
          <a:xfrm>
            <a:off x="1905000" y="3789789"/>
            <a:ext cx="2286000" cy="830997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sr-Latn-CS" sz="1200" b="0" u="none" dirty="0">
                <a:solidFill>
                  <a:srgbClr val="1C1C1C"/>
                </a:solidFill>
              </a:rPr>
              <a:t> Trnjenje   nogu</a:t>
            </a:r>
          </a:p>
          <a:p>
            <a:pPr>
              <a:buFontTx/>
              <a:buChar char="-"/>
            </a:pPr>
            <a:r>
              <a:rPr lang="en-US" sz="1200" b="0" u="none" dirty="0" smtClean="0">
                <a:solidFill>
                  <a:srgbClr val="1C1C1C"/>
                </a:solidFill>
              </a:rPr>
              <a:t> </a:t>
            </a:r>
            <a:r>
              <a:rPr lang="sr-Latn-CS" sz="1200" b="0" u="none" dirty="0" smtClean="0">
                <a:solidFill>
                  <a:srgbClr val="1C1C1C"/>
                </a:solidFill>
              </a:rPr>
              <a:t>Nespretnost </a:t>
            </a:r>
            <a:r>
              <a:rPr lang="sr-Latn-CS" sz="1200" b="0" u="none" dirty="0">
                <a:solidFill>
                  <a:srgbClr val="1C1C1C"/>
                </a:solidFill>
              </a:rPr>
              <a:t>u rukama, </a:t>
            </a:r>
            <a:r>
              <a:rPr lang="en-US" sz="1200" b="0" u="none" dirty="0" smtClean="0">
                <a:solidFill>
                  <a:srgbClr val="1C1C1C"/>
                </a:solidFill>
              </a:rPr>
              <a:t> </a:t>
            </a:r>
          </a:p>
          <a:p>
            <a:r>
              <a:rPr lang="en-US" sz="1200" b="0" u="none" dirty="0">
                <a:solidFill>
                  <a:srgbClr val="1C1C1C"/>
                </a:solidFill>
              </a:rPr>
              <a:t> </a:t>
            </a:r>
            <a:r>
              <a:rPr lang="en-US" sz="1200" b="0" u="none" dirty="0" smtClean="0">
                <a:solidFill>
                  <a:srgbClr val="1C1C1C"/>
                </a:solidFill>
              </a:rPr>
              <a:t> </a:t>
            </a:r>
            <a:r>
              <a:rPr lang="sr-Latn-CS" sz="1200" b="0" u="none" dirty="0" smtClean="0">
                <a:solidFill>
                  <a:srgbClr val="1C1C1C"/>
                </a:solidFill>
              </a:rPr>
              <a:t>nestabilnost </a:t>
            </a:r>
            <a:r>
              <a:rPr lang="sr-Latn-CS" sz="1200" b="0" u="none" dirty="0">
                <a:solidFill>
                  <a:srgbClr val="1C1C1C"/>
                </a:solidFill>
              </a:rPr>
              <a:t>pri hodu </a:t>
            </a:r>
            <a:endParaRPr lang="sr-Latn-CS" sz="1200" u="none" dirty="0">
              <a:solidFill>
                <a:srgbClr val="1C1C1C"/>
              </a:solidFill>
            </a:endParaRPr>
          </a:p>
          <a:p>
            <a:pPr>
              <a:buFontTx/>
              <a:buChar char="-"/>
            </a:pPr>
            <a:r>
              <a:rPr lang="en-US" sz="1200" u="none" dirty="0" smtClean="0">
                <a:solidFill>
                  <a:srgbClr val="1C1C1C"/>
                </a:solidFill>
              </a:rPr>
              <a:t> </a:t>
            </a:r>
            <a:r>
              <a:rPr lang="sr-Latn-CS" sz="1200" u="none" dirty="0" smtClean="0">
                <a:solidFill>
                  <a:srgbClr val="1C1C1C"/>
                </a:solidFill>
              </a:rPr>
              <a:t>Dg</a:t>
            </a:r>
            <a:r>
              <a:rPr lang="sr-Latn-CS" sz="1200" u="none" dirty="0">
                <a:solidFill>
                  <a:srgbClr val="1C1C1C"/>
                </a:solidFill>
              </a:rPr>
              <a:t>: Sclerosis multiplex</a:t>
            </a:r>
          </a:p>
        </p:txBody>
      </p:sp>
      <p:pic>
        <p:nvPicPr>
          <p:cNvPr id="25646" name="Picture 57" descr="trnjenje i ukocenost obe noge, ataksi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00200"/>
            <a:ext cx="1181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7" name="Text Box 54"/>
          <p:cNvSpPr txBox="1">
            <a:spLocks noChangeArrowheads="1"/>
          </p:cNvSpPr>
          <p:nvPr/>
        </p:nvSpPr>
        <p:spPr bwMode="auto">
          <a:xfrm>
            <a:off x="2667000" y="1447800"/>
            <a:ext cx="60960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400" dirty="0"/>
              <a:t>Dijagnostičke procedure:</a:t>
            </a:r>
          </a:p>
          <a:p>
            <a:endParaRPr lang="sr-Latn-CS" sz="1400" dirty="0"/>
          </a:p>
          <a:p>
            <a:pPr>
              <a:buFontTx/>
              <a:buChar char="-"/>
            </a:pPr>
            <a:r>
              <a:rPr lang="sr-Latn-CS" sz="1400" u="none" dirty="0"/>
              <a:t> </a:t>
            </a:r>
            <a:r>
              <a:rPr lang="en-US" sz="1400" u="none" dirty="0" smtClean="0"/>
              <a:t>A</a:t>
            </a:r>
            <a:r>
              <a:rPr lang="sr-Latn-CS" sz="1400" u="none" dirty="0" smtClean="0"/>
              <a:t>ntinuklearna </a:t>
            </a:r>
            <a:r>
              <a:rPr lang="sr-Latn-CS" sz="1400" u="none" dirty="0"/>
              <a:t>antitela: negativna</a:t>
            </a:r>
          </a:p>
          <a:p>
            <a:pPr>
              <a:buFontTx/>
              <a:buChar char="-"/>
            </a:pPr>
            <a:r>
              <a:rPr lang="en-US" sz="1400" u="none" dirty="0" smtClean="0"/>
              <a:t> </a:t>
            </a:r>
            <a:r>
              <a:rPr lang="en-US" sz="1400" u="none" dirty="0"/>
              <a:t>L</a:t>
            </a:r>
            <a:r>
              <a:rPr lang="sr-Latn-CS" sz="1400" u="none" dirty="0" smtClean="0"/>
              <a:t>ikvor</a:t>
            </a:r>
            <a:r>
              <a:rPr lang="sr-Latn-CS" sz="1400" u="none" dirty="0"/>
              <a:t>: proteinorahija 0.63g/L, glikorahija uredna, 8 Ly/mm3</a:t>
            </a:r>
          </a:p>
          <a:p>
            <a:pPr>
              <a:buFontTx/>
              <a:buChar char="-"/>
            </a:pPr>
            <a:r>
              <a:rPr lang="sr-Latn-CS" sz="1400" u="none" dirty="0"/>
              <a:t> </a:t>
            </a:r>
            <a:r>
              <a:rPr lang="en-US" sz="1400" u="none" dirty="0" smtClean="0"/>
              <a:t>I</a:t>
            </a:r>
            <a:r>
              <a:rPr lang="sr-Latn-CS" sz="1400" u="none" dirty="0" smtClean="0"/>
              <a:t>zoelektrično </a:t>
            </a:r>
            <a:r>
              <a:rPr lang="sr-Latn-CS" sz="1400" u="none" dirty="0"/>
              <a:t>fokusiranje likvora i seruma: </a:t>
            </a:r>
            <a:r>
              <a:rPr lang="sr-Latn-CS" sz="1400" u="none" dirty="0">
                <a:solidFill>
                  <a:srgbClr val="CC3300"/>
                </a:solidFill>
              </a:rPr>
              <a:t>oligoklonalne IgG trake u </a:t>
            </a:r>
            <a:endParaRPr lang="en-US" sz="1400" u="none" dirty="0" smtClean="0">
              <a:solidFill>
                <a:srgbClr val="CC3300"/>
              </a:solidFill>
            </a:endParaRPr>
          </a:p>
          <a:p>
            <a:r>
              <a:rPr lang="en-US" sz="1400" u="none" dirty="0">
                <a:solidFill>
                  <a:srgbClr val="CC3300"/>
                </a:solidFill>
              </a:rPr>
              <a:t> </a:t>
            </a:r>
            <a:r>
              <a:rPr lang="en-US" sz="1400" u="none" dirty="0" smtClean="0">
                <a:solidFill>
                  <a:srgbClr val="CC3300"/>
                </a:solidFill>
              </a:rPr>
              <a:t> </a:t>
            </a:r>
            <a:r>
              <a:rPr lang="sr-Latn-CS" sz="1400" u="none" dirty="0" smtClean="0">
                <a:solidFill>
                  <a:srgbClr val="CC3300"/>
                </a:solidFill>
              </a:rPr>
              <a:t>likvoru</a:t>
            </a:r>
            <a:r>
              <a:rPr lang="sr-Latn-CS" sz="1400" u="none" dirty="0">
                <a:solidFill>
                  <a:srgbClr val="CC3300"/>
                </a:solidFill>
              </a:rPr>
              <a:t>, u serumu nalaz uredan.</a:t>
            </a:r>
          </a:p>
          <a:p>
            <a:r>
              <a:rPr lang="en-US" sz="1400" u="none" dirty="0" smtClean="0"/>
              <a:t>- </a:t>
            </a:r>
            <a:r>
              <a:rPr lang="sr-Latn-CS" sz="1400" u="none" dirty="0" smtClean="0"/>
              <a:t>MR </a:t>
            </a:r>
            <a:r>
              <a:rPr lang="sr-Latn-CS" sz="1400" u="none" dirty="0"/>
              <a:t>mozga: </a:t>
            </a:r>
            <a:r>
              <a:rPr lang="sr-Latn-CS" sz="1400" u="none" dirty="0">
                <a:solidFill>
                  <a:srgbClr val="CC3300"/>
                </a:solidFill>
              </a:rPr>
              <a:t>multiple supratentorijalne zone pojačanog intenziteta </a:t>
            </a:r>
            <a:endParaRPr lang="en-US" sz="1400" u="none" dirty="0" smtClean="0">
              <a:solidFill>
                <a:srgbClr val="CC3300"/>
              </a:solidFill>
            </a:endParaRPr>
          </a:p>
          <a:p>
            <a:r>
              <a:rPr lang="en-US" sz="1400" u="none" dirty="0">
                <a:solidFill>
                  <a:srgbClr val="CC3300"/>
                </a:solidFill>
              </a:rPr>
              <a:t> </a:t>
            </a:r>
            <a:r>
              <a:rPr lang="en-US" sz="1400" u="none" dirty="0" smtClean="0">
                <a:solidFill>
                  <a:srgbClr val="CC3300"/>
                </a:solidFill>
              </a:rPr>
              <a:t> </a:t>
            </a:r>
            <a:r>
              <a:rPr lang="sr-Latn-CS" sz="1400" u="none" dirty="0" smtClean="0">
                <a:solidFill>
                  <a:srgbClr val="CC3300"/>
                </a:solidFill>
              </a:rPr>
              <a:t>signala </a:t>
            </a:r>
            <a:r>
              <a:rPr lang="sr-Latn-CS" sz="1400" u="none" dirty="0">
                <a:solidFill>
                  <a:srgbClr val="CC3300"/>
                </a:solidFill>
              </a:rPr>
              <a:t>na T2W sekvenci</a:t>
            </a:r>
          </a:p>
          <a:p>
            <a:endParaRPr lang="sr-Latn-CS" sz="1400" u="none" dirty="0">
              <a:solidFill>
                <a:srgbClr val="CC3300"/>
              </a:solidFill>
            </a:endParaRPr>
          </a:p>
        </p:txBody>
      </p:sp>
      <p:pic>
        <p:nvPicPr>
          <p:cNvPr id="2564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373438"/>
            <a:ext cx="4267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9" name="Text Box 169"/>
          <p:cNvSpPr txBox="1">
            <a:spLocks noChangeArrowheads="1"/>
          </p:cNvSpPr>
          <p:nvPr/>
        </p:nvSpPr>
        <p:spPr bwMode="auto">
          <a:xfrm>
            <a:off x="228600" y="3390900"/>
            <a:ext cx="1371600" cy="1568450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Početak bolesti:</a:t>
            </a:r>
          </a:p>
          <a:p>
            <a:r>
              <a:rPr lang="sr-Latn-CS" sz="1200" b="0" u="none">
                <a:solidFill>
                  <a:srgbClr val="1C1C1C"/>
                </a:solidFill>
              </a:rPr>
              <a:t>-pad vida na levom oku</a:t>
            </a:r>
          </a:p>
          <a:p>
            <a:r>
              <a:rPr lang="sr-Latn-CS" sz="1200" u="none">
                <a:solidFill>
                  <a:srgbClr val="1C1C1C"/>
                </a:solidFill>
              </a:rPr>
              <a:t>-Dg: retrobulbarni neuritis lat.sin.</a:t>
            </a:r>
          </a:p>
          <a:p>
            <a:r>
              <a:rPr lang="sr-Latn-CS" sz="1200" u="none">
                <a:solidFill>
                  <a:srgbClr val="1C1C1C"/>
                </a:solidFill>
              </a:rPr>
              <a:t>-spontani oporavak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1934434" y="4800600"/>
            <a:ext cx="2104166" cy="830997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MP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1 gr/dan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tokom 5 dana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Potpun funkcionalni oporavak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691" name="Text Box 169"/>
          <p:cNvSpPr txBox="1">
            <a:spLocks noChangeArrowheads="1"/>
          </p:cNvSpPr>
          <p:nvPr/>
        </p:nvSpPr>
        <p:spPr bwMode="auto">
          <a:xfrm>
            <a:off x="1524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27692" name="Line 174"/>
          <p:cNvSpPr>
            <a:spLocks noChangeShapeType="1"/>
          </p:cNvSpPr>
          <p:nvPr/>
        </p:nvSpPr>
        <p:spPr bwMode="auto">
          <a:xfrm>
            <a:off x="304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93" name="Line 174"/>
          <p:cNvSpPr>
            <a:spLocks noChangeShapeType="1"/>
          </p:cNvSpPr>
          <p:nvPr/>
        </p:nvSpPr>
        <p:spPr bwMode="auto">
          <a:xfrm>
            <a:off x="304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94" name="Text Box 169"/>
          <p:cNvSpPr txBox="1">
            <a:spLocks noChangeArrowheads="1"/>
          </p:cNvSpPr>
          <p:nvPr/>
        </p:nvSpPr>
        <p:spPr bwMode="auto">
          <a:xfrm>
            <a:off x="2057400" y="4056063"/>
            <a:ext cx="2286000" cy="668337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 u="none">
                <a:solidFill>
                  <a:srgbClr val="1C1C1C"/>
                </a:solidFill>
              </a:rPr>
              <a:t>- Izmenjen osećaj u nogama</a:t>
            </a:r>
          </a:p>
          <a:p>
            <a:pPr>
              <a:buFontTx/>
              <a:buChar char="-"/>
            </a:pPr>
            <a:r>
              <a:rPr lang="sr-Latn-CS" sz="1200" b="0" u="none">
                <a:solidFill>
                  <a:srgbClr val="1C1C1C"/>
                </a:solidFill>
              </a:rPr>
              <a:t> Utrnulost nogu</a:t>
            </a:r>
          </a:p>
          <a:p>
            <a:pPr>
              <a:buFontTx/>
              <a:buChar char="-"/>
            </a:pPr>
            <a:r>
              <a:rPr lang="sr-Latn-CS" sz="1200" b="0" u="none">
                <a:solidFill>
                  <a:srgbClr val="1C1C1C"/>
                </a:solidFill>
              </a:rPr>
              <a:t> Nestabilnost pri hodu</a:t>
            </a:r>
          </a:p>
        </p:txBody>
      </p:sp>
      <p:sp>
        <p:nvSpPr>
          <p:cNvPr id="27695" name="Line 174"/>
          <p:cNvSpPr>
            <a:spLocks noChangeShapeType="1"/>
          </p:cNvSpPr>
          <p:nvPr/>
        </p:nvSpPr>
        <p:spPr bwMode="auto">
          <a:xfrm>
            <a:off x="2209800" y="4724400"/>
            <a:ext cx="0" cy="9699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2239234" y="4807803"/>
            <a:ext cx="2104166" cy="830997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MP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1 gr/dan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tokom 5 dana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Potpun funkcionalni oporavak</a:t>
            </a:r>
          </a:p>
        </p:txBody>
      </p:sp>
      <p:pic>
        <p:nvPicPr>
          <p:cNvPr id="27699" name="Picture 51" descr="trnjenje i ukocenost obe noge, ataksi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676400"/>
            <a:ext cx="1444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00" name="Text Box 169"/>
          <p:cNvSpPr txBox="1">
            <a:spLocks noChangeArrowheads="1"/>
          </p:cNvSpPr>
          <p:nvPr/>
        </p:nvSpPr>
        <p:spPr bwMode="auto">
          <a:xfrm>
            <a:off x="1143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27701" name="Line 174"/>
          <p:cNvSpPr>
            <a:spLocks noChangeShapeType="1"/>
          </p:cNvSpPr>
          <p:nvPr/>
        </p:nvSpPr>
        <p:spPr bwMode="auto">
          <a:xfrm>
            <a:off x="1295400" y="4938713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739" name="Text Box 169"/>
          <p:cNvSpPr txBox="1">
            <a:spLocks noChangeArrowheads="1"/>
          </p:cNvSpPr>
          <p:nvPr/>
        </p:nvSpPr>
        <p:spPr bwMode="auto">
          <a:xfrm>
            <a:off x="1981200" y="4143375"/>
            <a:ext cx="2438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sr-Latn-CS" sz="1200" b="0" u="none">
                <a:solidFill>
                  <a:srgbClr val="1C1C1C"/>
                </a:solidFill>
              </a:rPr>
              <a:t> Trnjenje i slabost u levoj nozi</a:t>
            </a:r>
          </a:p>
        </p:txBody>
      </p:sp>
      <p:sp>
        <p:nvSpPr>
          <p:cNvPr id="29740" name="Line 174"/>
          <p:cNvSpPr>
            <a:spLocks noChangeShapeType="1"/>
          </p:cNvSpPr>
          <p:nvPr/>
        </p:nvSpPr>
        <p:spPr bwMode="auto">
          <a:xfrm>
            <a:off x="2743200" y="4419600"/>
            <a:ext cx="0" cy="1579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9741" name="Picture 70" descr="trnjenje leva no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600200"/>
            <a:ext cx="121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2" name="Text Box 169"/>
          <p:cNvSpPr txBox="1">
            <a:spLocks noChangeArrowheads="1"/>
          </p:cNvSpPr>
          <p:nvPr/>
        </p:nvSpPr>
        <p:spPr bwMode="auto">
          <a:xfrm>
            <a:off x="1524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29743" name="Line 174"/>
          <p:cNvSpPr>
            <a:spLocks noChangeShapeType="1"/>
          </p:cNvSpPr>
          <p:nvPr/>
        </p:nvSpPr>
        <p:spPr bwMode="auto">
          <a:xfrm>
            <a:off x="304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44" name="Text Box 169"/>
          <p:cNvSpPr txBox="1">
            <a:spLocks noChangeArrowheads="1"/>
          </p:cNvSpPr>
          <p:nvPr/>
        </p:nvSpPr>
        <p:spPr bwMode="auto">
          <a:xfrm>
            <a:off x="1143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29745" name="Line 174"/>
          <p:cNvSpPr>
            <a:spLocks noChangeShapeType="1"/>
          </p:cNvSpPr>
          <p:nvPr/>
        </p:nvSpPr>
        <p:spPr bwMode="auto">
          <a:xfrm>
            <a:off x="1295400" y="4938713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46" name="Text Box 169"/>
          <p:cNvSpPr txBox="1">
            <a:spLocks noChangeArrowheads="1"/>
          </p:cNvSpPr>
          <p:nvPr/>
        </p:nvSpPr>
        <p:spPr bwMode="auto">
          <a:xfrm>
            <a:off x="20574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29747" name="Line 174"/>
          <p:cNvSpPr>
            <a:spLocks noChangeShapeType="1"/>
          </p:cNvSpPr>
          <p:nvPr/>
        </p:nvSpPr>
        <p:spPr bwMode="auto">
          <a:xfrm>
            <a:off x="22860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2778033" y="4800600"/>
            <a:ext cx="2104166" cy="830997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MP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1 gr/dan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tokom 5 dana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Potpun funkcionalni oporavak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/>
          </p:cNvSpPr>
          <p:nvPr/>
        </p:nvSpPr>
        <p:spPr bwMode="auto">
          <a:xfrm>
            <a:off x="381000" y="304800"/>
            <a:ext cx="5334000" cy="935038"/>
          </a:xfrm>
          <a:prstGeom prst="rect">
            <a:avLst/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3600" u="none">
                <a:solidFill>
                  <a:srgbClr val="26287E"/>
                </a:solidFill>
              </a:rPr>
              <a:t>Klinički tok bolesti</a:t>
            </a: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/>
        </p:nvGraphicFramePr>
        <p:xfrm>
          <a:off x="152400" y="5638800"/>
          <a:ext cx="8686800" cy="993775"/>
        </p:xfrm>
        <a:graphic>
          <a:graphicData uri="http://schemas.openxmlformats.org/drawingml/2006/table">
            <a:tbl>
              <a:tblPr/>
              <a:tblGrid>
                <a:gridCol w="485775"/>
                <a:gridCol w="482600"/>
                <a:gridCol w="488950"/>
                <a:gridCol w="487363"/>
                <a:gridCol w="481012"/>
                <a:gridCol w="485775"/>
                <a:gridCol w="485775"/>
                <a:gridCol w="484188"/>
                <a:gridCol w="488950"/>
                <a:gridCol w="484187"/>
                <a:gridCol w="484188"/>
                <a:gridCol w="488950"/>
                <a:gridCol w="482600"/>
                <a:gridCol w="485775"/>
                <a:gridCol w="460375"/>
                <a:gridCol w="461962"/>
                <a:gridCol w="458788"/>
                <a:gridCol w="509587"/>
              </a:tblGrid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787" name="Line 174"/>
          <p:cNvSpPr>
            <a:spLocks noChangeShapeType="1"/>
          </p:cNvSpPr>
          <p:nvPr/>
        </p:nvSpPr>
        <p:spPr bwMode="auto">
          <a:xfrm>
            <a:off x="304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8" name="Text Box 169"/>
          <p:cNvSpPr txBox="1">
            <a:spLocks noChangeArrowheads="1"/>
          </p:cNvSpPr>
          <p:nvPr/>
        </p:nvSpPr>
        <p:spPr bwMode="auto">
          <a:xfrm>
            <a:off x="2514600" y="3686175"/>
            <a:ext cx="19050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en-GB" sz="1200" b="0" u="none">
                <a:solidFill>
                  <a:srgbClr val="1C1C1C"/>
                </a:solidFill>
              </a:rPr>
              <a:t> </a:t>
            </a:r>
            <a:r>
              <a:rPr lang="sr-Latn-CS" sz="1200" b="0" u="none">
                <a:solidFill>
                  <a:srgbClr val="1C1C1C"/>
                </a:solidFill>
              </a:rPr>
              <a:t>Slabost leve noge</a:t>
            </a:r>
          </a:p>
        </p:txBody>
      </p:sp>
      <p:sp>
        <p:nvSpPr>
          <p:cNvPr id="31789" name="Line 174"/>
          <p:cNvSpPr>
            <a:spLocks noChangeShapeType="1"/>
          </p:cNvSpPr>
          <p:nvPr/>
        </p:nvSpPr>
        <p:spPr bwMode="auto">
          <a:xfrm>
            <a:off x="3200400" y="3962400"/>
            <a:ext cx="0" cy="18843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1790" name="Picture 52" descr="trnjenje leva no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2954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91" name="Text Box 169"/>
          <p:cNvSpPr txBox="1">
            <a:spLocks noChangeArrowheads="1"/>
          </p:cNvSpPr>
          <p:nvPr/>
        </p:nvSpPr>
        <p:spPr bwMode="auto">
          <a:xfrm>
            <a:off x="152400" y="4662488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1792" name="Line 174"/>
          <p:cNvSpPr>
            <a:spLocks noChangeShapeType="1"/>
          </p:cNvSpPr>
          <p:nvPr/>
        </p:nvSpPr>
        <p:spPr bwMode="auto">
          <a:xfrm>
            <a:off x="304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93" name="Text Box 169"/>
          <p:cNvSpPr txBox="1">
            <a:spLocks noChangeArrowheads="1"/>
          </p:cNvSpPr>
          <p:nvPr/>
        </p:nvSpPr>
        <p:spPr bwMode="auto">
          <a:xfrm>
            <a:off x="11430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1794" name="Line 174"/>
          <p:cNvSpPr>
            <a:spLocks noChangeShapeType="1"/>
          </p:cNvSpPr>
          <p:nvPr/>
        </p:nvSpPr>
        <p:spPr bwMode="auto">
          <a:xfrm>
            <a:off x="1295400" y="4938713"/>
            <a:ext cx="0" cy="817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Text Box 169"/>
          <p:cNvSpPr txBox="1">
            <a:spLocks noChangeArrowheads="1"/>
          </p:cNvSpPr>
          <p:nvPr/>
        </p:nvSpPr>
        <p:spPr bwMode="auto">
          <a:xfrm>
            <a:off x="19812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1796" name="Line 174"/>
          <p:cNvSpPr>
            <a:spLocks noChangeShapeType="1"/>
          </p:cNvSpPr>
          <p:nvPr/>
        </p:nvSpPr>
        <p:spPr bwMode="auto">
          <a:xfrm>
            <a:off x="22098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97" name="Text Box 169"/>
          <p:cNvSpPr txBox="1">
            <a:spLocks noChangeArrowheads="1"/>
          </p:cNvSpPr>
          <p:nvPr/>
        </p:nvSpPr>
        <p:spPr bwMode="auto">
          <a:xfrm>
            <a:off x="2590800" y="4648200"/>
            <a:ext cx="533400" cy="276225"/>
          </a:xfrm>
          <a:prstGeom prst="rect">
            <a:avLst/>
          </a:prstGeom>
          <a:solidFill>
            <a:srgbClr val="FFCC99">
              <a:alpha val="52156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1200" b="0">
                <a:solidFill>
                  <a:srgbClr val="1C1C1C"/>
                </a:solidFill>
              </a:rPr>
              <a:t>R</a:t>
            </a:r>
            <a:endParaRPr lang="sr-Latn-CS" sz="1200" u="none">
              <a:solidFill>
                <a:srgbClr val="1C1C1C"/>
              </a:solidFill>
            </a:endParaRPr>
          </a:p>
        </p:txBody>
      </p:sp>
      <p:sp>
        <p:nvSpPr>
          <p:cNvPr id="31798" name="Line 174"/>
          <p:cNvSpPr>
            <a:spLocks noChangeShapeType="1"/>
          </p:cNvSpPr>
          <p:nvPr/>
        </p:nvSpPr>
        <p:spPr bwMode="auto">
          <a:xfrm>
            <a:off x="2819400" y="4953000"/>
            <a:ext cx="0" cy="81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3229656" y="4807803"/>
            <a:ext cx="4674549" cy="830997"/>
          </a:xfrm>
          <a:prstGeom prst="rect">
            <a:avLst/>
          </a:prstGeom>
          <a:gradFill rotWithShape="1">
            <a:gsLst>
              <a:gs pos="0">
                <a:srgbClr val="DDDDDD">
                  <a:alpha val="50000"/>
                </a:srgbClr>
              </a:gs>
              <a:gs pos="50000">
                <a:schemeClr val="bg1"/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MP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1 gr/dan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tokom 5 dana</a:t>
            </a:r>
          </a:p>
          <a:p>
            <a:pPr>
              <a:defRPr/>
            </a:pPr>
            <a:r>
              <a:rPr lang="sr-Latn-CS" sz="1200" u="none" dirty="0">
                <a:latin typeface="Calibri" pitchFamily="34" charset="0"/>
              </a:rPr>
              <a:t>Značajan  funkcionalni oporavak, zaostao blag spasticitet u levoj nozi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1439</Words>
  <Application>Microsoft Office PowerPoint</Application>
  <PresentationFormat>On-screen Show (4:3)</PresentationFormat>
  <Paragraphs>459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198</cp:revision>
  <dcterms:created xsi:type="dcterms:W3CDTF">2013-06-14T10:28:10Z</dcterms:created>
  <dcterms:modified xsi:type="dcterms:W3CDTF">2015-08-04T09:10:43Z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