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62" r:id="rId4"/>
    <p:sldId id="271" r:id="rId5"/>
    <p:sldId id="263" r:id="rId6"/>
    <p:sldId id="257" r:id="rId7"/>
    <p:sldId id="264" r:id="rId8"/>
    <p:sldId id="265" r:id="rId9"/>
    <p:sldId id="272" r:id="rId10"/>
    <p:sldId id="273" r:id="rId11"/>
    <p:sldId id="276" r:id="rId12"/>
    <p:sldId id="275" r:id="rId13"/>
    <p:sldId id="274" r:id="rId14"/>
    <p:sldId id="270" r:id="rId15"/>
    <p:sldId id="268" r:id="rId16"/>
    <p:sldId id="269" r:id="rId17"/>
    <p:sldId id="26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8/6/2015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8/6/2015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6482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51054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4164506"/>
            <a:ext cx="5076092" cy="2538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2667000"/>
            <a:ext cx="4645152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LHON- diskusija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3663"/>
            <a:ext cx="8229600" cy="4297363"/>
          </a:xfrm>
        </p:spPr>
        <p:txBody>
          <a:bodyPr/>
          <a:lstStyle/>
          <a:p>
            <a:r>
              <a:rPr lang="sr-Latn-RS" sz="2000" dirty="0" smtClean="0"/>
              <a:t>Gu</a:t>
            </a:r>
            <a:r>
              <a:rPr lang="en-US" sz="2000" dirty="0" err="1" smtClean="0"/>
              <a:t>bitak</a:t>
            </a:r>
            <a:r>
              <a:rPr lang="en-US" sz="2000" dirty="0" smtClean="0"/>
              <a:t> </a:t>
            </a:r>
            <a:r>
              <a:rPr lang="en-US" sz="2000" dirty="0" err="1"/>
              <a:t>vida</a:t>
            </a:r>
            <a:r>
              <a:rPr lang="en-US" sz="2000" dirty="0"/>
              <a:t> je </a:t>
            </a:r>
            <a:r>
              <a:rPr lang="en-US" sz="2000" dirty="0" err="1"/>
              <a:t>bezbolnog</a:t>
            </a:r>
            <a:r>
              <a:rPr lang="en-US" sz="2000" dirty="0"/>
              <a:t> </a:t>
            </a:r>
            <a:r>
              <a:rPr lang="en-US" sz="2000" dirty="0" err="1"/>
              <a:t>subakutnoga</a:t>
            </a:r>
            <a:r>
              <a:rPr lang="en-US" sz="2000" dirty="0"/>
              <a:t> </a:t>
            </a:r>
            <a:r>
              <a:rPr lang="en-US" sz="2000" dirty="0" err="1"/>
              <a:t>toka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 </a:t>
            </a:r>
            <a:r>
              <a:rPr lang="en-US" sz="2000" dirty="0" err="1"/>
              <a:t>pojedinačnim</a:t>
            </a:r>
            <a:r>
              <a:rPr lang="en-US" sz="2000" dirty="0"/>
              <a:t> </a:t>
            </a:r>
            <a:r>
              <a:rPr lang="en-US" sz="2000" dirty="0" err="1"/>
              <a:t>zahvatanjem</a:t>
            </a:r>
            <a:r>
              <a:rPr lang="en-US" sz="2000" dirty="0"/>
              <a:t> </a:t>
            </a:r>
            <a:r>
              <a:rPr lang="en-US" sz="2000" dirty="0" err="1"/>
              <a:t>oba</a:t>
            </a:r>
            <a:r>
              <a:rPr lang="en-US" sz="2000" dirty="0"/>
              <a:t> </a:t>
            </a:r>
            <a:r>
              <a:rPr lang="en-US" sz="2000" dirty="0" err="1"/>
              <a:t>oka</a:t>
            </a:r>
            <a:r>
              <a:rPr lang="en-US" sz="2000" dirty="0"/>
              <a:t>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perioda</a:t>
            </a:r>
            <a:r>
              <a:rPr lang="en-US" sz="2000" dirty="0"/>
              <a:t> od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nedelja</a:t>
            </a:r>
            <a:r>
              <a:rPr lang="en-US" sz="2000" dirty="0"/>
              <a:t> do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 smtClean="0"/>
              <a:t>meseci</a:t>
            </a:r>
            <a:endParaRPr lang="sr-Latn-RS" sz="2000" dirty="0" smtClean="0"/>
          </a:p>
          <a:p>
            <a:r>
              <a:rPr lang="sr-Latn-RS" sz="2000" dirty="0"/>
              <a:t>B</a:t>
            </a:r>
            <a:r>
              <a:rPr lang="en-US" sz="2000" dirty="0" err="1" smtClean="0"/>
              <a:t>olest</a:t>
            </a:r>
            <a:r>
              <a:rPr lang="en-US" sz="2000" dirty="0" smtClean="0"/>
              <a:t> </a:t>
            </a:r>
            <a:r>
              <a:rPr lang="en-US" sz="2000" dirty="0" err="1"/>
              <a:t>mladih</a:t>
            </a:r>
            <a:r>
              <a:rPr lang="en-US" sz="2000" dirty="0"/>
              <a:t> </a:t>
            </a:r>
            <a:r>
              <a:rPr lang="en-US" sz="2000" dirty="0" err="1"/>
              <a:t>muškaraca</a:t>
            </a:r>
            <a:r>
              <a:rPr lang="en-US" sz="2000" dirty="0"/>
              <a:t> (80 do 90 </a:t>
            </a:r>
            <a:r>
              <a:rPr lang="sr-Latn-RS" sz="2000" dirty="0" smtClean="0"/>
              <a:t>%</a:t>
            </a:r>
            <a:r>
              <a:rPr lang="en-US" sz="2000" dirty="0" smtClean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nasleđuje</a:t>
            </a:r>
            <a:r>
              <a:rPr lang="en-US" sz="2000" dirty="0"/>
              <a:t> se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mitohondijalnu</a:t>
            </a:r>
            <a:r>
              <a:rPr lang="en-US" sz="2000" dirty="0"/>
              <a:t> DNK </a:t>
            </a:r>
            <a:r>
              <a:rPr lang="en-US" sz="2000" dirty="0" err="1"/>
              <a:t>mutaciju</a:t>
            </a:r>
            <a:r>
              <a:rPr lang="en-US" sz="2000" dirty="0"/>
              <a:t>. Tri </a:t>
            </a:r>
            <a:r>
              <a:rPr lang="en-US" sz="2000" dirty="0" err="1"/>
              <a:t>mutacije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pozicijama</a:t>
            </a:r>
            <a:r>
              <a:rPr lang="en-US" sz="2000" dirty="0"/>
              <a:t> </a:t>
            </a:r>
            <a:r>
              <a:rPr lang="en-US" sz="2000" dirty="0" smtClean="0"/>
              <a:t>11778</a:t>
            </a:r>
            <a:r>
              <a:rPr lang="en-US" sz="2000" dirty="0"/>
              <a:t>, 3460,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14484 </a:t>
            </a:r>
            <a:r>
              <a:rPr lang="en-US" sz="2000" dirty="0" err="1"/>
              <a:t>dovode</a:t>
            </a:r>
            <a:r>
              <a:rPr lang="en-US" sz="2000" dirty="0"/>
              <a:t> do </a:t>
            </a:r>
            <a:r>
              <a:rPr lang="en-US" sz="2000" dirty="0" err="1"/>
              <a:t>nastanka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90 </a:t>
            </a:r>
            <a:r>
              <a:rPr lang="en-US" sz="2000" dirty="0" err="1"/>
              <a:t>posto</a:t>
            </a:r>
            <a:r>
              <a:rPr lang="en-US" sz="2000" dirty="0"/>
              <a:t> </a:t>
            </a:r>
            <a:r>
              <a:rPr lang="en-US" sz="2000" dirty="0" err="1"/>
              <a:t>slučajeva</a:t>
            </a:r>
            <a:r>
              <a:rPr lang="en-US" sz="2000" dirty="0"/>
              <a:t> </a:t>
            </a:r>
            <a:r>
              <a:rPr lang="sr-Latn-RS" sz="2000" dirty="0" smtClean="0"/>
              <a:t>– primarne mutacije</a:t>
            </a:r>
          </a:p>
          <a:p>
            <a:r>
              <a:rPr lang="sr-Latn-RS" sz="2000" dirty="0" smtClean="0"/>
              <a:t>O</a:t>
            </a:r>
            <a:r>
              <a:rPr lang="en-US" sz="2000" dirty="0" smtClean="0"/>
              <a:t>vi  </a:t>
            </a:r>
            <a:r>
              <a:rPr lang="en-US" sz="2000" dirty="0" err="1"/>
              <a:t>geni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uključeni</a:t>
            </a:r>
            <a:r>
              <a:rPr lang="en-US" sz="2000" dirty="0"/>
              <a:t> u </a:t>
            </a:r>
            <a:r>
              <a:rPr lang="sr-Latn-RS" sz="2000" dirty="0" smtClean="0"/>
              <a:t>k</a:t>
            </a:r>
            <a:r>
              <a:rPr lang="en-US" sz="2000" dirty="0" err="1" smtClean="0"/>
              <a:t>omple</a:t>
            </a:r>
            <a:r>
              <a:rPr lang="sr-Latn-RS" sz="2000" dirty="0" err="1" smtClean="0"/>
              <a:t>ks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mitohondrijalnog</a:t>
            </a:r>
            <a:r>
              <a:rPr lang="en-US" sz="2000" dirty="0"/>
              <a:t> </a:t>
            </a:r>
            <a:r>
              <a:rPr lang="en-US" sz="2000" dirty="0" err="1"/>
              <a:t>respiratornog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endParaRPr lang="sr-Latn-RS" sz="2000" dirty="0" smtClean="0"/>
          </a:p>
          <a:p>
            <a:r>
              <a:rPr lang="en-US" sz="2000" dirty="0" err="1" smtClean="0"/>
              <a:t>Najmanje</a:t>
            </a:r>
            <a:r>
              <a:rPr lang="en-US" sz="2000" dirty="0" smtClean="0"/>
              <a:t> </a:t>
            </a:r>
            <a:r>
              <a:rPr lang="en-US" sz="2000" dirty="0"/>
              <a:t>15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sekundarnih</a:t>
            </a:r>
            <a:r>
              <a:rPr lang="en-US" sz="2000" dirty="0"/>
              <a:t> </a:t>
            </a:r>
            <a:r>
              <a:rPr lang="en-US" sz="2000" dirty="0" err="1"/>
              <a:t>mutacija</a:t>
            </a:r>
            <a:r>
              <a:rPr lang="en-US" sz="2000" dirty="0"/>
              <a:t> je </a:t>
            </a:r>
            <a:r>
              <a:rPr lang="en-US" sz="2000" dirty="0" err="1"/>
              <a:t>identifikovano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je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patogenost</a:t>
            </a:r>
            <a:r>
              <a:rPr lang="en-US" sz="2000" dirty="0"/>
              <a:t> </a:t>
            </a:r>
            <a:r>
              <a:rPr lang="en-US" sz="2000" dirty="0" err="1"/>
              <a:t>nejasna</a:t>
            </a:r>
            <a:r>
              <a:rPr lang="en-US" sz="2000" dirty="0"/>
              <a:t>, </a:t>
            </a:r>
            <a:r>
              <a:rPr lang="en-US" sz="2000" dirty="0" err="1"/>
              <a:t>smatra</a:t>
            </a:r>
            <a:r>
              <a:rPr lang="en-US" sz="2000" dirty="0"/>
              <a:t> se da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služiti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faktori</a:t>
            </a:r>
            <a:r>
              <a:rPr lang="en-US" sz="2000" dirty="0"/>
              <a:t> </a:t>
            </a:r>
            <a:r>
              <a:rPr lang="en-US" sz="2000" dirty="0" err="1"/>
              <a:t>genske</a:t>
            </a:r>
            <a:r>
              <a:rPr lang="en-US" sz="2000" dirty="0"/>
              <a:t> </a:t>
            </a:r>
            <a:r>
              <a:rPr lang="en-US" sz="2000" dirty="0" err="1"/>
              <a:t>egzacerbacije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538" y="5486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Leber</a:t>
            </a:r>
            <a:r>
              <a:rPr lang="en-US" sz="1200" dirty="0"/>
              <a:t> hereditary optic neuropathy - historical report in comparison with the current knowledge. </a:t>
            </a:r>
            <a:r>
              <a:rPr lang="en-US" sz="1200" dirty="0" err="1"/>
              <a:t>Piotrowska</a:t>
            </a:r>
            <a:r>
              <a:rPr lang="en-US" sz="1200" dirty="0"/>
              <a:t> A, </a:t>
            </a:r>
            <a:r>
              <a:rPr lang="en-US" sz="1200" dirty="0" err="1"/>
              <a:t>Korwin</a:t>
            </a:r>
            <a:r>
              <a:rPr lang="en-US" sz="1200" dirty="0"/>
              <a:t> M, </a:t>
            </a:r>
            <a:r>
              <a:rPr lang="en-US" sz="1200" dirty="0" err="1"/>
              <a:t>Bartnik</a:t>
            </a:r>
            <a:r>
              <a:rPr lang="en-US" sz="1200" dirty="0"/>
              <a:t> E, </a:t>
            </a:r>
            <a:r>
              <a:rPr lang="en-US" sz="1200" dirty="0" err="1"/>
              <a:t>Tońska</a:t>
            </a:r>
            <a:r>
              <a:rPr lang="en-US" sz="1200" dirty="0"/>
              <a:t> K. Gene. 2015 Jan;555(1):41-9. </a:t>
            </a:r>
            <a:r>
              <a:rPr lang="en-US" sz="1200" dirty="0" err="1"/>
              <a:t>Epub</a:t>
            </a:r>
            <a:r>
              <a:rPr lang="en-US" sz="1200" dirty="0"/>
              <a:t> 2014 Sep 26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r>
              <a:rPr lang="en-US" sz="1200" dirty="0"/>
              <a:t>Ophthalmologic findings in </a:t>
            </a:r>
            <a:r>
              <a:rPr lang="en-US" sz="1200" dirty="0" err="1"/>
              <a:t>Leber</a:t>
            </a:r>
            <a:r>
              <a:rPr lang="en-US" sz="1200" dirty="0"/>
              <a:t> hereditary optic neuropathy, with special reference to </a:t>
            </a:r>
            <a:r>
              <a:rPr lang="en-US" sz="1200" dirty="0" err="1"/>
              <a:t>mtDNA</a:t>
            </a:r>
            <a:r>
              <a:rPr lang="en-US" sz="1200" dirty="0"/>
              <a:t> mutations. </a:t>
            </a:r>
            <a:r>
              <a:rPr lang="en-US" sz="1200" dirty="0" err="1"/>
              <a:t>Nikoskelainen</a:t>
            </a:r>
            <a:r>
              <a:rPr lang="en-US" sz="1200" dirty="0"/>
              <a:t> EK, </a:t>
            </a:r>
            <a:r>
              <a:rPr lang="en-US" sz="1200" dirty="0" err="1"/>
              <a:t>Huoponen</a:t>
            </a:r>
            <a:r>
              <a:rPr lang="en-US" sz="1200" dirty="0"/>
              <a:t> K, </a:t>
            </a:r>
            <a:r>
              <a:rPr lang="en-US" sz="1200" dirty="0" err="1"/>
              <a:t>Juvonen</a:t>
            </a:r>
            <a:r>
              <a:rPr lang="en-US" sz="1200" dirty="0"/>
              <a:t> V, </a:t>
            </a:r>
            <a:r>
              <a:rPr lang="en-US" sz="1200" dirty="0" err="1"/>
              <a:t>Lamminen</a:t>
            </a:r>
            <a:r>
              <a:rPr lang="en-US" sz="1200" dirty="0"/>
              <a:t> T, </a:t>
            </a:r>
            <a:r>
              <a:rPr lang="en-US" sz="1200" dirty="0" err="1"/>
              <a:t>Nummelin</a:t>
            </a:r>
            <a:r>
              <a:rPr lang="en-US" sz="1200" dirty="0"/>
              <a:t> K, </a:t>
            </a:r>
            <a:r>
              <a:rPr lang="en-US" sz="1200" dirty="0" err="1"/>
              <a:t>Savontaus</a:t>
            </a:r>
            <a:r>
              <a:rPr lang="en-US" sz="1200" dirty="0"/>
              <a:t> ML. Ophthalmology. 1996;103(3):504.</a:t>
            </a:r>
          </a:p>
          <a:p>
            <a:r>
              <a:rPr lang="en-US" sz="1200" dirty="0" smtClean="0"/>
              <a:t>Gene-environment </a:t>
            </a:r>
            <a:r>
              <a:rPr lang="en-US" sz="1200" dirty="0"/>
              <a:t>interactions in </a:t>
            </a:r>
            <a:r>
              <a:rPr lang="en-US" sz="1200" dirty="0" err="1"/>
              <a:t>Leber</a:t>
            </a:r>
            <a:r>
              <a:rPr lang="en-US" sz="1200" dirty="0"/>
              <a:t> hereditary optic neuropathy. </a:t>
            </a:r>
            <a:r>
              <a:rPr lang="en-US" sz="1200" dirty="0" err="1"/>
              <a:t>Kirkman</a:t>
            </a:r>
            <a:r>
              <a:rPr lang="en-US" sz="1200" dirty="0"/>
              <a:t> MA, Yu-</a:t>
            </a:r>
            <a:r>
              <a:rPr lang="en-US" sz="1200" dirty="0" err="1"/>
              <a:t>Wai</a:t>
            </a:r>
            <a:r>
              <a:rPr lang="en-US" sz="1200" dirty="0"/>
              <a:t>-Man P, </a:t>
            </a:r>
            <a:r>
              <a:rPr lang="en-US" sz="1200" dirty="0" err="1"/>
              <a:t>Korsten</a:t>
            </a:r>
            <a:r>
              <a:rPr lang="en-US" sz="1200" dirty="0"/>
              <a:t> A, </a:t>
            </a:r>
            <a:r>
              <a:rPr lang="en-US" sz="1200" dirty="0" err="1"/>
              <a:t>Leonhardt</a:t>
            </a:r>
            <a:r>
              <a:rPr lang="en-US" sz="1200" dirty="0"/>
              <a:t> M, </a:t>
            </a:r>
            <a:r>
              <a:rPr lang="en-US" sz="1200" dirty="0" err="1"/>
              <a:t>Dimitriadis</a:t>
            </a:r>
            <a:r>
              <a:rPr lang="en-US" sz="1200" dirty="0"/>
              <a:t> K, De Coo IF, Klopstock T, </a:t>
            </a:r>
            <a:r>
              <a:rPr lang="en-US" sz="1200" dirty="0" err="1"/>
              <a:t>Chinnery</a:t>
            </a:r>
            <a:r>
              <a:rPr lang="en-US" sz="1200" dirty="0"/>
              <a:t> PF. Brain. 2009;132(</a:t>
            </a:r>
            <a:r>
              <a:rPr lang="en-US" sz="1200" dirty="0" err="1"/>
              <a:t>Pt</a:t>
            </a:r>
            <a:r>
              <a:rPr lang="en-US" sz="1200" dirty="0"/>
              <a:t> 9):</a:t>
            </a:r>
            <a:r>
              <a:rPr lang="en-US" sz="1200" dirty="0" smtClean="0"/>
              <a:t>2317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LHON- diskusija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Odlike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 pored </a:t>
            </a:r>
            <a:r>
              <a:rPr lang="en-US" sz="2000" dirty="0" err="1"/>
              <a:t>gubitka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,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pojavu</a:t>
            </a:r>
            <a:r>
              <a:rPr lang="en-US" sz="2000" dirty="0"/>
              <a:t> </a:t>
            </a:r>
            <a:r>
              <a:rPr lang="en-US" sz="2000" dirty="0" err="1"/>
              <a:t>tremora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 </a:t>
            </a:r>
            <a:r>
              <a:rPr lang="en-US" sz="2000" dirty="0" err="1"/>
              <a:t>sličnoj</a:t>
            </a:r>
            <a:r>
              <a:rPr lang="en-US" sz="2000" dirty="0"/>
              <a:t> </a:t>
            </a:r>
            <a:r>
              <a:rPr lang="en-US" sz="2000" dirty="0" err="1"/>
              <a:t>multiploj</a:t>
            </a:r>
            <a:r>
              <a:rPr lang="en-US" sz="2000" dirty="0"/>
              <a:t> </a:t>
            </a:r>
            <a:r>
              <a:rPr lang="en-US" sz="2000" dirty="0" err="1" smtClean="0"/>
              <a:t>sklerozi</a:t>
            </a:r>
            <a:r>
              <a:rPr lang="sr-Latn-RS" sz="2000" dirty="0" smtClean="0"/>
              <a:t>‚(LMS)</a:t>
            </a:r>
            <a:r>
              <a:rPr lang="en-US" sz="2000" dirty="0" smtClean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povremeno</a:t>
            </a:r>
            <a:r>
              <a:rPr lang="en-US" sz="2000" dirty="0"/>
              <a:t> </a:t>
            </a:r>
            <a:r>
              <a:rPr lang="en-US" sz="2000" dirty="0" err="1" smtClean="0"/>
              <a:t>prisutno</a:t>
            </a:r>
            <a:r>
              <a:rPr lang="en-US" sz="2000" dirty="0" smtClean="0"/>
              <a:t> </a:t>
            </a:r>
            <a:endParaRPr lang="sr-Latn-RS" sz="2000" dirty="0" smtClean="0"/>
          </a:p>
          <a:p>
            <a:r>
              <a:rPr lang="en-US" sz="2000" dirty="0" err="1" smtClean="0"/>
              <a:t>Kod</a:t>
            </a:r>
            <a:r>
              <a:rPr lang="en-US" sz="2000" dirty="0" smtClean="0"/>
              <a:t> </a:t>
            </a:r>
            <a:r>
              <a:rPr lang="en-US" sz="2000" dirty="0" err="1"/>
              <a:t>dece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javiti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ekstrapiramidni</a:t>
            </a:r>
            <a:r>
              <a:rPr lang="en-US" sz="2000" dirty="0"/>
              <a:t> </a:t>
            </a:r>
            <a:r>
              <a:rPr lang="en-US" sz="2000" dirty="0" err="1"/>
              <a:t>sindromi</a:t>
            </a:r>
            <a:r>
              <a:rPr lang="en-US" sz="2000" dirty="0"/>
              <a:t>, </a:t>
            </a:r>
            <a:r>
              <a:rPr lang="en-US" sz="2000" dirty="0" err="1"/>
              <a:t>epileptični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, </a:t>
            </a:r>
            <a:r>
              <a:rPr lang="en-US" sz="2000" dirty="0" err="1"/>
              <a:t>ataksija</a:t>
            </a:r>
            <a:r>
              <a:rPr lang="en-US" sz="2000" dirty="0"/>
              <a:t>, </a:t>
            </a:r>
            <a:r>
              <a:rPr lang="en-US" sz="2000" dirty="0" err="1"/>
              <a:t>spasticitet</a:t>
            </a:r>
            <a:r>
              <a:rPr lang="en-US" sz="2000" dirty="0"/>
              <a:t>, </a:t>
            </a:r>
            <a:r>
              <a:rPr lang="en-US" sz="2000" dirty="0" err="1"/>
              <a:t>mentalna</a:t>
            </a:r>
            <a:r>
              <a:rPr lang="en-US" sz="2000" dirty="0"/>
              <a:t> </a:t>
            </a:r>
            <a:r>
              <a:rPr lang="en-US" sz="2000" dirty="0" err="1"/>
              <a:t>retardacija</a:t>
            </a:r>
            <a:r>
              <a:rPr lang="en-US" sz="2000" dirty="0"/>
              <a:t>, </a:t>
            </a:r>
            <a:r>
              <a:rPr lang="en-US" sz="2000" dirty="0" err="1"/>
              <a:t>periferna</a:t>
            </a:r>
            <a:r>
              <a:rPr lang="en-US" sz="2000" dirty="0"/>
              <a:t> </a:t>
            </a:r>
            <a:r>
              <a:rPr lang="en-US" sz="2000" dirty="0" err="1"/>
              <a:t>neuropatija</a:t>
            </a:r>
            <a:r>
              <a:rPr lang="en-US" sz="2000" dirty="0"/>
              <a:t>. </a:t>
            </a:r>
            <a:endParaRPr lang="sr-Latn-RS" sz="2000" dirty="0" smtClean="0"/>
          </a:p>
          <a:p>
            <a:r>
              <a:rPr lang="en-US" sz="2000" dirty="0" err="1" smtClean="0"/>
              <a:t>Biopsija</a:t>
            </a:r>
            <a:r>
              <a:rPr lang="en-US" sz="2000" dirty="0" smtClean="0"/>
              <a:t> </a:t>
            </a:r>
            <a:r>
              <a:rPr lang="en-US" sz="2000" dirty="0" err="1"/>
              <a:t>mišića</a:t>
            </a:r>
            <a:r>
              <a:rPr lang="en-US" sz="2000" dirty="0"/>
              <a:t> </a:t>
            </a:r>
            <a:r>
              <a:rPr lang="en-US" sz="2000" dirty="0" err="1"/>
              <a:t>pokazuje</a:t>
            </a:r>
            <a:r>
              <a:rPr lang="en-US" sz="2000" dirty="0"/>
              <a:t> </a:t>
            </a:r>
            <a:r>
              <a:rPr lang="en-US" sz="2000" dirty="0" err="1"/>
              <a:t>abnormalne</a:t>
            </a:r>
            <a:r>
              <a:rPr lang="en-US" sz="2000" dirty="0"/>
              <a:t> </a:t>
            </a:r>
            <a:r>
              <a:rPr lang="en-US" sz="2000" dirty="0" err="1"/>
              <a:t>mitohondrije</a:t>
            </a:r>
            <a:r>
              <a:rPr lang="en-US" sz="2000" dirty="0"/>
              <a:t> u </a:t>
            </a:r>
            <a:r>
              <a:rPr lang="en-US" sz="2000" dirty="0" err="1"/>
              <a:t>subsarkolemalnoj</a:t>
            </a:r>
            <a:r>
              <a:rPr lang="en-US" sz="2000" dirty="0"/>
              <a:t> </a:t>
            </a:r>
            <a:r>
              <a:rPr lang="en-US" sz="2000" dirty="0" err="1"/>
              <a:t>regiji</a:t>
            </a:r>
            <a:r>
              <a:rPr lang="en-US" sz="2000" dirty="0"/>
              <a:t>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elektronskog</a:t>
            </a:r>
            <a:r>
              <a:rPr lang="en-US" sz="2000" dirty="0"/>
              <a:t> </a:t>
            </a:r>
            <a:r>
              <a:rPr lang="en-US" sz="2000" dirty="0" err="1" smtClean="0"/>
              <a:t>mikroskopa</a:t>
            </a:r>
            <a:r>
              <a:rPr lang="sr-Latn-R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centralnom</a:t>
            </a:r>
            <a:r>
              <a:rPr lang="en-US" sz="2000" dirty="0"/>
              <a:t> </a:t>
            </a:r>
            <a:r>
              <a:rPr lang="en-US" sz="2000" dirty="0" err="1"/>
              <a:t>nervnom</a:t>
            </a:r>
            <a:r>
              <a:rPr lang="en-US" sz="2000" dirty="0"/>
              <a:t> </a:t>
            </a:r>
            <a:r>
              <a:rPr lang="en-US" sz="2000" dirty="0" err="1"/>
              <a:t>sistemu</a:t>
            </a:r>
            <a:r>
              <a:rPr lang="en-US" sz="2000" dirty="0"/>
              <a:t>, </a:t>
            </a:r>
            <a:r>
              <a:rPr lang="en-US" sz="2000" dirty="0" err="1"/>
              <a:t>javlja</a:t>
            </a:r>
            <a:r>
              <a:rPr lang="en-US" sz="2000" dirty="0"/>
              <a:t> se </a:t>
            </a:r>
            <a:r>
              <a:rPr lang="en-US" sz="2000" dirty="0" err="1"/>
              <a:t>demijelinacija</a:t>
            </a:r>
            <a:r>
              <a:rPr lang="en-US" sz="2000" dirty="0"/>
              <a:t> </a:t>
            </a:r>
            <a:r>
              <a:rPr lang="en-US" sz="2000" dirty="0" err="1"/>
              <a:t>optičkog</a:t>
            </a:r>
            <a:r>
              <a:rPr lang="en-US" sz="2000" dirty="0"/>
              <a:t> </a:t>
            </a:r>
            <a:r>
              <a:rPr lang="en-US" sz="2000" dirty="0" err="1"/>
              <a:t>trakta</a:t>
            </a:r>
            <a:r>
              <a:rPr lang="en-US" sz="2000" dirty="0"/>
              <a:t>, </a:t>
            </a:r>
            <a:r>
              <a:rPr lang="en-US" sz="2000" dirty="0" err="1"/>
              <a:t>gubitak</a:t>
            </a:r>
            <a:r>
              <a:rPr lang="en-US" sz="2000" dirty="0"/>
              <a:t> </a:t>
            </a:r>
            <a:r>
              <a:rPr lang="en-US" sz="2000" dirty="0" err="1"/>
              <a:t>ćelija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glioza</a:t>
            </a:r>
            <a:r>
              <a:rPr lang="en-US" sz="2000" dirty="0"/>
              <a:t> </a:t>
            </a:r>
            <a:r>
              <a:rPr lang="en-US" sz="2000" dirty="0" err="1"/>
              <a:t>genikulatnih</a:t>
            </a:r>
            <a:r>
              <a:rPr lang="en-US" sz="2000" dirty="0"/>
              <a:t> </a:t>
            </a:r>
            <a:r>
              <a:rPr lang="en-US" sz="2000" dirty="0" err="1"/>
              <a:t>tela</a:t>
            </a:r>
            <a:r>
              <a:rPr lang="en-US" sz="2000" dirty="0"/>
              <a:t>, </a:t>
            </a:r>
            <a:r>
              <a:rPr lang="en-US" sz="2000" dirty="0" err="1"/>
              <a:t>stim</a:t>
            </a:r>
            <a:r>
              <a:rPr lang="en-US" sz="2000" dirty="0"/>
              <a:t> da </a:t>
            </a:r>
            <a:r>
              <a:rPr lang="en-US" sz="2000" dirty="0" err="1"/>
              <a:t>vizuelni</a:t>
            </a:r>
            <a:r>
              <a:rPr lang="en-US" sz="2000" dirty="0"/>
              <a:t> </a:t>
            </a:r>
            <a:r>
              <a:rPr lang="en-US" sz="2000" dirty="0" err="1"/>
              <a:t>koretks</a:t>
            </a:r>
            <a:r>
              <a:rPr lang="en-US" sz="2000" dirty="0"/>
              <a:t> </a:t>
            </a:r>
            <a:r>
              <a:rPr lang="en-US" sz="2000" dirty="0" err="1"/>
              <a:t>ostaje</a:t>
            </a:r>
            <a:r>
              <a:rPr lang="en-US" sz="2000" dirty="0"/>
              <a:t> </a:t>
            </a:r>
            <a:r>
              <a:rPr lang="en-US" sz="2000" dirty="0" err="1"/>
              <a:t>nezahvaćen</a:t>
            </a:r>
            <a:r>
              <a:rPr lang="en-US" sz="2000" dirty="0"/>
              <a:t>. </a:t>
            </a:r>
            <a:r>
              <a:rPr lang="en-US" sz="2000" dirty="0" err="1"/>
              <a:t>Dolazi</a:t>
            </a:r>
            <a:r>
              <a:rPr lang="en-US" sz="2000" dirty="0"/>
              <a:t> do </a:t>
            </a:r>
            <a:r>
              <a:rPr lang="en-US" sz="2000" dirty="0" err="1"/>
              <a:t>deplecije</a:t>
            </a:r>
            <a:r>
              <a:rPr lang="en-US" sz="2000" dirty="0"/>
              <a:t> </a:t>
            </a:r>
            <a:r>
              <a:rPr lang="en-US" sz="2000" dirty="0" err="1"/>
              <a:t>aksona</a:t>
            </a:r>
            <a:r>
              <a:rPr lang="en-US" sz="2000" dirty="0"/>
              <a:t> </a:t>
            </a:r>
            <a:r>
              <a:rPr lang="en-US" sz="2000" dirty="0" err="1"/>
              <a:t>optičkog</a:t>
            </a:r>
            <a:r>
              <a:rPr lang="en-US" sz="2000" dirty="0"/>
              <a:t> </a:t>
            </a:r>
            <a:r>
              <a:rPr lang="en-US" sz="2000" dirty="0" err="1"/>
              <a:t>nerva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gubitka</a:t>
            </a:r>
            <a:r>
              <a:rPr lang="en-US" sz="2000" dirty="0"/>
              <a:t> </a:t>
            </a:r>
            <a:r>
              <a:rPr lang="en-US" sz="2000" dirty="0" err="1"/>
              <a:t>ganglijskih</a:t>
            </a:r>
            <a:r>
              <a:rPr lang="en-US" sz="2000" dirty="0"/>
              <a:t> </a:t>
            </a:r>
            <a:r>
              <a:rPr lang="en-US" sz="2000" dirty="0" err="1"/>
              <a:t>ćelija</a:t>
            </a:r>
            <a:r>
              <a:rPr lang="en-US" sz="2000" dirty="0"/>
              <a:t> </a:t>
            </a:r>
            <a:r>
              <a:rPr lang="en-US" sz="2000" dirty="0" err="1"/>
              <a:t>retine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231" y="5410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Leber's</a:t>
            </a:r>
            <a:r>
              <a:rPr lang="en-US" sz="1200" dirty="0"/>
              <a:t> optic neuropathy associated with disseminated white matter disease: a case report and review. Perez F1, Anne O, </a:t>
            </a:r>
            <a:r>
              <a:rPr lang="en-US" sz="1200" dirty="0" err="1"/>
              <a:t>Debruxelles</a:t>
            </a:r>
            <a:r>
              <a:rPr lang="en-US" sz="1200" dirty="0"/>
              <a:t> S, </a:t>
            </a:r>
            <a:r>
              <a:rPr lang="en-US" sz="1200" dirty="0" err="1"/>
              <a:t>Menegon</a:t>
            </a:r>
            <a:r>
              <a:rPr lang="en-US" sz="1200" dirty="0"/>
              <a:t> P, </a:t>
            </a:r>
            <a:r>
              <a:rPr lang="en-US" sz="1200" dirty="0" err="1"/>
              <a:t>Lambrecq</a:t>
            </a:r>
            <a:r>
              <a:rPr lang="en-US" sz="1200" dirty="0"/>
              <a:t> V, Lacombe D, Martin-</a:t>
            </a:r>
            <a:r>
              <a:rPr lang="en-US" sz="1200" dirty="0" err="1"/>
              <a:t>Negrier</a:t>
            </a:r>
            <a:r>
              <a:rPr lang="en-US" sz="1200" dirty="0"/>
              <a:t> ML, </a:t>
            </a:r>
            <a:r>
              <a:rPr lang="en-US" sz="1200" dirty="0" err="1"/>
              <a:t>Brochet</a:t>
            </a:r>
            <a:r>
              <a:rPr lang="en-US" sz="1200" dirty="0"/>
              <a:t> B, </a:t>
            </a:r>
            <a:r>
              <a:rPr lang="en-US" sz="1200" dirty="0" err="1"/>
              <a:t>Goizet</a:t>
            </a:r>
            <a:r>
              <a:rPr lang="en-US" sz="1200" dirty="0"/>
              <a:t> C.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Neurol</a:t>
            </a:r>
            <a:r>
              <a:rPr lang="en-US" sz="1200" dirty="0"/>
              <a:t> </a:t>
            </a:r>
            <a:r>
              <a:rPr lang="en-US" sz="1200" dirty="0" err="1"/>
              <a:t>Neurosurg</a:t>
            </a:r>
            <a:r>
              <a:rPr lang="en-US" sz="1200" dirty="0"/>
              <a:t>. 2009 Jan;111(1):83-6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r>
              <a:rPr lang="en-US" sz="1200" dirty="0" err="1" smtClean="0"/>
              <a:t>Leber's</a:t>
            </a:r>
            <a:r>
              <a:rPr lang="en-US" sz="1200" dirty="0" smtClean="0"/>
              <a:t> </a:t>
            </a:r>
            <a:r>
              <a:rPr lang="en-US" sz="1200" dirty="0"/>
              <a:t>hereditary optic neuropathy: mitochondrial and biochemical studies on muscle biopsies. </a:t>
            </a:r>
            <a:r>
              <a:rPr lang="en-US" sz="1200" dirty="0" err="1"/>
              <a:t>Uemura</a:t>
            </a:r>
            <a:r>
              <a:rPr lang="en-US" sz="1200" dirty="0"/>
              <a:t> A, </a:t>
            </a:r>
            <a:r>
              <a:rPr lang="en-US" sz="1200" dirty="0" err="1"/>
              <a:t>Osame</a:t>
            </a:r>
            <a:r>
              <a:rPr lang="en-US" sz="1200" dirty="0"/>
              <a:t> M, Nakagawa M, Nakahara K, </a:t>
            </a:r>
            <a:r>
              <a:rPr lang="en-US" sz="1200" dirty="0" err="1"/>
              <a:t>Sameshima</a:t>
            </a:r>
            <a:r>
              <a:rPr lang="en-US" sz="1200" dirty="0"/>
              <a:t> M, </a:t>
            </a:r>
            <a:r>
              <a:rPr lang="en-US" sz="1200" dirty="0" err="1"/>
              <a:t>Ohba</a:t>
            </a:r>
            <a:r>
              <a:rPr lang="en-US" sz="1200" dirty="0"/>
              <a:t> N . Br J </a:t>
            </a:r>
            <a:r>
              <a:rPr lang="en-US" sz="1200" dirty="0" err="1"/>
              <a:t>Ophthalmol</a:t>
            </a:r>
            <a:r>
              <a:rPr lang="en-US" sz="1200" dirty="0"/>
              <a:t>. 1987;71(7):531</a:t>
            </a:r>
            <a:r>
              <a:rPr lang="en-US" sz="1200" dirty="0" smtClean="0"/>
              <a:t>.</a:t>
            </a:r>
            <a:endParaRPr lang="sr-Latn-RS" sz="1200" dirty="0" smtClean="0"/>
          </a:p>
        </p:txBody>
      </p:sp>
    </p:spTree>
    <p:extLst>
      <p:ext uri="{BB962C8B-B14F-4D97-AF65-F5344CB8AC3E}">
        <p14:creationId xmlns:p14="http://schemas.microsoft.com/office/powerpoint/2010/main" val="1949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LHON- diskusija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Sa </a:t>
            </a:r>
            <a:r>
              <a:rPr lang="en-US" sz="2000" dirty="0" err="1" smtClean="0"/>
              <a:t>napre</a:t>
            </a:r>
            <a:r>
              <a:rPr lang="sr-Latn-RS" sz="2000" dirty="0" smtClean="0"/>
              <a:t>t</a:t>
            </a:r>
            <a:r>
              <a:rPr lang="en-US" sz="2000" dirty="0" err="1" smtClean="0"/>
              <a:t>kom</a:t>
            </a:r>
            <a:r>
              <a:rPr lang="en-US" sz="2000" dirty="0" smtClean="0"/>
              <a:t> </a:t>
            </a:r>
            <a:r>
              <a:rPr lang="en-US" sz="2000" dirty="0"/>
              <a:t>MRI </a:t>
            </a:r>
            <a:r>
              <a:rPr lang="en-US" sz="2000" dirty="0" err="1"/>
              <a:t>tehnologije</a:t>
            </a:r>
            <a:r>
              <a:rPr lang="en-US" sz="2000" dirty="0"/>
              <a:t>, </a:t>
            </a:r>
            <a:r>
              <a:rPr lang="en-US" sz="2000" dirty="0" err="1"/>
              <a:t>postala</a:t>
            </a:r>
            <a:r>
              <a:rPr lang="en-US" sz="2000" dirty="0"/>
              <a:t> je </a:t>
            </a:r>
            <a:r>
              <a:rPr lang="en-US" sz="2000" dirty="0" err="1"/>
              <a:t>moguća</a:t>
            </a:r>
            <a:r>
              <a:rPr lang="en-US" sz="2000" dirty="0"/>
              <a:t>  </a:t>
            </a:r>
            <a:r>
              <a:rPr lang="en-US" sz="2000" dirty="0" err="1"/>
              <a:t>vizuelizacija</a:t>
            </a:r>
            <a:r>
              <a:rPr lang="en-US" sz="2000" dirty="0"/>
              <a:t> </a:t>
            </a:r>
            <a:r>
              <a:rPr lang="en-US" sz="2000" dirty="0" err="1"/>
              <a:t>patologije</a:t>
            </a:r>
            <a:r>
              <a:rPr lang="en-US" sz="2000" dirty="0"/>
              <a:t> </a:t>
            </a:r>
            <a:r>
              <a:rPr lang="en-US" sz="2000" dirty="0" err="1"/>
              <a:t>optičkih</a:t>
            </a:r>
            <a:r>
              <a:rPr lang="en-US" sz="2000" dirty="0"/>
              <a:t> </a:t>
            </a:r>
            <a:r>
              <a:rPr lang="en-US" sz="2000" dirty="0" err="1"/>
              <a:t>puteva</a:t>
            </a:r>
            <a:r>
              <a:rPr lang="en-US" sz="2000" dirty="0"/>
              <a:t>. STIR </a:t>
            </a:r>
            <a:r>
              <a:rPr lang="en-US" sz="2000" dirty="0" err="1"/>
              <a:t>i</a:t>
            </a:r>
            <a:r>
              <a:rPr lang="en-US" sz="2000" dirty="0"/>
              <a:t> RARE </a:t>
            </a:r>
            <a:r>
              <a:rPr lang="en-US" sz="2000" dirty="0" err="1"/>
              <a:t>sekvence</a:t>
            </a:r>
            <a:r>
              <a:rPr lang="en-US" sz="2000" dirty="0"/>
              <a:t>, </a:t>
            </a:r>
            <a:r>
              <a:rPr lang="en-US" sz="2000" dirty="0" err="1"/>
              <a:t>kontrastne</a:t>
            </a:r>
            <a:r>
              <a:rPr lang="en-US" sz="2000" dirty="0"/>
              <a:t> </a:t>
            </a:r>
            <a:r>
              <a:rPr lang="en-US" sz="2000" dirty="0" err="1" smtClean="0"/>
              <a:t>sekvence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phased array surface </a:t>
            </a:r>
            <a:r>
              <a:rPr lang="en-US" sz="2000" dirty="0" err="1"/>
              <a:t>kalemovi</a:t>
            </a:r>
            <a:r>
              <a:rPr lang="en-US" sz="2000" dirty="0"/>
              <a:t> </a:t>
            </a:r>
            <a:r>
              <a:rPr lang="en-US" sz="2000" dirty="0" err="1"/>
              <a:t>doveli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do </a:t>
            </a:r>
            <a:r>
              <a:rPr lang="en-US" sz="2000" dirty="0" err="1"/>
              <a:t>prikaza</a:t>
            </a:r>
            <a:r>
              <a:rPr lang="en-US" sz="2000" dirty="0"/>
              <a:t> </a:t>
            </a:r>
            <a:r>
              <a:rPr lang="en-US" sz="2000" dirty="0" err="1"/>
              <a:t>finih</a:t>
            </a:r>
            <a:r>
              <a:rPr lang="en-US" sz="2000" dirty="0"/>
              <a:t> </a:t>
            </a:r>
            <a:r>
              <a:rPr lang="en-US" sz="2000" dirty="0" err="1"/>
              <a:t>anatomskih</a:t>
            </a:r>
            <a:r>
              <a:rPr lang="en-US" sz="2000" dirty="0"/>
              <a:t> </a:t>
            </a:r>
            <a:r>
              <a:rPr lang="en-US" sz="2000" dirty="0" err="1"/>
              <a:t>detalja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patoloških</a:t>
            </a:r>
            <a:r>
              <a:rPr lang="en-US" sz="2000" dirty="0"/>
              <a:t> </a:t>
            </a:r>
            <a:r>
              <a:rPr lang="en-US" sz="2000" dirty="0" err="1"/>
              <a:t>promena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r>
              <a:rPr lang="en-US" sz="2000" dirty="0" smtClean="0"/>
              <a:t>MRI </a:t>
            </a:r>
            <a:r>
              <a:rPr lang="en-US" sz="2000" dirty="0" err="1"/>
              <a:t>može</a:t>
            </a:r>
            <a:r>
              <a:rPr lang="en-US" sz="2000" dirty="0"/>
              <a:t> da </a:t>
            </a:r>
            <a:r>
              <a:rPr lang="en-US" sz="2000" dirty="0" err="1"/>
              <a:t>pruži</a:t>
            </a:r>
            <a:r>
              <a:rPr lang="en-US" sz="2000" dirty="0"/>
              <a:t> </a:t>
            </a:r>
            <a:r>
              <a:rPr lang="en-US" sz="2000" dirty="0" err="1"/>
              <a:t>informaciju</a:t>
            </a:r>
            <a:r>
              <a:rPr lang="en-US" sz="2000" dirty="0"/>
              <a:t> o </a:t>
            </a:r>
            <a:r>
              <a:rPr lang="en-US" sz="2000" dirty="0" err="1"/>
              <a:t>diferencijalnoj</a:t>
            </a:r>
            <a:r>
              <a:rPr lang="en-US" sz="2000" dirty="0"/>
              <a:t> </a:t>
            </a:r>
            <a:r>
              <a:rPr lang="en-US" sz="2000" dirty="0" err="1"/>
              <a:t>dijagnozi</a:t>
            </a:r>
            <a:r>
              <a:rPr lang="en-US" sz="2000" dirty="0"/>
              <a:t> </a:t>
            </a:r>
            <a:r>
              <a:rPr lang="en-US" sz="2000" dirty="0" err="1"/>
              <a:t>optičkih</a:t>
            </a:r>
            <a:r>
              <a:rPr lang="en-US" sz="2000" dirty="0"/>
              <a:t> </a:t>
            </a:r>
            <a:r>
              <a:rPr lang="en-US" sz="2000" dirty="0" err="1"/>
              <a:t>neuropatija</a:t>
            </a:r>
            <a:r>
              <a:rPr lang="en-US" sz="2000" dirty="0"/>
              <a:t>, </a:t>
            </a:r>
            <a:r>
              <a:rPr lang="en-US" sz="2000" dirty="0" err="1"/>
              <a:t>može</a:t>
            </a:r>
            <a:r>
              <a:rPr lang="en-US" sz="2000" dirty="0"/>
              <a:t> da </a:t>
            </a:r>
            <a:r>
              <a:rPr lang="en-US" sz="2000" dirty="0" err="1" smtClean="0"/>
              <a:t>monitori</a:t>
            </a:r>
            <a:r>
              <a:rPr lang="sr-Latn-RS" sz="2000" dirty="0" err="1" smtClean="0"/>
              <a:t>še</a:t>
            </a:r>
            <a:r>
              <a:rPr lang="en-US" sz="2000" dirty="0" smtClean="0"/>
              <a:t> </a:t>
            </a:r>
            <a:r>
              <a:rPr lang="en-US" sz="2000" dirty="0" err="1"/>
              <a:t>efekat</a:t>
            </a:r>
            <a:r>
              <a:rPr lang="en-US" sz="2000" dirty="0"/>
              <a:t> </a:t>
            </a:r>
            <a:r>
              <a:rPr lang="en-US" sz="2000" dirty="0" err="1"/>
              <a:t>terapije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nekim</a:t>
            </a:r>
            <a:r>
              <a:rPr lang="en-US" sz="2000" dirty="0"/>
              <a:t> </a:t>
            </a:r>
            <a:r>
              <a:rPr lang="en-US" sz="2000" dirty="0" err="1"/>
              <a:t>slučajevima</a:t>
            </a:r>
            <a:r>
              <a:rPr lang="en-US" sz="2000" dirty="0"/>
              <a:t> da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uvid</a:t>
            </a:r>
            <a:r>
              <a:rPr lang="en-US" sz="2000" dirty="0"/>
              <a:t> u </a:t>
            </a:r>
            <a:r>
              <a:rPr lang="en-US" sz="2000" dirty="0" err="1"/>
              <a:t>patofiziološke</a:t>
            </a:r>
            <a:r>
              <a:rPr lang="en-US" sz="2000" dirty="0"/>
              <a:t> </a:t>
            </a:r>
            <a:r>
              <a:rPr lang="en-US" sz="2000" dirty="0" err="1" smtClean="0"/>
              <a:t>mehanizme</a:t>
            </a:r>
            <a:endParaRPr lang="sr-Latn-RS" sz="2000" dirty="0" smtClean="0"/>
          </a:p>
          <a:p>
            <a:r>
              <a:rPr lang="sr-Latn-RS" sz="2000" dirty="0" smtClean="0"/>
              <a:t>Konvencionalne MRI sekvence su pokazale da se MR nalaz pacijenta sa LMS i MS ne može razlikovati. </a:t>
            </a:r>
            <a:r>
              <a:rPr lang="sr-Latn-RS" sz="2000" dirty="0" err="1" smtClean="0"/>
              <a:t>Mitohondrijalna</a:t>
            </a:r>
            <a:r>
              <a:rPr lang="sr-Latn-RS" sz="2000" dirty="0" smtClean="0"/>
              <a:t> </a:t>
            </a:r>
            <a:r>
              <a:rPr lang="sr-Latn-RS" sz="2000" dirty="0" err="1" smtClean="0"/>
              <a:t>disfunkcija</a:t>
            </a:r>
            <a:r>
              <a:rPr lang="sr-Latn-RS" sz="2000" dirty="0" smtClean="0"/>
              <a:t> je najverovatniji zajednički </a:t>
            </a:r>
            <a:r>
              <a:rPr lang="sr-Latn-RS" sz="2000" dirty="0" err="1" smtClean="0"/>
              <a:t>patofiziološki</a:t>
            </a:r>
            <a:r>
              <a:rPr lang="sr-Latn-RS" sz="2000" dirty="0" smtClean="0"/>
              <a:t> činilac u formiranju </a:t>
            </a:r>
            <a:r>
              <a:rPr lang="sr-Latn-RS" sz="2000" dirty="0" err="1" smtClean="0"/>
              <a:t>lezija</a:t>
            </a:r>
            <a:r>
              <a:rPr lang="sr-Latn-RS" sz="2000" dirty="0" smtClean="0"/>
              <a:t> bele mase.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46538" y="5553164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MRI in </a:t>
            </a:r>
            <a:r>
              <a:rPr lang="en-US" sz="1200" dirty="0" err="1"/>
              <a:t>Leber's</a:t>
            </a:r>
            <a:r>
              <a:rPr lang="en-US" sz="1200" dirty="0"/>
              <a:t> hereditary optic neuropathy: the relationship to multiple sclerosis. Matthews L, </a:t>
            </a:r>
            <a:r>
              <a:rPr lang="en-US" sz="1200" dirty="0" err="1"/>
              <a:t>Enzinger</a:t>
            </a:r>
            <a:r>
              <a:rPr lang="en-US" sz="1200" dirty="0"/>
              <a:t> C, </a:t>
            </a:r>
            <a:r>
              <a:rPr lang="en-US" sz="1200" dirty="0" err="1"/>
              <a:t>Fazekas</a:t>
            </a:r>
            <a:r>
              <a:rPr lang="en-US" sz="1200" dirty="0"/>
              <a:t> F, </a:t>
            </a:r>
            <a:r>
              <a:rPr lang="en-US" sz="1200" dirty="0" err="1"/>
              <a:t>Rovira</a:t>
            </a:r>
            <a:r>
              <a:rPr lang="en-US" sz="1200" dirty="0"/>
              <a:t> A, </a:t>
            </a:r>
            <a:r>
              <a:rPr lang="en-US" sz="1200" dirty="0" err="1"/>
              <a:t>Ciccarelli</a:t>
            </a:r>
            <a:r>
              <a:rPr lang="en-US" sz="1200" dirty="0"/>
              <a:t> O, </a:t>
            </a:r>
            <a:r>
              <a:rPr lang="en-US" sz="1200" dirty="0" err="1"/>
              <a:t>Dotti</a:t>
            </a:r>
            <a:r>
              <a:rPr lang="en-US" sz="1200" dirty="0"/>
              <a:t> MT, </a:t>
            </a:r>
            <a:r>
              <a:rPr lang="en-US" sz="1200" dirty="0" err="1"/>
              <a:t>Filippi</a:t>
            </a:r>
            <a:r>
              <a:rPr lang="en-US" sz="1200" dirty="0"/>
              <a:t> M, </a:t>
            </a:r>
            <a:r>
              <a:rPr lang="en-US" sz="1200" dirty="0" err="1"/>
              <a:t>Frederiksen</a:t>
            </a:r>
            <a:r>
              <a:rPr lang="en-US" sz="1200" dirty="0"/>
              <a:t> JL, Giorgio A, </a:t>
            </a:r>
            <a:r>
              <a:rPr lang="en-US" sz="1200" dirty="0" err="1"/>
              <a:t>Küker</a:t>
            </a:r>
            <a:r>
              <a:rPr lang="en-US" sz="1200" dirty="0"/>
              <a:t> W, Lukas C, </a:t>
            </a:r>
            <a:r>
              <a:rPr lang="en-US" sz="1200" dirty="0" err="1"/>
              <a:t>Rocca</a:t>
            </a:r>
            <a:r>
              <a:rPr lang="en-US" sz="1200" dirty="0"/>
              <a:t> MA, De Stefano N, </a:t>
            </a:r>
            <a:r>
              <a:rPr lang="en-US" sz="1200" dirty="0" err="1"/>
              <a:t>Toosy</a:t>
            </a:r>
            <a:r>
              <a:rPr lang="en-US" sz="1200" dirty="0"/>
              <a:t> A, </a:t>
            </a:r>
            <a:r>
              <a:rPr lang="en-US" sz="1200" dirty="0" err="1"/>
              <a:t>Yousry</a:t>
            </a:r>
            <a:r>
              <a:rPr lang="en-US" sz="1200" dirty="0"/>
              <a:t> T, Palace J. J </a:t>
            </a:r>
            <a:r>
              <a:rPr lang="en-US" sz="1200" dirty="0" err="1"/>
              <a:t>Neurol</a:t>
            </a:r>
            <a:r>
              <a:rPr lang="en-US" sz="1200" dirty="0"/>
              <a:t> </a:t>
            </a:r>
            <a:r>
              <a:rPr lang="en-US" sz="1200" dirty="0" err="1"/>
              <a:t>Neurosurg</a:t>
            </a:r>
            <a:r>
              <a:rPr lang="en-US" sz="1200" dirty="0"/>
              <a:t> Psychiatry. 2015 May;86(5):537-42. </a:t>
            </a:r>
            <a:r>
              <a:rPr lang="en-US" sz="1200" dirty="0" err="1"/>
              <a:t>Epub</a:t>
            </a:r>
            <a:r>
              <a:rPr lang="en-US" sz="1200" dirty="0"/>
              <a:t> 2014 Jul 22.</a:t>
            </a:r>
          </a:p>
        </p:txBody>
      </p:sp>
    </p:spTree>
    <p:extLst>
      <p:ext uri="{BB962C8B-B14F-4D97-AF65-F5344CB8AC3E}">
        <p14:creationId xmlns:p14="http://schemas.microsoft.com/office/powerpoint/2010/main" val="42453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LHON- diskusija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Pušenje</a:t>
            </a:r>
            <a:r>
              <a:rPr lang="en-US" sz="2000" dirty="0"/>
              <a:t> se </a:t>
            </a:r>
            <a:r>
              <a:rPr lang="en-US" sz="2000" dirty="0" err="1"/>
              <a:t>pokazalo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nezavisni</a:t>
            </a:r>
            <a:r>
              <a:rPr lang="en-US" sz="2000" dirty="0"/>
              <a:t> </a:t>
            </a:r>
            <a:r>
              <a:rPr lang="en-US" sz="2000" dirty="0" err="1"/>
              <a:t>riziko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gubitak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.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muškaraca</a:t>
            </a:r>
            <a:r>
              <a:rPr lang="en-US" sz="2000" dirty="0"/>
              <a:t>,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pušili</a:t>
            </a:r>
            <a:r>
              <a:rPr lang="en-US" sz="2000" dirty="0"/>
              <a:t>, </a:t>
            </a:r>
            <a:r>
              <a:rPr lang="en-US" sz="2000" dirty="0" err="1"/>
              <a:t>životan</a:t>
            </a:r>
            <a:r>
              <a:rPr lang="en-US" sz="2000" dirty="0"/>
              <a:t> </a:t>
            </a:r>
            <a:r>
              <a:rPr lang="en-US" sz="2000" dirty="0" err="1" smtClean="0"/>
              <a:t>penetrabilnost</a:t>
            </a:r>
            <a:r>
              <a:rPr lang="en-US" sz="2000" dirty="0" smtClean="0"/>
              <a:t> </a:t>
            </a:r>
            <a:r>
              <a:rPr lang="en-US" sz="2000" dirty="0" err="1"/>
              <a:t>oštećenja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je 93 </a:t>
            </a:r>
            <a:r>
              <a:rPr lang="en-US" sz="2000" dirty="0" err="1"/>
              <a:t>posto</a:t>
            </a:r>
            <a:r>
              <a:rPr lang="en-US" sz="2000" dirty="0"/>
              <a:t>. </a:t>
            </a:r>
            <a:r>
              <a:rPr lang="en-US" sz="2000" dirty="0" err="1"/>
              <a:t>Dodatno</a:t>
            </a:r>
            <a:r>
              <a:rPr lang="en-US" sz="2000" dirty="0"/>
              <a:t>, </a:t>
            </a:r>
            <a:r>
              <a:rPr lang="en-US" sz="2000" dirty="0" err="1"/>
              <a:t>postojao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trend </a:t>
            </a:r>
            <a:r>
              <a:rPr lang="en-US" sz="2000" dirty="0" err="1"/>
              <a:t>gubitka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 smtClean="0"/>
              <a:t>i</a:t>
            </a:r>
            <a:r>
              <a:rPr lang="sr-Latn-R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/>
              <a:t>prekomernim</a:t>
            </a:r>
            <a:r>
              <a:rPr lang="en-US" sz="2000" dirty="0"/>
              <a:t> </a:t>
            </a:r>
            <a:r>
              <a:rPr lang="en-US" sz="2000" dirty="0" err="1"/>
              <a:t>konzumiranjem</a:t>
            </a:r>
            <a:r>
              <a:rPr lang="en-US" sz="2000" dirty="0"/>
              <a:t> </a:t>
            </a:r>
            <a:r>
              <a:rPr lang="en-US" sz="2000" dirty="0" err="1"/>
              <a:t>alkohola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r>
              <a:rPr lang="en-US" sz="2000" dirty="0"/>
              <a:t>Ne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efikasna</a:t>
            </a:r>
            <a:r>
              <a:rPr lang="en-US" sz="2000" dirty="0"/>
              <a:t> </a:t>
            </a:r>
            <a:r>
              <a:rPr lang="en-US" sz="2000" dirty="0" err="1"/>
              <a:t>terapija</a:t>
            </a:r>
            <a:r>
              <a:rPr lang="en-US" sz="2000" dirty="0"/>
              <a:t>  LHON-a. </a:t>
            </a:r>
            <a:r>
              <a:rPr lang="en-US" sz="2000" dirty="0" err="1"/>
              <a:t>Limitirani</a:t>
            </a:r>
            <a:r>
              <a:rPr lang="en-US" sz="2000" dirty="0"/>
              <a:t> </a:t>
            </a:r>
            <a:r>
              <a:rPr lang="en-US" sz="2000" dirty="0" err="1"/>
              <a:t>dokazi</a:t>
            </a:r>
            <a:r>
              <a:rPr lang="en-US" sz="2000" dirty="0"/>
              <a:t> </a:t>
            </a:r>
            <a:r>
              <a:rPr lang="en-US" sz="2000" dirty="0" err="1"/>
              <a:t>sugerišu</a:t>
            </a:r>
            <a:r>
              <a:rPr lang="en-US" sz="2000" dirty="0"/>
              <a:t>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benefita</a:t>
            </a:r>
            <a:r>
              <a:rPr lang="en-US" sz="2000" dirty="0"/>
              <a:t> </a:t>
            </a:r>
            <a:r>
              <a:rPr lang="en-US" sz="2000" dirty="0" err="1"/>
              <a:t>antioksidansa</a:t>
            </a:r>
            <a:r>
              <a:rPr lang="en-US" sz="2000" dirty="0"/>
              <a:t> </a:t>
            </a:r>
            <a:r>
              <a:rPr lang="en-US" sz="2000" dirty="0" err="1"/>
              <a:t>idebenonea</a:t>
            </a:r>
            <a:r>
              <a:rPr lang="en-US" sz="2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6287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randomized placebo-controlled trial of </a:t>
            </a:r>
            <a:r>
              <a:rPr lang="en-US" sz="1200" dirty="0" err="1"/>
              <a:t>idebenone</a:t>
            </a:r>
            <a:r>
              <a:rPr lang="en-US" sz="1200" dirty="0"/>
              <a:t> in </a:t>
            </a:r>
            <a:r>
              <a:rPr lang="en-US" sz="1200" dirty="0" err="1"/>
              <a:t>Leber's</a:t>
            </a:r>
            <a:r>
              <a:rPr lang="en-US" sz="1200" dirty="0"/>
              <a:t> hereditary optic neuropathy. Klopstock T, Yu-</a:t>
            </a:r>
            <a:r>
              <a:rPr lang="en-US" sz="1200" dirty="0" err="1"/>
              <a:t>Wai</a:t>
            </a:r>
            <a:r>
              <a:rPr lang="en-US" sz="1200" dirty="0"/>
              <a:t>-Man P, </a:t>
            </a:r>
            <a:r>
              <a:rPr lang="en-US" sz="1200" dirty="0" err="1"/>
              <a:t>Dimitriadis</a:t>
            </a:r>
            <a:r>
              <a:rPr lang="en-US" sz="1200" dirty="0"/>
              <a:t> K, </a:t>
            </a:r>
            <a:r>
              <a:rPr lang="en-US" sz="1200" dirty="0" err="1"/>
              <a:t>Rouleau</a:t>
            </a:r>
            <a:r>
              <a:rPr lang="en-US" sz="1200" dirty="0"/>
              <a:t> J, Heck S, </a:t>
            </a:r>
            <a:r>
              <a:rPr lang="en-US" sz="1200" dirty="0" err="1"/>
              <a:t>Bailie</a:t>
            </a:r>
            <a:r>
              <a:rPr lang="en-US" sz="1200" dirty="0"/>
              <a:t> M, </a:t>
            </a:r>
            <a:r>
              <a:rPr lang="en-US" sz="1200" dirty="0" err="1"/>
              <a:t>Atawan</a:t>
            </a:r>
            <a:r>
              <a:rPr lang="en-US" sz="1200" dirty="0"/>
              <a:t> A, </a:t>
            </a:r>
            <a:r>
              <a:rPr lang="en-US" sz="1200" dirty="0" err="1"/>
              <a:t>Chattopadhyay</a:t>
            </a:r>
            <a:r>
              <a:rPr lang="en-US" sz="1200" dirty="0"/>
              <a:t> S, Schubert M, </a:t>
            </a:r>
            <a:r>
              <a:rPr lang="en-US" sz="1200" dirty="0" err="1"/>
              <a:t>Garip</a:t>
            </a:r>
            <a:r>
              <a:rPr lang="en-US" sz="1200" dirty="0"/>
              <a:t> A, </a:t>
            </a:r>
            <a:r>
              <a:rPr lang="en-US" sz="1200" dirty="0" err="1"/>
              <a:t>Kernt</a:t>
            </a:r>
            <a:r>
              <a:rPr lang="en-US" sz="1200" dirty="0"/>
              <a:t> M, </a:t>
            </a:r>
            <a:r>
              <a:rPr lang="en-US" sz="1200" dirty="0" err="1"/>
              <a:t>Petraki</a:t>
            </a:r>
            <a:r>
              <a:rPr lang="en-US" sz="1200" dirty="0"/>
              <a:t> D, </a:t>
            </a:r>
            <a:r>
              <a:rPr lang="en-US" sz="1200" dirty="0" err="1"/>
              <a:t>Rummey</a:t>
            </a:r>
            <a:r>
              <a:rPr lang="en-US" sz="1200" dirty="0"/>
              <a:t> C, </a:t>
            </a:r>
            <a:r>
              <a:rPr lang="en-US" sz="1200" dirty="0" err="1"/>
              <a:t>Leinonen</a:t>
            </a:r>
            <a:r>
              <a:rPr lang="en-US" sz="1200" dirty="0"/>
              <a:t> M, Metz G, Griffiths PG, Meier T, </a:t>
            </a:r>
            <a:r>
              <a:rPr lang="en-US" sz="1200" dirty="0" err="1"/>
              <a:t>Chinnery</a:t>
            </a:r>
            <a:r>
              <a:rPr lang="en-US" sz="1200" dirty="0"/>
              <a:t> PF. Brain. 2011 Sep;134(</a:t>
            </a:r>
            <a:r>
              <a:rPr lang="en-US" sz="1200" dirty="0" err="1"/>
              <a:t>Pt</a:t>
            </a:r>
            <a:r>
              <a:rPr lang="en-US" sz="1200" dirty="0"/>
              <a:t> 9):2677-86. </a:t>
            </a:r>
            <a:r>
              <a:rPr lang="en-US" sz="1200" dirty="0" err="1"/>
              <a:t>Epub</a:t>
            </a:r>
            <a:r>
              <a:rPr lang="en-US" sz="1200" dirty="0"/>
              <a:t> 2011 Jul 25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err="1"/>
              <a:t>Idebenone</a:t>
            </a:r>
            <a:r>
              <a:rPr lang="en-US" sz="1200" dirty="0"/>
              <a:t> treatment in </a:t>
            </a:r>
            <a:r>
              <a:rPr lang="en-US" sz="1200" dirty="0" err="1"/>
              <a:t>Leber's</a:t>
            </a:r>
            <a:r>
              <a:rPr lang="en-US" sz="1200" dirty="0"/>
              <a:t> hereditary optic neuropathy. </a:t>
            </a:r>
            <a:r>
              <a:rPr lang="en-US" sz="1200" dirty="0" err="1"/>
              <a:t>Carelli</a:t>
            </a:r>
            <a:r>
              <a:rPr lang="en-US" sz="1200" dirty="0"/>
              <a:t> V, La </a:t>
            </a:r>
            <a:r>
              <a:rPr lang="en-US" sz="1200" dirty="0" err="1"/>
              <a:t>Morgia</a:t>
            </a:r>
            <a:r>
              <a:rPr lang="en-US" sz="1200" dirty="0"/>
              <a:t> C, Valentino ML, Rizzo G, </a:t>
            </a:r>
            <a:r>
              <a:rPr lang="en-US" sz="1200" dirty="0" err="1"/>
              <a:t>Carbonelli</a:t>
            </a:r>
            <a:r>
              <a:rPr lang="en-US" sz="1200" dirty="0"/>
              <a:t> M, De </a:t>
            </a:r>
            <a:r>
              <a:rPr lang="en-US" sz="1200" dirty="0" err="1"/>
              <a:t>Negri</a:t>
            </a:r>
            <a:r>
              <a:rPr lang="en-US" sz="1200" dirty="0"/>
              <a:t> AM, </a:t>
            </a:r>
            <a:r>
              <a:rPr lang="en-US" sz="1200" dirty="0" err="1"/>
              <a:t>Sadun</a:t>
            </a:r>
            <a:r>
              <a:rPr lang="en-US" sz="1200" dirty="0"/>
              <a:t> F, </a:t>
            </a:r>
            <a:r>
              <a:rPr lang="en-US" sz="1200" dirty="0" err="1"/>
              <a:t>Carta</a:t>
            </a:r>
            <a:r>
              <a:rPr lang="en-US" sz="1200" dirty="0"/>
              <a:t> A, </a:t>
            </a:r>
            <a:r>
              <a:rPr lang="en-US" sz="1200" dirty="0" err="1"/>
              <a:t>Guerriero</a:t>
            </a:r>
            <a:r>
              <a:rPr lang="en-US" sz="1200" dirty="0"/>
              <a:t> S, </a:t>
            </a:r>
            <a:r>
              <a:rPr lang="en-US" sz="1200" dirty="0" err="1"/>
              <a:t>Simonelli</a:t>
            </a:r>
            <a:r>
              <a:rPr lang="en-US" sz="1200" dirty="0"/>
              <a:t> F, </a:t>
            </a:r>
            <a:r>
              <a:rPr lang="en-US" sz="1200" dirty="0" err="1"/>
              <a:t>Sadun</a:t>
            </a:r>
            <a:r>
              <a:rPr lang="en-US" sz="1200" dirty="0"/>
              <a:t> AA, </a:t>
            </a:r>
            <a:r>
              <a:rPr lang="en-US" sz="1200" dirty="0" err="1"/>
              <a:t>Aggarwal</a:t>
            </a:r>
            <a:r>
              <a:rPr lang="en-US" sz="1200" dirty="0"/>
              <a:t> D, </a:t>
            </a:r>
            <a:r>
              <a:rPr lang="en-US" sz="1200" dirty="0" err="1"/>
              <a:t>Liguori</a:t>
            </a:r>
            <a:r>
              <a:rPr lang="en-US" sz="1200" dirty="0"/>
              <a:t> R, </a:t>
            </a:r>
            <a:r>
              <a:rPr lang="en-US" sz="1200" dirty="0" err="1"/>
              <a:t>Avoni</a:t>
            </a:r>
            <a:r>
              <a:rPr lang="en-US" sz="1200" dirty="0"/>
              <a:t> P, </a:t>
            </a:r>
            <a:r>
              <a:rPr lang="en-US" sz="1200" dirty="0" err="1"/>
              <a:t>Baruzzi</a:t>
            </a:r>
            <a:r>
              <a:rPr lang="en-US" sz="1200" dirty="0"/>
              <a:t> A, </a:t>
            </a:r>
            <a:r>
              <a:rPr lang="en-US" sz="1200" dirty="0" err="1"/>
              <a:t>Zeviani</a:t>
            </a:r>
            <a:r>
              <a:rPr lang="en-US" sz="1200" dirty="0"/>
              <a:t> M, </a:t>
            </a:r>
            <a:r>
              <a:rPr lang="en-US" sz="1200" dirty="0" err="1"/>
              <a:t>Montagna</a:t>
            </a:r>
            <a:r>
              <a:rPr lang="en-US" sz="1200" dirty="0"/>
              <a:t> P, </a:t>
            </a:r>
            <a:r>
              <a:rPr lang="en-US" sz="1200" dirty="0" err="1"/>
              <a:t>Barboni</a:t>
            </a:r>
            <a:r>
              <a:rPr lang="en-US" sz="1200" dirty="0"/>
              <a:t> P. Brain. 2011 Sep;134(</a:t>
            </a:r>
            <a:r>
              <a:rPr lang="en-US" sz="1200" dirty="0" err="1"/>
              <a:t>Pt</a:t>
            </a:r>
            <a:r>
              <a:rPr lang="en-US" sz="1200" dirty="0"/>
              <a:t> 9):e188. </a:t>
            </a:r>
            <a:r>
              <a:rPr lang="en-US" sz="1200" dirty="0" err="1"/>
              <a:t>Epub</a:t>
            </a:r>
            <a:r>
              <a:rPr lang="en-US" sz="1200" dirty="0"/>
              <a:t> 2011 Aug 2.</a:t>
            </a:r>
          </a:p>
        </p:txBody>
      </p:sp>
    </p:spTree>
    <p:extLst>
      <p:ext uri="{BB962C8B-B14F-4D97-AF65-F5344CB8AC3E}">
        <p14:creationId xmlns:p14="http://schemas.microsoft.com/office/powerpoint/2010/main" val="35409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HVALA NA PAŽNJI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5626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228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MULTIPLA?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r-Latn-RS" dirty="0" err="1" smtClean="0">
                <a:solidFill>
                  <a:srgbClr val="003300"/>
                </a:solidFill>
                <a:latin typeface="Maiandra GD" pitchFamily="34" charset="0"/>
              </a:rPr>
              <a:t>Leberova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hereditarna optička neuropatija – LHON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RS" dirty="0">
                <a:latin typeface="Maiandra GD" pitchFamily="34" charset="0"/>
              </a:rPr>
              <a:t>p</a:t>
            </a:r>
            <a:r>
              <a:rPr lang="sr-Latn-RS" dirty="0" smtClean="0">
                <a:latin typeface="Maiandra GD" pitchFamily="34" charset="0"/>
              </a:rPr>
              <a:t>rikaz slučaja</a:t>
            </a:r>
            <a:endParaRPr lang="sr-Latn-R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/>
          <a:lstStyle/>
          <a:p>
            <a:r>
              <a:rPr lang="sr-Latn-RS" dirty="0" smtClean="0"/>
              <a:t>LHON - prikaz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/>
          <a:lstStyle/>
          <a:p>
            <a:pPr marL="285750" indent="-285750"/>
            <a:r>
              <a:rPr lang="sr-Latn-RS" sz="1800" dirty="0"/>
              <a:t>Pacijent je muškarac, rođen 1977 godine</a:t>
            </a:r>
          </a:p>
          <a:p>
            <a:pPr marL="285750" indent="-285750"/>
            <a:r>
              <a:rPr lang="sr-Latn-RS" sz="1800" dirty="0"/>
              <a:t>Prve tegobe nastaju 1999 godine, kada se javlja </a:t>
            </a:r>
            <a:r>
              <a:rPr lang="sr-Latn-RS" sz="1800" dirty="0" err="1"/>
              <a:t>subakutno</a:t>
            </a:r>
            <a:r>
              <a:rPr lang="sr-Latn-RS" sz="1800" dirty="0"/>
              <a:t> slabljenje vida na oba oka</a:t>
            </a:r>
          </a:p>
          <a:p>
            <a:pPr marL="285750" indent="-285750"/>
            <a:r>
              <a:rPr lang="sr-Latn-RS" sz="1800" dirty="0"/>
              <a:t>Tada je </a:t>
            </a:r>
            <a:r>
              <a:rPr lang="sr-Latn-RS" sz="1800" dirty="0" smtClean="0"/>
              <a:t>registrovana </a:t>
            </a:r>
            <a:r>
              <a:rPr lang="sr-Latn-RS" sz="1800" dirty="0"/>
              <a:t>atrofija optičkog nerva obostrano, bez dalje dijagnostičke obrade</a:t>
            </a:r>
          </a:p>
          <a:p>
            <a:pPr marL="285750" indent="-285750"/>
            <a:r>
              <a:rPr lang="sr-Latn-RS" sz="1800" dirty="0"/>
              <a:t>2000 godine </a:t>
            </a:r>
            <a:r>
              <a:rPr lang="sr-Latn-RS" sz="1800" dirty="0" err="1"/>
              <a:t>elektrostimulacija</a:t>
            </a:r>
            <a:r>
              <a:rPr lang="sr-Latn-RS" sz="1800" dirty="0"/>
              <a:t> ON u Rusiji, sa neznatnim oporavkom</a:t>
            </a:r>
          </a:p>
          <a:p>
            <a:pPr marL="285750" indent="-285750"/>
            <a:r>
              <a:rPr lang="sr-Latn-RS" sz="1800" dirty="0"/>
              <a:t>Od tada stacionarne tegobe, vidi samo siluete, ponegde i boje</a:t>
            </a:r>
          </a:p>
          <a:p>
            <a:pPr marL="285750" indent="-285750"/>
            <a:r>
              <a:rPr lang="sr-Latn-RS" sz="1800" dirty="0"/>
              <a:t>2009 godine bol u krstima, smetnje hoda</a:t>
            </a:r>
          </a:p>
          <a:p>
            <a:pPr marL="285750" indent="-285750"/>
            <a:r>
              <a:rPr lang="sr-Latn-RS" sz="1800" dirty="0"/>
              <a:t>Marta 2010 MRI </a:t>
            </a:r>
            <a:r>
              <a:rPr lang="sr-Latn-RS" sz="1800" dirty="0" err="1"/>
              <a:t>endokranijuma</a:t>
            </a:r>
            <a:r>
              <a:rPr lang="sr-Latn-RS" sz="1800" dirty="0"/>
              <a:t>, koji je opisan sa nalazom </a:t>
            </a:r>
            <a:r>
              <a:rPr lang="sr-Latn-RS" sz="1800" dirty="0" err="1"/>
              <a:t>multiplih</a:t>
            </a:r>
            <a:r>
              <a:rPr lang="sr-Latn-RS" sz="1800" dirty="0"/>
              <a:t> </a:t>
            </a:r>
            <a:r>
              <a:rPr lang="sr-Latn-RS" sz="1800" dirty="0" err="1"/>
              <a:t>demijelinacionih</a:t>
            </a:r>
            <a:r>
              <a:rPr lang="sr-Latn-RS" sz="1800" dirty="0"/>
              <a:t> </a:t>
            </a:r>
            <a:r>
              <a:rPr lang="sr-Latn-RS" sz="1800" dirty="0" err="1"/>
              <a:t>lezija</a:t>
            </a:r>
            <a:r>
              <a:rPr lang="sr-Latn-RS" sz="1800" dirty="0"/>
              <a:t> </a:t>
            </a:r>
            <a:r>
              <a:rPr lang="sr-Latn-RS" sz="1800" dirty="0" err="1"/>
              <a:t>supra</a:t>
            </a:r>
            <a:r>
              <a:rPr lang="sr-Latn-RS" sz="1800" dirty="0"/>
              <a:t> i </a:t>
            </a:r>
            <a:r>
              <a:rPr lang="sr-Latn-RS" sz="1800" dirty="0" err="1"/>
              <a:t>infratentorijalno</a:t>
            </a:r>
            <a:endParaRPr lang="sr-Latn-RS" sz="1800" dirty="0"/>
          </a:p>
          <a:p>
            <a:pPr marL="285750" indent="-285750"/>
            <a:r>
              <a:rPr lang="sr-Latn-RS" sz="1800" dirty="0"/>
              <a:t>LP aprila 2010, IEF urednog </a:t>
            </a:r>
            <a:r>
              <a:rPr lang="sr-Latn-RS" sz="1800" dirty="0" smtClean="0"/>
              <a:t>nalaza</a:t>
            </a:r>
          </a:p>
          <a:p>
            <a:pPr marL="285750" indent="-285750"/>
            <a:r>
              <a:rPr lang="sr-Latn-RS" sz="1800" dirty="0" smtClean="0"/>
              <a:t>2010 slabost leve noge i ruke, sporo progresivnog toka</a:t>
            </a:r>
          </a:p>
          <a:p>
            <a:pPr marL="285750" indent="-285750"/>
            <a:r>
              <a:rPr lang="sr-Latn-RS" sz="1800" dirty="0" smtClean="0"/>
              <a:t>2013 OCT – obostrana atrofija optičkih nerava i </a:t>
            </a:r>
            <a:r>
              <a:rPr lang="sr-Latn-RS" sz="1800" dirty="0" err="1" smtClean="0"/>
              <a:t>retine</a:t>
            </a:r>
            <a:endParaRPr lang="sr-Latn-RS" sz="1800" dirty="0" smtClean="0"/>
          </a:p>
          <a:p>
            <a:pPr marL="285750" indent="-285750"/>
            <a:r>
              <a:rPr lang="sr-Latn-RS" sz="1800" dirty="0" smtClean="0"/>
              <a:t>2013 VEP levo bez odgovora, desno produžena </a:t>
            </a:r>
            <a:r>
              <a:rPr lang="sr-Latn-RS" sz="1800" dirty="0" err="1" smtClean="0"/>
              <a:t>latenca</a:t>
            </a:r>
            <a:endParaRPr lang="sr-Latn-RS" sz="1800" dirty="0"/>
          </a:p>
          <a:p>
            <a:pPr marL="285750" indent="-285750"/>
            <a:r>
              <a:rPr lang="sr-Latn-RS" sz="1800" dirty="0"/>
              <a:t>Do sada u pet navrata primao </a:t>
            </a:r>
            <a:r>
              <a:rPr lang="sr-Latn-RS" sz="1800" dirty="0" err="1"/>
              <a:t>pulsnu</a:t>
            </a:r>
            <a:r>
              <a:rPr lang="sr-Latn-RS" sz="1800" dirty="0"/>
              <a:t> terapiju- </a:t>
            </a:r>
            <a:r>
              <a:rPr lang="sr-Latn-RS" sz="1800" dirty="0" smtClean="0"/>
              <a:t>bez </a:t>
            </a:r>
            <a:r>
              <a:rPr lang="sr-Latn-RS" sz="1800" dirty="0"/>
              <a:t>poboljšanja </a:t>
            </a:r>
            <a:r>
              <a:rPr lang="sr-Latn-RS" sz="1800" dirty="0" smtClean="0"/>
              <a:t>tegoba</a:t>
            </a:r>
          </a:p>
          <a:p>
            <a:pPr marL="285750" indent="-285750"/>
            <a:r>
              <a:rPr lang="sr-Latn-RS" sz="1800" dirty="0" smtClean="0"/>
              <a:t>Porodična anamneza negativna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LHON - prikaz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r-Latn-RS" sz="2000" dirty="0" err="1" smtClean="0"/>
              <a:t>Hospitalizacija</a:t>
            </a:r>
            <a:r>
              <a:rPr lang="sr-Latn-RS" sz="2000" dirty="0" smtClean="0"/>
              <a:t> marta 2015</a:t>
            </a:r>
          </a:p>
          <a:p>
            <a:pPr marL="0" indent="0">
              <a:buNone/>
            </a:pPr>
            <a:r>
              <a:rPr lang="sr-Latn-RS" sz="2000" dirty="0" smtClean="0"/>
              <a:t>- </a:t>
            </a:r>
            <a:r>
              <a:rPr lang="sr-Latn-RS" sz="2000" dirty="0" err="1" smtClean="0"/>
              <a:t>neurostatus</a:t>
            </a:r>
            <a:r>
              <a:rPr lang="sr-Latn-RS" sz="2000" dirty="0" smtClean="0"/>
              <a:t>: </a:t>
            </a:r>
          </a:p>
          <a:p>
            <a:pPr marL="0" indent="0">
              <a:buNone/>
            </a:pPr>
            <a:r>
              <a:rPr lang="sr-Latn-RS" sz="2000" dirty="0" smtClean="0"/>
              <a:t>Obostrana </a:t>
            </a:r>
            <a:r>
              <a:rPr lang="sr-Latn-RS" sz="2000" dirty="0" err="1" smtClean="0"/>
              <a:t>ambliopija</a:t>
            </a:r>
            <a:r>
              <a:rPr lang="sr-Latn-RS" sz="2000" dirty="0" smtClean="0"/>
              <a:t> (VOS 1.60, VOD 0.12), desni </a:t>
            </a:r>
            <a:r>
              <a:rPr lang="sr-Latn-RS" sz="2000" dirty="0" err="1" smtClean="0"/>
              <a:t>bulbus</a:t>
            </a:r>
            <a:r>
              <a:rPr lang="sr-Latn-RS" sz="2000" dirty="0" smtClean="0"/>
              <a:t> u položaju divergentnog </a:t>
            </a:r>
            <a:r>
              <a:rPr lang="sr-Latn-RS" sz="2000" dirty="0" err="1" smtClean="0"/>
              <a:t>strabizma</a:t>
            </a:r>
            <a:r>
              <a:rPr lang="sr-Latn-RS" sz="2000" dirty="0" smtClean="0"/>
              <a:t>, grub vertikalni </a:t>
            </a:r>
            <a:r>
              <a:rPr lang="sr-Latn-RS" sz="2000" dirty="0" err="1" smtClean="0"/>
              <a:t>nistagmus</a:t>
            </a:r>
            <a:r>
              <a:rPr lang="sr-Latn-RS" sz="2000" dirty="0" smtClean="0"/>
              <a:t> sa </a:t>
            </a:r>
            <a:r>
              <a:rPr lang="sr-Latn-RS" sz="2000" dirty="0" err="1" smtClean="0"/>
              <a:t>rotatornom</a:t>
            </a:r>
            <a:r>
              <a:rPr lang="sr-Latn-RS" sz="2000" dirty="0" smtClean="0"/>
              <a:t> komponentom, obostrano, izraženije desno, pareza mimične muskulature po centralnom tipu levo; plitka pareza leve ruke, </a:t>
            </a:r>
            <a:r>
              <a:rPr lang="sr-Latn-RS" sz="2000" dirty="0" err="1" smtClean="0"/>
              <a:t>spastična</a:t>
            </a:r>
            <a:r>
              <a:rPr lang="sr-Latn-RS" sz="2000" dirty="0" smtClean="0"/>
              <a:t> pareza leve noge, MTR obostrano spremniji, levo do nivoa </a:t>
            </a:r>
            <a:r>
              <a:rPr lang="sr-Latn-RS" sz="2000" dirty="0" err="1" smtClean="0"/>
              <a:t>subklonusa</a:t>
            </a:r>
            <a:r>
              <a:rPr lang="sr-Latn-RS" sz="2000" dirty="0" smtClean="0"/>
              <a:t>, KPO obostrano pozitivan znak </a:t>
            </a:r>
            <a:r>
              <a:rPr lang="sr-Latn-RS" sz="2000" dirty="0" err="1" smtClean="0"/>
              <a:t>Babinskog</a:t>
            </a:r>
            <a:r>
              <a:rPr lang="sr-Latn-RS" sz="2000" dirty="0" smtClean="0"/>
              <a:t>, pri probama tonjenja leva noga tone nivoa plitke pareze, hod je </a:t>
            </a:r>
            <a:r>
              <a:rPr lang="sr-Latn-RS" sz="2000" dirty="0" err="1" smtClean="0"/>
              <a:t>paraparetičan</a:t>
            </a:r>
            <a:r>
              <a:rPr lang="sr-Latn-RS" sz="2000" dirty="0" smtClean="0"/>
              <a:t>. </a:t>
            </a:r>
          </a:p>
          <a:p>
            <a:pPr marL="0" indent="0">
              <a:buNone/>
            </a:pPr>
            <a:r>
              <a:rPr lang="sr-Latn-RS" sz="2000" dirty="0" smtClean="0"/>
              <a:t>- rutinski laboratorijski nalazi su u referentnom opsegu, B12 i </a:t>
            </a:r>
            <a:r>
              <a:rPr lang="sr-Latn-RS" sz="2000" dirty="0" err="1" smtClean="0"/>
              <a:t>folati</a:t>
            </a:r>
            <a:r>
              <a:rPr lang="sr-Latn-RS" sz="2000" dirty="0" smtClean="0"/>
              <a:t> u </a:t>
            </a:r>
            <a:r>
              <a:rPr lang="sr-Latn-RS" sz="2000" dirty="0" err="1" smtClean="0"/>
              <a:t>ref</a:t>
            </a:r>
            <a:r>
              <a:rPr lang="sr-Latn-RS" sz="2000" dirty="0" smtClean="0"/>
              <a:t> opsegu, </a:t>
            </a:r>
            <a:r>
              <a:rPr lang="sr-Latn-RS" sz="2000" dirty="0" err="1" smtClean="0"/>
              <a:t>aquaporin</a:t>
            </a:r>
            <a:r>
              <a:rPr lang="sr-Latn-RS" sz="2000" dirty="0" smtClean="0"/>
              <a:t> 4 negativnog nalaza, </a:t>
            </a:r>
            <a:r>
              <a:rPr lang="sr-Latn-RS" sz="2000" dirty="0" err="1" smtClean="0"/>
              <a:t>imunologija</a:t>
            </a:r>
            <a:r>
              <a:rPr lang="sr-Latn-RS" sz="2000" dirty="0" smtClean="0"/>
              <a:t> (ANA, ANCA, At na zbirnom supstratu, </a:t>
            </a:r>
            <a:r>
              <a:rPr lang="sr-Latn-RS" sz="2000" dirty="0" err="1" smtClean="0"/>
              <a:t>antifosfolipidna</a:t>
            </a:r>
            <a:r>
              <a:rPr lang="sr-Latn-RS" sz="2000" dirty="0" smtClean="0"/>
              <a:t> At) negativnog nalaza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LHON - prikaz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err="1" smtClean="0"/>
              <a:t>Hospitalizacija</a:t>
            </a:r>
            <a:r>
              <a:rPr lang="sr-Latn-RS" sz="2000" dirty="0" smtClean="0"/>
              <a:t> mart 2015</a:t>
            </a:r>
          </a:p>
          <a:p>
            <a:r>
              <a:rPr lang="sr-Latn-RS" sz="2000" dirty="0" smtClean="0"/>
              <a:t>MRI </a:t>
            </a:r>
            <a:r>
              <a:rPr lang="sr-Latn-RS" sz="2000" dirty="0" err="1" smtClean="0"/>
              <a:t>endokranijuma</a:t>
            </a:r>
            <a:r>
              <a:rPr lang="sr-Latn-RS" sz="2000" dirty="0" smtClean="0"/>
              <a:t>, sa komparacijom nalaza iz 2010, nalaz bez </a:t>
            </a:r>
            <a:r>
              <a:rPr lang="sr-Latn-RS" sz="2000" dirty="0" err="1" smtClean="0"/>
              <a:t>intervalne</a:t>
            </a:r>
            <a:r>
              <a:rPr lang="sr-Latn-RS" sz="2000" dirty="0" smtClean="0"/>
              <a:t> razlike</a:t>
            </a:r>
          </a:p>
          <a:p>
            <a:r>
              <a:rPr lang="sr-Latn-RS" sz="2000" dirty="0" smtClean="0"/>
              <a:t>OCT- desno ne može da se načini jer nema fiksacije, levo </a:t>
            </a:r>
            <a:r>
              <a:rPr lang="sr-Latn-RS" sz="2000" dirty="0" err="1" smtClean="0"/>
              <a:t>istanjenje</a:t>
            </a:r>
            <a:r>
              <a:rPr lang="sr-Latn-RS" sz="2000" dirty="0" smtClean="0"/>
              <a:t> RFNL u gornjim i donjim </a:t>
            </a:r>
            <a:r>
              <a:rPr lang="sr-Latn-RS" sz="2000" dirty="0" err="1" smtClean="0"/>
              <a:t>kvandrantima</a:t>
            </a:r>
            <a:r>
              <a:rPr lang="sr-Latn-RS" sz="2000" dirty="0" smtClean="0"/>
              <a:t> na 52µ</a:t>
            </a:r>
          </a:p>
          <a:p>
            <a:r>
              <a:rPr lang="sr-Latn-RS" sz="2000" dirty="0" smtClean="0"/>
              <a:t>Gensko ispitivanje – patološki nalaz na ND4 genu na poziciji 11778 viđena je </a:t>
            </a:r>
            <a:r>
              <a:rPr lang="sr-Latn-RS" sz="2000" dirty="0" err="1" smtClean="0"/>
              <a:t>heteroplazmatska</a:t>
            </a:r>
            <a:r>
              <a:rPr lang="sr-Latn-RS" sz="2000" dirty="0" smtClean="0"/>
              <a:t> G-A zamena, na ND1 genu na poziciji 3421 detektuje se Val/</a:t>
            </a:r>
            <a:r>
              <a:rPr lang="sr-Latn-RS" sz="2000" dirty="0" err="1" smtClean="0"/>
              <a:t>Ile</a:t>
            </a:r>
            <a:r>
              <a:rPr lang="sr-Latn-RS" sz="2000" dirty="0" smtClean="0"/>
              <a:t> zamena </a:t>
            </a:r>
            <a:r>
              <a:rPr lang="sr-Latn-RS" sz="2000" dirty="0" err="1" smtClean="0"/>
              <a:t>aminokiselina</a:t>
            </a:r>
            <a:endParaRPr lang="sr-Latn-RS" sz="2000" dirty="0"/>
          </a:p>
          <a:p>
            <a:r>
              <a:rPr lang="sr-Latn-RS" sz="2000" dirty="0" smtClean="0"/>
              <a:t>Spomenute mutacije se detektuju kod 95% pacijenata sa LHON</a:t>
            </a:r>
            <a:endParaRPr lang="sr-Latn-RS" sz="2000" dirty="0"/>
          </a:p>
          <a:p>
            <a:r>
              <a:rPr lang="sr-Latn-RS" sz="2000" dirty="0" smtClean="0"/>
              <a:t>U terapiju uvedene Q10 u visokim dozama sa diskretnim poboljšanjem tegoba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4419600" cy="441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14954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2672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-76200"/>
            <a:ext cx="43434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5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1147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PowerPoint Presentation</vt:lpstr>
      <vt:lpstr>PowerPoint Presentation</vt:lpstr>
      <vt:lpstr>Leberova hereditarna optička neuropatija – LHON</vt:lpstr>
      <vt:lpstr>LHON - prikaz</vt:lpstr>
      <vt:lpstr>LHON - prikaz</vt:lpstr>
      <vt:lpstr>LHON - prikaz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LHON- diskusija</vt:lpstr>
      <vt:lpstr>LHON- diskusija</vt:lpstr>
      <vt:lpstr>LHON- diskusija</vt:lpstr>
      <vt:lpstr>LHON- diskusija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Loli</cp:lastModifiedBy>
  <cp:revision>110</cp:revision>
  <dcterms:created xsi:type="dcterms:W3CDTF">2013-06-14T10:28:10Z</dcterms:created>
  <dcterms:modified xsi:type="dcterms:W3CDTF">2015-08-06T20:31:18Z</dcterms:modified>
</cp:coreProperties>
</file>