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1"/>
  </p:notesMasterIdLst>
  <p:handoutMasterIdLst>
    <p:handoutMasterId r:id="rId32"/>
  </p:handoutMasterIdLst>
  <p:sldIdLst>
    <p:sldId id="262" r:id="rId4"/>
    <p:sldId id="263" r:id="rId5"/>
    <p:sldId id="295" r:id="rId6"/>
    <p:sldId id="296" r:id="rId7"/>
    <p:sldId id="297" r:id="rId8"/>
    <p:sldId id="298" r:id="rId9"/>
    <p:sldId id="319" r:id="rId10"/>
    <p:sldId id="320" r:id="rId11"/>
    <p:sldId id="299" r:id="rId12"/>
    <p:sldId id="300" r:id="rId13"/>
    <p:sldId id="321" r:id="rId14"/>
    <p:sldId id="301" r:id="rId15"/>
    <p:sldId id="302" r:id="rId16"/>
    <p:sldId id="317" r:id="rId17"/>
    <p:sldId id="303" r:id="rId18"/>
    <p:sldId id="304" r:id="rId19"/>
    <p:sldId id="316" r:id="rId20"/>
    <p:sldId id="306" r:id="rId21"/>
    <p:sldId id="305" r:id="rId22"/>
    <p:sldId id="307" r:id="rId23"/>
    <p:sldId id="308" r:id="rId24"/>
    <p:sldId id="312" r:id="rId25"/>
    <p:sldId id="313" r:id="rId26"/>
    <p:sldId id="314" r:id="rId27"/>
    <p:sldId id="315" r:id="rId28"/>
    <p:sldId id="324" r:id="rId29"/>
    <p:sldId id="323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3" autoAdjust="0"/>
    <p:restoredTop sz="93060" autoAdjust="0"/>
  </p:normalViewPr>
  <p:slideViewPr>
    <p:cSldViewPr>
      <p:cViewPr>
        <p:scale>
          <a:sx n="66" d="100"/>
          <a:sy n="66" d="100"/>
        </p:scale>
        <p:origin x="-8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0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588F90E-1E07-4797-B849-C47C69B251B4}" type="datetimeFigureOut">
              <a:rPr lang="x-none"/>
              <a:pPr>
                <a:defRPr/>
              </a:pPr>
              <a:t>8/4/2015</a:t>
            </a:fld>
            <a:endParaRPr lang="x-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031D065-B6FA-401D-9DAB-5B86CE456658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54760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69AF84B-5139-4506-981F-4F72FFA2A26F}" type="datetimeFigureOut">
              <a:rPr lang="x-none"/>
              <a:pPr>
                <a:defRPr/>
              </a:pPr>
              <a:t>8/4/2015</a:t>
            </a:fld>
            <a:endParaRPr lang="x-non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x-non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32C82E38-80F5-4343-8AF6-24541191F26C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314319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Pitanje: Da li je moguća dijagnoza NMO u fazi pre kliničkog ili parakliničkog ispoljavanja optičkog neuritisa, uzimajući u obzir ekstenzivitet  promena u mijelonu i pozitivan nalaz IgG anti akvaporin 4 At?</a:t>
            </a:r>
          </a:p>
          <a:p>
            <a:endParaRPr lang="en-U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8E45BD-61F1-4822-8200-C998E38C829E}" type="slidenum">
              <a:rPr lang="x-none" smtClean="0"/>
              <a:pPr>
                <a:defRPr/>
              </a:pPr>
              <a:t>26</a:t>
            </a:fld>
            <a:endParaRPr lang="x-non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charset="0"/>
            </a:endParaRPr>
          </a:p>
          <a:p>
            <a:endParaRPr lang="en-U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D13945-2350-4789-B101-051A60FF40D9}" type="slidenum">
              <a:rPr lang="x-none" smtClean="0"/>
              <a:pPr>
                <a:defRPr/>
              </a:pPr>
              <a:t>27</a:t>
            </a:fld>
            <a:endParaRPr lang="x-non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239F7-C82D-40C2-A536-736F12851F66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D9A4D-BBC5-4FEE-A4AE-486F175677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40CF8-3626-4544-8CFD-3BA049E55A07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8583D-A639-4BB7-A398-E8B454336C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5DD9A-6725-4DFF-8E01-6AD4CAFB456B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E6229-3EE8-4CFA-8699-A5A0D5B613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CA39-3A7C-40F4-BA2E-AA43685BC541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D8C92-B1D1-464D-AF0E-85280F7BDC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3255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22C66-6A29-4DD9-B077-A5D941841FDE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E323C-D100-4838-A5B3-EA7D29B2A2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F000B-8721-4D4E-B682-AE1113734C41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81D48-D9D6-4B39-8440-C5EC37D9FA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B2E33-AAB6-49D0-ADF9-8AE669461A8F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FE0E7-2553-4826-89E8-2D6E6BEADE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016CE-063E-4889-8758-C18AA50DFF9F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382EB-EC58-4F2A-9DF2-0C048A9A6B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A9C77-A4E5-42E4-ADEC-BD0318BF4E83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7AA39-8619-42FA-BF1F-D4D0ED74C7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697E2-D086-42AC-98F2-7639A461F61E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EECB1-CB1F-430B-B391-EC3A1E6B55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6AA11-B80E-40BB-8041-3B67E8473C8E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897D7-9779-49C0-AACE-56E026AAA1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3255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DA892-480F-48F9-AC4F-219E8B3C802B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F2A1A-9DC5-41D1-9A5B-AD03841C75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670E3-F3A8-4A37-8EE7-930F8546D84D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FDDB0-749B-4716-9E47-2904F30A66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3D785-A067-4204-8BD3-8D69EF5872DD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EC49A-44FD-44C3-87DA-3282E57F9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7E0B8-D682-4216-88D8-C9EBAEED8D34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AE9AA-EAF7-4783-926C-91989D7B0D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FB710-725C-4B8C-A927-73129FBAE98D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CB7A7-65E7-4295-87CA-61905F1F41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3255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F938B-C682-40C6-9695-CBC34409BC16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CDF56-0BA5-4D57-847B-77482D97B6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7E488-D668-4C57-8AB5-17843061FA06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E6352-96A4-4E5A-AAAC-325E1C1B12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67E8D-E1D6-4FF1-A9C4-BC9993CDFFB3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E6FF8-CBD8-48E3-92E4-F65029D5CB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406DC-BB3B-4B6F-A0DE-3654DDBCA384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AE31D-11B8-4F25-90D9-50525A7632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BEB45-689D-44CE-8375-14C095C151D6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532F8-8C49-45C7-B7C9-8ACDD2376B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D2521-A776-447A-884F-3A2DB1AFB1AD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3CA48-C61C-4D19-B7A0-0CED40F515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8FB29-DCC3-42A3-A2DB-DD1041739022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E3935-6BF5-4166-83B9-E792078C23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56AE3-1236-4C8F-9FC7-2E1EC85D8AEE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562BC-CA46-4CF7-8F28-531E069F7D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E0D12-CCCC-4402-A348-748343F46CD2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1E393-40EF-4DB4-A5D2-9BAAE2A457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4EF0C-3D8E-48DD-92F6-43754734D001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DF377-24D0-42F7-B8B8-76367A2594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38644-ED5F-481F-8FC9-F53893735017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14EE8-CD5B-45B2-978B-D7370C8A00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3C171-ADA6-4DBC-9400-DE6AFC966881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D065C-A8EC-4EB5-9B0C-EFBB48A3B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7DCB1-B004-4D18-914B-F49712AAD67E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EB583-AF89-4051-AB7C-69F98E9ECC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6831C-9C94-4A4D-B757-A0D08E82AEC6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99E8C-617D-4F31-AEC0-A1143EE99E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7E9A0-BEE7-4EE0-8D35-C73D396FA8F9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6FDC2-33F5-4AB0-BD21-9A35E6125B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7D6FD-AC58-4318-B4BA-142A30AA7199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5C4A3-9E80-4E5D-A200-B610C31BB0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E4CFD-856F-4587-8E59-C3F54F751816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D417E-F78B-4C4A-9098-952B97121E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5C8980D-E599-4074-8C5A-EED6CB296CA8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58F73BEF-D138-4914-8B50-216B5E3FC6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85DF613-69B2-46F2-9D7F-7DE5ACD93C70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ABD6420-EE42-41AD-B952-AB77133D8D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FE87F49-35BE-47C8-B2C2-446B699C9CB9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354167F8-7295-4596-A31A-CD79D23D47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76200" y="228600"/>
            <a:ext cx="6781800" cy="1325563"/>
          </a:xfrm>
        </p:spPr>
        <p:txBody>
          <a:bodyPr/>
          <a:lstStyle/>
          <a:p>
            <a:pPr>
              <a:defRPr/>
            </a:pPr>
            <a:r>
              <a:rPr lang="x-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Klinika za pulmologiju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x-none" sz="2500" dirty="0" smtClean="0"/>
              <a:t>Ponovljenim MSCT, bronhoskopskim pregledima i PH nalazima nije dokazano maligno oboljenje</a:t>
            </a:r>
          </a:p>
          <a:p>
            <a:pPr>
              <a:defRPr/>
            </a:pPr>
            <a:r>
              <a:rPr lang="x-none" sz="2500" dirty="0" smtClean="0"/>
              <a:t>MSCT pregled glave – nalaz je uredan</a:t>
            </a:r>
          </a:p>
          <a:p>
            <a:pPr>
              <a:defRPr/>
            </a:pPr>
            <a:r>
              <a:rPr lang="x-none" sz="2500" dirty="0" smtClean="0"/>
              <a:t>MRI pregled grudne i </a:t>
            </a:r>
            <a:r>
              <a:rPr lang="x-none" sz="2500" dirty="0"/>
              <a:t>vratne kičme</a:t>
            </a:r>
            <a:r>
              <a:rPr lang="x-none" sz="2500" dirty="0" smtClean="0"/>
              <a:t>: Uočava </a:t>
            </a:r>
            <a:r>
              <a:rPr lang="x-none" sz="2500" dirty="0"/>
              <a:t>se proširenje centralnog kanala do nivoa Th1 do Th8 gde se formira </a:t>
            </a:r>
            <a:r>
              <a:rPr lang="x-none" sz="2500" b="1" dirty="0"/>
              <a:t>siringomijelična šupljina </a:t>
            </a:r>
            <a:r>
              <a:rPr lang="x-none" sz="2500" dirty="0"/>
              <a:t>promema 5x5 </a:t>
            </a:r>
            <a:r>
              <a:rPr lang="x-none" sz="2500" dirty="0" smtClean="0"/>
              <a:t>mm</a:t>
            </a:r>
            <a:r>
              <a:rPr lang="en-US" sz="2500" dirty="0"/>
              <a:t> </a:t>
            </a:r>
            <a:r>
              <a:rPr lang="x-none" sz="2500" dirty="0" smtClean="0"/>
              <a:t>Postkontrastno </a:t>
            </a:r>
            <a:r>
              <a:rPr lang="x-none" sz="2500" dirty="0"/>
              <a:t>nema izdvajanja tumorskih promena ni drugih patoloških </a:t>
            </a:r>
            <a:r>
              <a:rPr lang="x-none" sz="2500" dirty="0" smtClean="0"/>
              <a:t>alteracija</a:t>
            </a:r>
          </a:p>
          <a:p>
            <a:pPr>
              <a:defRPr/>
            </a:pPr>
            <a:r>
              <a:rPr lang="x-none" sz="2500" dirty="0" smtClean="0"/>
              <a:t>Supstitucija dve doze deplazmatisanih eritrocita</a:t>
            </a:r>
          </a:p>
          <a:p>
            <a:pPr>
              <a:buFont typeface="Wingdings" pitchFamily="2" charset="2"/>
              <a:buChar char="§"/>
              <a:defRPr/>
            </a:pPr>
            <a:endParaRPr lang="x-none" sz="2500" b="1" dirty="0" smtClean="0"/>
          </a:p>
          <a:p>
            <a:pPr>
              <a:buFont typeface="Wingdings" pitchFamily="2" charset="2"/>
              <a:buChar char="§"/>
              <a:defRPr/>
            </a:pPr>
            <a:r>
              <a:rPr lang="x-none" sz="2500" b="1" dirty="0" smtClean="0"/>
              <a:t>Dg. Emphysema bullosum. Syringomielia C4-Th8.</a:t>
            </a:r>
          </a:p>
          <a:p>
            <a:pPr marL="0" indent="0">
              <a:buFont typeface="Arial" charset="0"/>
              <a:buNone/>
              <a:defRPr/>
            </a:pPr>
            <a:r>
              <a:rPr lang="x-none" sz="2500" b="1" dirty="0"/>
              <a:t> </a:t>
            </a:r>
            <a:r>
              <a:rPr lang="x-none" sz="2500" b="1" dirty="0" smtClean="0"/>
              <a:t>    Paraplegia. Ulcus decubitalis regio saccralis</a:t>
            </a:r>
            <a:endParaRPr lang="x-none" sz="2500" b="1" dirty="0"/>
          </a:p>
          <a:p>
            <a:pPr>
              <a:defRPr/>
            </a:pPr>
            <a:endParaRPr lang="x-none" sz="2500" dirty="0" smtClean="0"/>
          </a:p>
          <a:p>
            <a:pPr>
              <a:defRPr/>
            </a:pPr>
            <a:endParaRPr lang="x-none" sz="2500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>
              <a:latin typeface="Arial" charset="0"/>
            </a:endParaRPr>
          </a:p>
        </p:txBody>
      </p:sp>
      <p:pic>
        <p:nvPicPr>
          <p:cNvPr id="5017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53" t="4053" r="449"/>
          <a:stretch>
            <a:fillRect/>
          </a:stretch>
        </p:blipFill>
        <p:spPr>
          <a:xfrm>
            <a:off x="-3175" y="0"/>
            <a:ext cx="4343400" cy="3352800"/>
          </a:xfrm>
        </p:spPr>
      </p:pic>
      <p:pic>
        <p:nvPicPr>
          <p:cNvPr id="50179" name="Picture 4"/>
          <p:cNvPicPr>
            <a:picLocks noChangeAspect="1"/>
          </p:cNvPicPr>
          <p:nvPr/>
        </p:nvPicPr>
        <p:blipFill>
          <a:blip r:embed="rId3"/>
          <a:srcRect t="4092"/>
          <a:stretch>
            <a:fillRect/>
          </a:stretch>
        </p:blipFill>
        <p:spPr bwMode="auto">
          <a:xfrm>
            <a:off x="4953000" y="0"/>
            <a:ext cx="4191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5"/>
          <p:cNvPicPr>
            <a:picLocks noChangeAspect="1"/>
          </p:cNvPicPr>
          <p:nvPr/>
        </p:nvPicPr>
        <p:blipFill>
          <a:blip r:embed="rId4"/>
          <a:srcRect l="4018" t="5804" r="4018" b="10268"/>
          <a:stretch>
            <a:fillRect/>
          </a:stretch>
        </p:blipFill>
        <p:spPr bwMode="auto">
          <a:xfrm>
            <a:off x="0" y="3810000"/>
            <a:ext cx="4343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6"/>
          <p:cNvPicPr>
            <a:picLocks noChangeAspect="1"/>
          </p:cNvPicPr>
          <p:nvPr/>
        </p:nvPicPr>
        <p:blipFill>
          <a:blip r:embed="rId5"/>
          <a:srcRect l="3348" t="3944" r="4688" b="8260"/>
          <a:stretch>
            <a:fillRect/>
          </a:stretch>
        </p:blipFill>
        <p:spPr bwMode="auto">
          <a:xfrm>
            <a:off x="4953000" y="3810000"/>
            <a:ext cx="4191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357688" y="315913"/>
            <a:ext cx="514350" cy="93662"/>
          </a:xfrm>
          <a:prstGeom prst="rect">
            <a:avLst/>
          </a:prstGeom>
          <a:noFill/>
        </p:spPr>
        <p:txBody>
          <a:bodyPr vert="wordArtVert" wrap="none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57688" y="3810000"/>
            <a:ext cx="514350" cy="92075"/>
          </a:xfrm>
          <a:prstGeom prst="rect">
            <a:avLst/>
          </a:prstGeom>
          <a:noFill/>
        </p:spPr>
        <p:txBody>
          <a:bodyPr vert="wordArtVert" wrap="none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0184" name="TextBox 9"/>
          <p:cNvSpPr txBox="1">
            <a:spLocks noChangeArrowheads="1"/>
          </p:cNvSpPr>
          <p:nvPr/>
        </p:nvSpPr>
        <p:spPr bwMode="auto">
          <a:xfrm>
            <a:off x="152400" y="3395663"/>
            <a:ext cx="1706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T2W sekvenca</a:t>
            </a:r>
          </a:p>
        </p:txBody>
      </p:sp>
      <p:sp>
        <p:nvSpPr>
          <p:cNvPr id="50185" name="TextBox 2"/>
          <p:cNvSpPr txBox="1">
            <a:spLocks noChangeArrowheads="1"/>
          </p:cNvSpPr>
          <p:nvPr/>
        </p:nvSpPr>
        <p:spPr bwMode="auto">
          <a:xfrm>
            <a:off x="3189288" y="3395663"/>
            <a:ext cx="2857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Siringomijelična prezentacija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>
                <a:latin typeface="Arial" charset="0"/>
              </a:rPr>
              <a:t>EMNG pregled</a:t>
            </a:r>
          </a:p>
        </p:txBody>
      </p:sp>
      <p:pic>
        <p:nvPicPr>
          <p:cNvPr id="5120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6244" b="19778"/>
          <a:stretch>
            <a:fillRect/>
          </a:stretch>
        </p:blipFill>
        <p:spPr>
          <a:xfrm>
            <a:off x="1327150" y="1727200"/>
            <a:ext cx="5545138" cy="3225800"/>
          </a:xfrm>
        </p:spPr>
      </p:pic>
      <p:sp>
        <p:nvSpPr>
          <p:cNvPr id="51203" name="TextBox 2"/>
          <p:cNvSpPr txBox="1">
            <a:spLocks noChangeArrowheads="1"/>
          </p:cNvSpPr>
          <p:nvPr/>
        </p:nvSpPr>
        <p:spPr bwMode="auto">
          <a:xfrm>
            <a:off x="1143000" y="49530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609600" y="5332413"/>
            <a:ext cx="75279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Registruje se odsustvo sprovodjenja duž peronealnog nerva obostrano. Produžene terminalne latence  M odgovora i latence senzitivnog neurograma, odsustvo F odgovora i snižene senzitivne i motorne brzine provodjenjaza oba n. tibialisa. </a:t>
            </a:r>
          </a:p>
        </p:txBody>
      </p:sp>
      <p:sp>
        <p:nvSpPr>
          <p:cNvPr id="8" name="Oval 7"/>
          <p:cNvSpPr/>
          <p:nvPr/>
        </p:nvSpPr>
        <p:spPr>
          <a:xfrm>
            <a:off x="6019800" y="3276600"/>
            <a:ext cx="304800" cy="10668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304800"/>
            <a:ext cx="6781800" cy="1325563"/>
          </a:xfrm>
        </p:spPr>
        <p:txBody>
          <a:bodyPr/>
          <a:lstStyle/>
          <a:p>
            <a:pPr>
              <a:defRPr/>
            </a:pPr>
            <a:r>
              <a:rPr lang="sr-Latn-C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Klinika za plastičnu hirurgiju</a:t>
            </a:r>
            <a:endParaRPr lang="sr-Latn-C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sr-Latn-CS" sz="2400" dirty="0" smtClean="0"/>
              <a:t>Nastale dekubitusne promene lečene su u Klinici za plastičnu hirurgiju VMA</a:t>
            </a:r>
          </a:p>
          <a:p>
            <a:pPr>
              <a:defRPr/>
            </a:pPr>
            <a:r>
              <a:rPr lang="sr-Latn-CS" sz="2400" b="1" dirty="0" smtClean="0"/>
              <a:t>MRI pregled grudne kičme</a:t>
            </a:r>
            <a:r>
              <a:rPr lang="sr-Latn-CS" sz="2400" dirty="0" smtClean="0"/>
              <a:t>: Znaci baloniranja medule uz znake proširenja C4-Th9, znaci hiperintenziteta signala difuzno, dominantno posteriorno, pojačanje i u moždanim ovojnicama</a:t>
            </a:r>
          </a:p>
          <a:p>
            <a:pPr>
              <a:defRPr/>
            </a:pPr>
            <a:r>
              <a:rPr lang="sr-Latn-CS" sz="2400" b="1" dirty="0" smtClean="0"/>
              <a:t>Zaključak</a:t>
            </a:r>
            <a:r>
              <a:rPr lang="sr-Latn-CS" sz="2400" dirty="0" smtClean="0"/>
              <a:t> Diferencijalna dijagnoza</a:t>
            </a:r>
            <a:r>
              <a:rPr lang="en-US" sz="2400" dirty="0" smtClean="0"/>
              <a:t>:</a:t>
            </a:r>
            <a:r>
              <a:rPr lang="sr-Latn-CS" sz="2400" dirty="0" smtClean="0"/>
              <a:t> </a:t>
            </a:r>
            <a:r>
              <a:rPr lang="sr-Latn-CS" sz="2400" dirty="0"/>
              <a:t>Transferzalni mijelitis, ADEM, neoplastična promena</a:t>
            </a:r>
          </a:p>
          <a:p>
            <a:pPr>
              <a:defRPr/>
            </a:pPr>
            <a:endParaRPr lang="sr-Latn-CS" sz="2400" dirty="0" smtClean="0"/>
          </a:p>
          <a:p>
            <a:pPr>
              <a:defRPr/>
            </a:pPr>
            <a:r>
              <a:rPr lang="sr-Latn-CS" sz="2400" dirty="0" smtClean="0"/>
              <a:t>Supsitucija sa šest doza deplazmatisanih eritrocita</a:t>
            </a:r>
          </a:p>
          <a:p>
            <a:pPr>
              <a:defRPr/>
            </a:pPr>
            <a:r>
              <a:rPr lang="sr-Latn-CS" sz="2400" dirty="0" smtClean="0"/>
              <a:t>Parametri CRP i SE kontinurano povišeni</a:t>
            </a:r>
          </a:p>
          <a:p>
            <a:pPr>
              <a:defRPr/>
            </a:pP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25" y="244475"/>
            <a:ext cx="6781800" cy="1325563"/>
          </a:xfrm>
        </p:spPr>
        <p:txBody>
          <a:bodyPr/>
          <a:lstStyle/>
          <a:p>
            <a:pPr>
              <a:defRPr/>
            </a:pPr>
            <a:r>
              <a:rPr lang="x-non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MRI pregled T2W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250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623"/>
          <a:stretch>
            <a:fillRect/>
          </a:stretch>
        </p:blipFill>
        <p:spPr>
          <a:xfrm>
            <a:off x="0" y="1541463"/>
            <a:ext cx="2867025" cy="2573337"/>
          </a:xfrm>
        </p:spPr>
      </p:pic>
      <p:pic>
        <p:nvPicPr>
          <p:cNvPr id="53251" name="Picture 4"/>
          <p:cNvPicPr>
            <a:picLocks noChangeAspect="1"/>
          </p:cNvPicPr>
          <p:nvPr/>
        </p:nvPicPr>
        <p:blipFill>
          <a:blip r:embed="rId3"/>
          <a:srcRect t="4626"/>
          <a:stretch>
            <a:fillRect/>
          </a:stretch>
        </p:blipFill>
        <p:spPr bwMode="auto">
          <a:xfrm>
            <a:off x="3178175" y="1541463"/>
            <a:ext cx="2817813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5"/>
          <p:cNvPicPr>
            <a:picLocks noChangeAspect="1"/>
          </p:cNvPicPr>
          <p:nvPr/>
        </p:nvPicPr>
        <p:blipFill>
          <a:blip r:embed="rId4"/>
          <a:srcRect t="6721"/>
          <a:stretch>
            <a:fillRect/>
          </a:stretch>
        </p:blipFill>
        <p:spPr bwMode="auto">
          <a:xfrm>
            <a:off x="6310313" y="1541463"/>
            <a:ext cx="286702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6"/>
          <p:cNvPicPr>
            <a:picLocks noChangeAspect="1"/>
          </p:cNvPicPr>
          <p:nvPr/>
        </p:nvPicPr>
        <p:blipFill>
          <a:blip r:embed="rId5"/>
          <a:srcRect t="4286"/>
          <a:stretch>
            <a:fillRect/>
          </a:stretch>
        </p:blipFill>
        <p:spPr bwMode="auto">
          <a:xfrm>
            <a:off x="0" y="4433888"/>
            <a:ext cx="2867025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7"/>
          <p:cNvPicPr>
            <a:picLocks noChangeAspect="1"/>
          </p:cNvPicPr>
          <p:nvPr/>
        </p:nvPicPr>
        <p:blipFill>
          <a:blip r:embed="rId6"/>
          <a:srcRect t="4286"/>
          <a:stretch>
            <a:fillRect/>
          </a:stretch>
        </p:blipFill>
        <p:spPr bwMode="auto">
          <a:xfrm>
            <a:off x="3178175" y="4433888"/>
            <a:ext cx="2817813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8"/>
          <p:cNvPicPr>
            <a:picLocks noChangeAspect="1"/>
          </p:cNvPicPr>
          <p:nvPr/>
        </p:nvPicPr>
        <p:blipFill>
          <a:blip r:embed="rId7"/>
          <a:srcRect t="5714"/>
          <a:stretch>
            <a:fillRect/>
          </a:stretch>
        </p:blipFill>
        <p:spPr bwMode="auto">
          <a:xfrm>
            <a:off x="6310313" y="4470400"/>
            <a:ext cx="2867025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781800" cy="1325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Klinika za neurologiju</a:t>
            </a:r>
            <a:r>
              <a:rPr lang="pl-PL" dirty="0"/>
              <a:t/>
            </a:r>
            <a:br>
              <a:rPr lang="pl-PL" dirty="0"/>
            </a:br>
            <a:r>
              <a:rPr lang="pl-PL" sz="2200" dirty="0"/>
              <a:t>Tri meseca nakon prvih tegoba</a:t>
            </a:r>
            <a:r>
              <a:rPr lang="pl-PL" dirty="0"/>
              <a:t/>
            </a:r>
            <a:br>
              <a:rPr lang="pl-PL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sr-Latn-CS" sz="2400" dirty="0" smtClean="0"/>
              <a:t>Dodatni </a:t>
            </a:r>
            <a:r>
              <a:rPr lang="sr-Latn-CS" sz="2400" b="1" dirty="0" smtClean="0"/>
              <a:t>anamnestički podaci  </a:t>
            </a:r>
            <a:r>
              <a:rPr lang="sr-Latn-CS" sz="2400" dirty="0" smtClean="0"/>
              <a:t>za  period predhodnog lečenja: </a:t>
            </a:r>
            <a:endParaRPr lang="sr-Latn-CS" sz="2400" dirty="0"/>
          </a:p>
          <a:p>
            <a:pPr>
              <a:buFontTx/>
              <a:buChar char="-"/>
              <a:defRPr/>
            </a:pPr>
            <a:r>
              <a:rPr lang="sr-Latn-CS" sz="2400" dirty="0" smtClean="0"/>
              <a:t>Prolazna slabovidost obostrano</a:t>
            </a:r>
            <a:r>
              <a:rPr lang="sr-Latn-CS" sz="2400" b="1" dirty="0" smtClean="0"/>
              <a:t>, zamagljen vid </a:t>
            </a:r>
            <a:r>
              <a:rPr lang="sr-Latn-CS" sz="2400" dirty="0" smtClean="0"/>
              <a:t>sa spontanim oporavkom - tokom deset dana naizmenično oba oka</a:t>
            </a:r>
            <a:endParaRPr lang="sr-Latn-CS" sz="2400" dirty="0"/>
          </a:p>
          <a:p>
            <a:pPr>
              <a:buFontTx/>
              <a:buChar char="-"/>
              <a:defRPr/>
            </a:pPr>
            <a:r>
              <a:rPr lang="sr-Latn-CS" sz="2400" dirty="0" smtClean="0"/>
              <a:t>Progresivna slabosti ruku i gubitak osećaja za dodir ispod nivoa ključnih kostiju</a:t>
            </a:r>
            <a:endParaRPr lang="en-US" sz="2400" dirty="0" smtClean="0"/>
          </a:p>
          <a:p>
            <a:pPr>
              <a:buFont typeface="Wingdings" pitchFamily="2" charset="2"/>
              <a:buChar char="§"/>
              <a:defRPr/>
            </a:pPr>
            <a:r>
              <a:rPr lang="sr-Latn-CS" sz="2400" b="1" dirty="0" smtClean="0"/>
              <a:t>Porodična anamneza: </a:t>
            </a:r>
            <a:r>
              <a:rPr lang="sr-Latn-CS" sz="2400" dirty="0" smtClean="0"/>
              <a:t>Majka se leči zbog seropozitivnog </a:t>
            </a:r>
            <a:r>
              <a:rPr lang="sr-Latn-CS" sz="2400" i="1" dirty="0" smtClean="0"/>
              <a:t>reumatoidnog artritisa</a:t>
            </a:r>
          </a:p>
          <a:p>
            <a:pPr>
              <a:buFont typeface="Wingdings" pitchFamily="2" charset="2"/>
              <a:buChar char="§"/>
              <a:defRPr/>
            </a:pPr>
            <a:endParaRPr lang="en-US" sz="2400" b="1" dirty="0" smtClean="0"/>
          </a:p>
          <a:p>
            <a:pPr>
              <a:buFont typeface="Wingdings" pitchFamily="2" charset="2"/>
              <a:buChar char="§"/>
              <a:defRPr/>
            </a:pPr>
            <a:r>
              <a:rPr lang="sr-Latn-CS" sz="2400" b="1" dirty="0" smtClean="0"/>
              <a:t>Neurološki nalaz: </a:t>
            </a:r>
            <a:r>
              <a:rPr lang="sr-Latn-CS" sz="2400" dirty="0" smtClean="0"/>
              <a:t>Slabovi</a:t>
            </a:r>
            <a:r>
              <a:rPr lang="en-US" sz="2400" dirty="0" smtClean="0"/>
              <a:t>dost</a:t>
            </a:r>
            <a:r>
              <a:rPr lang="sr-Latn-CS" sz="2400" dirty="0" smtClean="0"/>
              <a:t> oba oka. Visokostepena pareza hipotoničnih gornjih ekstremiteta, obostrano oslabljeni MTR. Mlitava oduzetost i arefleksija donjih ekstremiteta. Ispad senzibiliteta ispod nivoa C4. Bez kontrole sfinktera. Znako po Babinskom obostrano</a:t>
            </a:r>
          </a:p>
          <a:p>
            <a:pPr>
              <a:defRPr/>
            </a:pPr>
            <a:endParaRPr lang="sr-Latn-C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3" descr="crvena zasta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8163" y="1371600"/>
            <a:ext cx="22479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88913"/>
            <a:ext cx="8472487" cy="6357937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sr-Latn-C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sr-Latn-C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Tokom hospitalizacije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endParaRPr lang="sr-Latn-C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None/>
              <a:defRPr/>
            </a:pPr>
            <a:endParaRPr lang="sr-Latn-CS" sz="2400" dirty="0" smtClean="0"/>
          </a:p>
          <a:p>
            <a:pPr>
              <a:buFont typeface="Arial" charset="0"/>
              <a:buNone/>
              <a:defRPr/>
            </a:pPr>
            <a:endParaRPr lang="sr-Latn-CS" sz="2400" dirty="0" smtClean="0"/>
          </a:p>
          <a:p>
            <a:pPr>
              <a:buFont typeface="Arial" charset="0"/>
              <a:buNone/>
              <a:defRPr/>
            </a:pPr>
            <a:endParaRPr lang="sr-Latn-CS" sz="24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1600200"/>
          <a:ext cx="7391400" cy="449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91400"/>
              </a:tblGrid>
              <a:tr h="445151">
                <a:tc>
                  <a:txBody>
                    <a:bodyPr/>
                    <a:lstStyle/>
                    <a:p>
                      <a:r>
                        <a:rPr lang="pt-BR" dirty="0" smtClean="0"/>
                        <a:t>CRP 20,7 mg/l                              Sedimentacija 120 mm/1h</a:t>
                      </a:r>
                    </a:p>
                  </a:txBody>
                  <a:tcPr/>
                </a:tc>
              </a:tr>
              <a:tr h="44515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Feritin</a:t>
                      </a:r>
                      <a:r>
                        <a:rPr lang="en-US" dirty="0" smtClean="0"/>
                        <a:t> 1240 </a:t>
                      </a:r>
                      <a:r>
                        <a:rPr lang="en-US" dirty="0" err="1" smtClean="0"/>
                        <a:t>ug</a:t>
                      </a:r>
                      <a:r>
                        <a:rPr lang="en-US" dirty="0" smtClean="0"/>
                        <a:t>/l ↑</a:t>
                      </a:r>
                    </a:p>
                  </a:txBody>
                  <a:tcPr/>
                </a:tc>
              </a:tr>
              <a:tr h="44515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Coombsov</a:t>
                      </a:r>
                      <a:r>
                        <a:rPr lang="en-US" dirty="0" smtClean="0"/>
                        <a:t> test </a:t>
                      </a:r>
                      <a:r>
                        <a:rPr lang="en-US" dirty="0" err="1" smtClean="0"/>
                        <a:t>pozitivan</a:t>
                      </a:r>
                      <a:r>
                        <a:rPr lang="en-US" baseline="0" dirty="0" smtClean="0"/>
                        <a:t>           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Indirektni</a:t>
                      </a:r>
                      <a:r>
                        <a:rPr lang="en-US" dirty="0" smtClean="0"/>
                        <a:t> test</a:t>
                      </a:r>
                    </a:p>
                  </a:txBody>
                  <a:tcPr/>
                </a:tc>
              </a:tr>
              <a:tr h="445151">
                <a:tc>
                  <a:txBody>
                    <a:bodyPr/>
                    <a:lstStyle/>
                    <a:p>
                      <a:r>
                        <a:rPr lang="pt-BR" dirty="0" smtClean="0"/>
                        <a:t>Proteini u 24h urinu 0,321 g/24h</a:t>
                      </a:r>
                    </a:p>
                  </a:txBody>
                  <a:tcPr/>
                </a:tc>
              </a:tr>
              <a:tr h="76834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Livor</a:t>
                      </a:r>
                      <a:r>
                        <a:rPr lang="en-US" dirty="0" smtClean="0"/>
                        <a:t>: </a:t>
                      </a:r>
                      <a:r>
                        <a:rPr lang="en-US" dirty="0" err="1" smtClean="0"/>
                        <a:t>IgG</a:t>
                      </a:r>
                      <a:r>
                        <a:rPr lang="en-US" dirty="0" smtClean="0"/>
                        <a:t> index 0.49</a:t>
                      </a:r>
                    </a:p>
                    <a:p>
                      <a:r>
                        <a:rPr lang="en-US" dirty="0" smtClean="0"/>
                        <a:t>          </a:t>
                      </a:r>
                      <a:r>
                        <a:rPr lang="en-US" dirty="0" err="1" smtClean="0"/>
                        <a:t>Albuminski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koeficijent</a:t>
                      </a:r>
                      <a:r>
                        <a:rPr lang="en-US" dirty="0" smtClean="0"/>
                        <a:t> 15 </a:t>
                      </a:r>
                    </a:p>
                    <a:p>
                      <a:r>
                        <a:rPr lang="en-US" dirty="0" smtClean="0"/>
                        <a:t>          Sediment </a:t>
                      </a:r>
                      <a:r>
                        <a:rPr lang="en-US" dirty="0" err="1" smtClean="0"/>
                        <a:t>na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maligne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ćelije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negativan</a:t>
                      </a:r>
                      <a:r>
                        <a:rPr lang="en-US" dirty="0" smtClean="0"/>
                        <a:t> </a:t>
                      </a:r>
                    </a:p>
                  </a:txBody>
                  <a:tcPr/>
                </a:tc>
              </a:tr>
              <a:tr h="88639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Parametri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humoralnog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imunog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odgovora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ANA (</a:t>
                      </a:r>
                      <a:r>
                        <a:rPr lang="en-US" dirty="0" err="1" smtClean="0"/>
                        <a:t>hep</a:t>
                      </a:r>
                      <a:r>
                        <a:rPr lang="en-US" dirty="0" smtClean="0"/>
                        <a:t> 2 </a:t>
                      </a:r>
                      <a:r>
                        <a:rPr lang="en-US" dirty="0" err="1" smtClean="0"/>
                        <a:t>substrat</a:t>
                      </a:r>
                      <a:r>
                        <a:rPr lang="en-US" dirty="0" smtClean="0"/>
                        <a:t>) </a:t>
                      </a:r>
                      <a:r>
                        <a:rPr lang="en-US" dirty="0" err="1" smtClean="0"/>
                        <a:t>mrljasti</a:t>
                      </a:r>
                      <a:r>
                        <a:rPr lang="en-US" dirty="0" smtClean="0"/>
                        <a:t> tip 3+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                                                                          </a:t>
                      </a:r>
                      <a:r>
                        <a:rPr lang="en-US" dirty="0" smtClean="0"/>
                        <a:t>Anti </a:t>
                      </a:r>
                      <a:r>
                        <a:rPr lang="en-US" dirty="0" err="1" smtClean="0"/>
                        <a:t>dsDNA</a:t>
                      </a:r>
                      <a:r>
                        <a:rPr lang="en-US" dirty="0" smtClean="0"/>
                        <a:t> 49</a:t>
                      </a:r>
                      <a:r>
                        <a:rPr lang="en-US" baseline="0" dirty="0" smtClean="0"/>
                        <a:t> ↑</a:t>
                      </a:r>
                    </a:p>
                    <a:p>
                      <a:r>
                        <a:rPr lang="en-US" baseline="0" dirty="0" smtClean="0"/>
                        <a:t>                                                                          </a:t>
                      </a:r>
                      <a:r>
                        <a:rPr lang="en-US" dirty="0" smtClean="0"/>
                        <a:t>Anti </a:t>
                      </a:r>
                      <a:r>
                        <a:rPr lang="en-US" dirty="0" err="1" smtClean="0"/>
                        <a:t>Scl</a:t>
                      </a:r>
                      <a:r>
                        <a:rPr lang="en-US" dirty="0" smtClean="0"/>
                        <a:t> 25 ↑</a:t>
                      </a:r>
                    </a:p>
                  </a:txBody>
                  <a:tcPr/>
                </a:tc>
              </a:tr>
              <a:tr h="42919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Komplement</a:t>
                      </a:r>
                      <a:r>
                        <a:rPr lang="en-US" dirty="0" smtClean="0"/>
                        <a:t> C3, C4 ↓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Anti </a:t>
                      </a:r>
                      <a:r>
                        <a:rPr lang="en-US" dirty="0" err="1" smtClean="0"/>
                        <a:t>akvaporin</a:t>
                      </a:r>
                      <a:r>
                        <a:rPr lang="en-US" dirty="0" smtClean="0"/>
                        <a:t> 4 </a:t>
                      </a:r>
                      <a:r>
                        <a:rPr lang="en-US" dirty="0" err="1" smtClean="0"/>
                        <a:t>IgG</a:t>
                      </a:r>
                      <a:r>
                        <a:rPr lang="en-US" dirty="0" smtClean="0"/>
                        <a:t> At - </a:t>
                      </a:r>
                      <a:r>
                        <a:rPr lang="en-US" dirty="0" err="1" smtClean="0"/>
                        <a:t>pozitivan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nalaz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visok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titar</a:t>
                      </a:r>
                      <a:r>
                        <a:rPr lang="en-US" dirty="0" smtClean="0"/>
                        <a:t> (ELISA test)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-114300" y="228600"/>
            <a:ext cx="7543800" cy="1325563"/>
          </a:xfrm>
        </p:spPr>
        <p:txBody>
          <a:bodyPr/>
          <a:lstStyle/>
          <a:p>
            <a:r>
              <a:rPr lang="en-US" sz="3200" smtClean="0">
                <a:latin typeface="Arial" charset="0"/>
              </a:rPr>
              <a:t>MRI T2W sagitalni presek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3226"/>
          <a:stretch>
            <a:fillRect/>
          </a:stretch>
        </p:blipFill>
        <p:spPr>
          <a:xfrm>
            <a:off x="0" y="1981200"/>
            <a:ext cx="4724400" cy="4572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t="3200"/>
          <a:stretch>
            <a:fillRect/>
          </a:stretch>
        </p:blipFill>
        <p:spPr bwMode="auto">
          <a:xfrm>
            <a:off x="152400" y="2119313"/>
            <a:ext cx="4876800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t="4688"/>
          <a:stretch>
            <a:fillRect/>
          </a:stretch>
        </p:blipFill>
        <p:spPr bwMode="auto">
          <a:xfrm>
            <a:off x="304800" y="2209800"/>
            <a:ext cx="4876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rcRect t="4688"/>
          <a:stretch>
            <a:fillRect/>
          </a:stretch>
        </p:blipFill>
        <p:spPr bwMode="auto">
          <a:xfrm>
            <a:off x="457200" y="2365375"/>
            <a:ext cx="4876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rcRect t="3125"/>
          <a:stretch>
            <a:fillRect/>
          </a:stretch>
        </p:blipFill>
        <p:spPr bwMode="auto">
          <a:xfrm>
            <a:off x="612775" y="2438400"/>
            <a:ext cx="4876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rcRect t="3125"/>
          <a:stretch>
            <a:fillRect/>
          </a:stretch>
        </p:blipFill>
        <p:spPr bwMode="auto">
          <a:xfrm>
            <a:off x="728663" y="2582863"/>
            <a:ext cx="4876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rcRect t="3720"/>
          <a:stretch>
            <a:fillRect/>
          </a:stretch>
        </p:blipFill>
        <p:spPr bwMode="auto">
          <a:xfrm>
            <a:off x="914400" y="2760663"/>
            <a:ext cx="48768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rcRect t="3200"/>
          <a:stretch>
            <a:fillRect/>
          </a:stretch>
        </p:blipFill>
        <p:spPr bwMode="auto">
          <a:xfrm>
            <a:off x="3657600" y="2014538"/>
            <a:ext cx="4876800" cy="471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rcRect t="4018"/>
          <a:stretch>
            <a:fillRect/>
          </a:stretch>
        </p:blipFill>
        <p:spPr bwMode="auto">
          <a:xfrm>
            <a:off x="3810000" y="2209800"/>
            <a:ext cx="487680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rcRect t="3200"/>
          <a:stretch>
            <a:fillRect/>
          </a:stretch>
        </p:blipFill>
        <p:spPr bwMode="auto">
          <a:xfrm>
            <a:off x="3962400" y="2365375"/>
            <a:ext cx="4876800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rcRect t="2975"/>
          <a:stretch>
            <a:fillRect/>
          </a:stretch>
        </p:blipFill>
        <p:spPr bwMode="auto">
          <a:xfrm>
            <a:off x="4267200" y="2582863"/>
            <a:ext cx="4876800" cy="473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rcRect t="3348"/>
          <a:stretch>
            <a:fillRect/>
          </a:stretch>
        </p:blipFill>
        <p:spPr bwMode="auto">
          <a:xfrm>
            <a:off x="4419600" y="2760663"/>
            <a:ext cx="48768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pic>
        <p:nvPicPr>
          <p:cNvPr id="57346" name="Picture 2" descr="H:\Diferencijalna dijagnoza MS\ilic jelica trans T2 C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6918" b="12244"/>
          <a:stretch>
            <a:fillRect/>
          </a:stretch>
        </p:blipFill>
        <p:spPr>
          <a:xfrm>
            <a:off x="0" y="0"/>
            <a:ext cx="4191000" cy="3124200"/>
          </a:xfrm>
        </p:spPr>
      </p:pic>
      <p:pic>
        <p:nvPicPr>
          <p:cNvPr id="57347" name="Picture 3" descr="H:\Diferencijalna dijagnoza MS\ilic jelica trans T2 C2.jpg"/>
          <p:cNvPicPr>
            <a:picLocks noChangeAspect="1" noChangeArrowheads="1"/>
          </p:cNvPicPr>
          <p:nvPr/>
        </p:nvPicPr>
        <p:blipFill>
          <a:blip r:embed="rId3"/>
          <a:srcRect t="6052" b="10379"/>
          <a:stretch>
            <a:fillRect/>
          </a:stretch>
        </p:blipFill>
        <p:spPr bwMode="auto">
          <a:xfrm>
            <a:off x="4876800" y="0"/>
            <a:ext cx="4267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 descr="H:\Diferencijalna dijagnoza MS\ilic jelica trans T2 Th1.jpg"/>
          <p:cNvPicPr>
            <a:picLocks noChangeAspect="1" noChangeArrowheads="1"/>
          </p:cNvPicPr>
          <p:nvPr/>
        </p:nvPicPr>
        <p:blipFill>
          <a:blip r:embed="rId4"/>
          <a:srcRect t="6734" b="10114"/>
          <a:stretch>
            <a:fillRect/>
          </a:stretch>
        </p:blipFill>
        <p:spPr bwMode="auto">
          <a:xfrm>
            <a:off x="0" y="3810000"/>
            <a:ext cx="4191000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 descr="H:\Diferencijalna dijagnoza MS\ilic jelica trans T2 Th2.jpg"/>
          <p:cNvPicPr>
            <a:picLocks noChangeAspect="1" noChangeArrowheads="1"/>
          </p:cNvPicPr>
          <p:nvPr/>
        </p:nvPicPr>
        <p:blipFill>
          <a:blip r:embed="rId5"/>
          <a:srcRect t="6314" b="8240"/>
          <a:stretch>
            <a:fillRect/>
          </a:stretch>
        </p:blipFill>
        <p:spPr bwMode="auto">
          <a:xfrm>
            <a:off x="4876800" y="3810000"/>
            <a:ext cx="4267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TextBox 2"/>
          <p:cNvSpPr txBox="1">
            <a:spLocks noChangeArrowheads="1"/>
          </p:cNvSpPr>
          <p:nvPr/>
        </p:nvSpPr>
        <p:spPr bwMode="auto">
          <a:xfrm>
            <a:off x="196850" y="3244850"/>
            <a:ext cx="1549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T2W sekvenca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6172200" cy="1524000"/>
          </a:xfrm>
        </p:spPr>
        <p:txBody>
          <a:bodyPr/>
          <a:lstStyle/>
          <a:p>
            <a:r>
              <a:rPr lang="sr-Latn-CS" smtClean="0">
                <a:latin typeface="Arial" charset="0"/>
              </a:rPr>
              <a:t>MRI vratne</a:t>
            </a:r>
            <a:r>
              <a:rPr lang="en-US" smtClean="0">
                <a:latin typeface="Arial" charset="0"/>
              </a:rPr>
              <a:t> kičme</a:t>
            </a:r>
            <a:r>
              <a:rPr lang="sr-Latn-CS" smtClean="0">
                <a:latin typeface="Arial" charset="0"/>
              </a:rPr>
              <a:t> kroz vreme</a:t>
            </a:r>
            <a:r>
              <a:rPr lang="en-US" smtClean="0">
                <a:latin typeface="Arial" charset="0"/>
              </a:rPr>
              <a:t/>
            </a:r>
            <a:br>
              <a:rPr lang="en-US" smtClean="0">
                <a:latin typeface="Arial" charset="0"/>
              </a:rPr>
            </a:br>
            <a:r>
              <a:rPr lang="en-US" sz="2000" smtClean="0">
                <a:latin typeface="Arial" charset="0"/>
              </a:rPr>
              <a:t>Longitudinalni ekstenzivni transferzalni mijelitis LETM</a:t>
            </a:r>
            <a:endParaRPr lang="sr-Latn-CS" sz="2000" smtClean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defRPr/>
            </a:pPr>
            <a:endParaRPr lang="sr-Latn-CS" dirty="0" smtClean="0"/>
          </a:p>
          <a:p>
            <a:pPr>
              <a:defRPr/>
            </a:pPr>
            <a:endParaRPr lang="sr-Latn-CS" dirty="0" smtClean="0"/>
          </a:p>
          <a:p>
            <a:pPr>
              <a:defRPr/>
            </a:pPr>
            <a:endParaRPr lang="sr-Latn-CS" dirty="0" smtClean="0"/>
          </a:p>
          <a:p>
            <a:pPr>
              <a:defRPr/>
            </a:pPr>
            <a:endParaRPr lang="sr-Latn-CS" dirty="0" smtClean="0"/>
          </a:p>
          <a:p>
            <a:pPr>
              <a:defRPr/>
            </a:pPr>
            <a:endParaRPr lang="sr-Latn-CS" dirty="0" smtClean="0"/>
          </a:p>
          <a:p>
            <a:pPr>
              <a:defRPr/>
            </a:pPr>
            <a:endParaRPr lang="sr-Latn-CS" dirty="0" smtClean="0"/>
          </a:p>
          <a:p>
            <a:pPr>
              <a:defRPr/>
            </a:pPr>
            <a:endParaRPr lang="sr-Latn-CS" dirty="0" smtClean="0"/>
          </a:p>
          <a:p>
            <a:pPr marL="0" indent="0">
              <a:buFont typeface="Arial" charset="0"/>
              <a:buNone/>
              <a:defRPr/>
            </a:pPr>
            <a:r>
              <a:rPr lang="sr-Latn-CS" sz="1800" dirty="0" smtClean="0"/>
              <a:t>       Decembar 2012                            Mart 2013                                 Maj 2013</a:t>
            </a:r>
            <a:endParaRPr lang="en-US" sz="18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1800" dirty="0"/>
              <a:t> </a:t>
            </a:r>
            <a:r>
              <a:rPr lang="en-US" sz="1800" dirty="0" smtClean="0"/>
              <a:t> </a:t>
            </a:r>
            <a:r>
              <a:rPr lang="en-US" sz="1400" dirty="0" err="1" smtClean="0"/>
              <a:t>Siringomijelična</a:t>
            </a:r>
            <a:r>
              <a:rPr lang="en-US" sz="1400" dirty="0" smtClean="0"/>
              <a:t> </a:t>
            </a:r>
            <a:r>
              <a:rPr lang="en-US" sz="1400" dirty="0" err="1" smtClean="0"/>
              <a:t>prezentacija</a:t>
            </a:r>
            <a:r>
              <a:rPr lang="en-US" sz="1400" dirty="0" smtClean="0"/>
              <a:t>                                                                                            </a:t>
            </a:r>
            <a:r>
              <a:rPr lang="en-US" sz="1400" dirty="0" err="1" smtClean="0"/>
              <a:t>Nakon</a:t>
            </a:r>
            <a:r>
              <a:rPr lang="en-US" sz="1400" dirty="0" smtClean="0"/>
              <a:t> </a:t>
            </a:r>
            <a:r>
              <a:rPr lang="en-US" sz="1400" dirty="0" err="1" smtClean="0"/>
              <a:t>terapije</a:t>
            </a:r>
            <a:endParaRPr lang="sr-Latn-CS" sz="1400" dirty="0" smtClean="0"/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/>
          <a:srcRect b="5641"/>
          <a:stretch>
            <a:fillRect/>
          </a:stretch>
        </p:blipFill>
        <p:spPr bwMode="auto">
          <a:xfrm>
            <a:off x="25400" y="2119313"/>
            <a:ext cx="2743200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3263" y="2122488"/>
            <a:ext cx="2590800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2122488"/>
            <a:ext cx="2797175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2286000" y="296703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000" y="2774950"/>
            <a:ext cx="7620000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r-Latn-C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Lupus - NMO spektar</a:t>
            </a:r>
            <a:r>
              <a:rPr lang="sr-Latn-C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/>
            </a:r>
            <a:br>
              <a:rPr lang="sr-Latn-C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</a:br>
            <a:endParaRPr lang="sr-Latn-C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sr-Latn-CS" sz="24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+mj-cs"/>
              </a:rPr>
              <a:t>-prikaz slučaja-</a:t>
            </a:r>
            <a:endParaRPr lang="en-US" sz="2400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571500" y="4821238"/>
            <a:ext cx="8572500" cy="2000250"/>
          </a:xfrm>
        </p:spPr>
        <p:txBody>
          <a:bodyPr>
            <a:normAutofit/>
          </a:bodyPr>
          <a:lstStyle/>
          <a:p>
            <a:pPr>
              <a:defRPr/>
            </a:pPr>
            <a:endParaRPr lang="sr-Latn-C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sr-Latn-C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Aleksandar Pantović</a:t>
            </a:r>
          </a:p>
          <a:p>
            <a:pPr>
              <a:defRPr/>
            </a:pPr>
            <a:r>
              <a:rPr lang="sr-Latn-C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Klinika za neurologiju, Vojnomedicinska akademija</a:t>
            </a:r>
          </a:p>
          <a:p>
            <a:pPr>
              <a:defRPr/>
            </a:pPr>
            <a:endParaRPr lang="sr-Latn-C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62000" y="5029200"/>
            <a:ext cx="78486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1066800" y="2286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r-Latn-CS" sz="4000" dirty="0" smtClean="0"/>
              <a:t>Vizuelni evocirani potencijali</a:t>
            </a:r>
            <a:r>
              <a:rPr lang="sr-Latn-CS" dirty="0" smtClean="0"/>
              <a:t/>
            </a:r>
            <a:br>
              <a:rPr lang="sr-Latn-CS" dirty="0" smtClean="0"/>
            </a:br>
            <a:endParaRPr lang="sr-Latn-CS" dirty="0"/>
          </a:p>
        </p:txBody>
      </p:sp>
      <p:pic>
        <p:nvPicPr>
          <p:cNvPr id="59394" name="Picture 2" descr="C:\Documents and Settings\Administrator\Local Settings\Temp\WPDNSE\Camera\20150615_07093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15906" t="4105" r="27293" b="2771"/>
          <a:stretch>
            <a:fillRect/>
          </a:stretch>
        </p:blipFill>
        <p:spPr>
          <a:xfrm>
            <a:off x="0" y="1643063"/>
            <a:ext cx="4286250" cy="4643437"/>
          </a:xfrm>
        </p:spPr>
      </p:pic>
      <p:pic>
        <p:nvPicPr>
          <p:cNvPr id="59395" name="Picture 3" descr="C:\Documents and Settings\Administrator\Local Settings\Temp\WPDNSE\Camera\20150615_070951.jpg"/>
          <p:cNvPicPr>
            <a:picLocks noChangeAspect="1" noChangeArrowheads="1"/>
          </p:cNvPicPr>
          <p:nvPr/>
        </p:nvPicPr>
        <p:blipFill>
          <a:blip r:embed="rId3"/>
          <a:srcRect l="16406" r="26563" b="4948"/>
          <a:stretch>
            <a:fillRect/>
          </a:stretch>
        </p:blipFill>
        <p:spPr bwMode="auto">
          <a:xfrm>
            <a:off x="4714875" y="1643063"/>
            <a:ext cx="442912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TextBox 7"/>
          <p:cNvSpPr txBox="1">
            <a:spLocks noChangeArrowheads="1"/>
          </p:cNvSpPr>
          <p:nvPr/>
        </p:nvSpPr>
        <p:spPr bwMode="auto">
          <a:xfrm>
            <a:off x="1071563" y="1214438"/>
            <a:ext cx="12874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2400"/>
              <a:t>Levo oko</a:t>
            </a:r>
          </a:p>
        </p:txBody>
      </p:sp>
      <p:sp>
        <p:nvSpPr>
          <p:cNvPr id="59397" name="TextBox 8"/>
          <p:cNvSpPr txBox="1">
            <a:spLocks noChangeArrowheads="1"/>
          </p:cNvSpPr>
          <p:nvPr/>
        </p:nvSpPr>
        <p:spPr bwMode="auto">
          <a:xfrm>
            <a:off x="6286500" y="1214438"/>
            <a:ext cx="14938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2400"/>
              <a:t>Desno oko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0" y="2143125"/>
            <a:ext cx="2286000" cy="3571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sr-Latn-CS"/>
          </a:p>
        </p:txBody>
      </p:sp>
      <p:sp>
        <p:nvSpPr>
          <p:cNvPr id="23" name="Rounded Rectangle 22"/>
          <p:cNvSpPr/>
          <p:nvPr/>
        </p:nvSpPr>
        <p:spPr>
          <a:xfrm>
            <a:off x="5357813" y="3500438"/>
            <a:ext cx="3429000" cy="3571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sr-Latn-C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14750" y="357188"/>
            <a:ext cx="1700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2400" b="1"/>
              <a:t>Preklapanje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4613" y="979488"/>
            <a:ext cx="9037637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r-Latn-CS" i="1"/>
          </a:p>
          <a:p>
            <a:endParaRPr lang="sr-Latn-CS" i="1"/>
          </a:p>
          <a:p>
            <a:r>
              <a:rPr lang="sr-Latn-CS" i="1"/>
              <a:t>Apsolutni kriterijumi:                                                                </a:t>
            </a:r>
            <a:r>
              <a:rPr lang="sr-Latn-CS"/>
              <a:t>Malarni eritem</a:t>
            </a:r>
          </a:p>
          <a:p>
            <a:r>
              <a:rPr lang="sr-Latn-CS"/>
              <a:t>Opti</a:t>
            </a:r>
            <a:r>
              <a:rPr lang="en-US"/>
              <a:t>čki</a:t>
            </a:r>
            <a:r>
              <a:rPr lang="sr-Latn-CS"/>
              <a:t> neuritis                                                                          Diskoidni eritem</a:t>
            </a:r>
          </a:p>
          <a:p>
            <a:r>
              <a:rPr lang="sr-Latn-CS"/>
              <a:t>A</a:t>
            </a:r>
            <a:r>
              <a:rPr lang="en-US"/>
              <a:t>KUTNI</a:t>
            </a:r>
            <a:r>
              <a:rPr lang="sr-Latn-CS"/>
              <a:t> M</a:t>
            </a:r>
            <a:r>
              <a:rPr lang="en-US"/>
              <a:t>IJ</a:t>
            </a:r>
            <a:r>
              <a:rPr lang="sr-Latn-CS"/>
              <a:t>ELITIS                                                                      Fotosenzitivnost</a:t>
            </a:r>
          </a:p>
          <a:p>
            <a:r>
              <a:rPr lang="sr-Latn-CS"/>
              <a:t>                                                                                                    Oralne ulceracija</a:t>
            </a:r>
          </a:p>
          <a:p>
            <a:r>
              <a:rPr lang="sr-Latn-CS" i="1"/>
              <a:t>Major pomoćni kriterijumi    </a:t>
            </a:r>
            <a:r>
              <a:rPr lang="sr-Latn-CS"/>
              <a:t>                                                  Neerozivni artritis</a:t>
            </a:r>
          </a:p>
          <a:p>
            <a:r>
              <a:rPr lang="sr-Latn-CS"/>
              <a:t>Negativan nalaz MRI na početku                                           </a:t>
            </a:r>
            <a:r>
              <a:rPr lang="en-US"/>
              <a:t> </a:t>
            </a:r>
            <a:r>
              <a:rPr lang="sr-Latn-CS"/>
              <a:t>Pleuritis/perikarditis </a:t>
            </a:r>
          </a:p>
          <a:p>
            <a:r>
              <a:rPr lang="sr-Latn-CS"/>
              <a:t>(ne ispunjava kriterijume za multiplu sklerozu                    Renalna 0,3 mg/d</a:t>
            </a:r>
            <a:r>
              <a:rPr lang="en-US"/>
              <a:t>AN</a:t>
            </a:r>
            <a:r>
              <a:rPr lang="sr-Latn-CS"/>
              <a:t> poteinurija </a:t>
            </a:r>
          </a:p>
          <a:p>
            <a:r>
              <a:rPr lang="sr-Latn-CS"/>
              <a:t>Kičmena moždina MRI, tri ili više segmenata                  </a:t>
            </a:r>
            <a:r>
              <a:rPr lang="sr-Latn-CS" i="1"/>
              <a:t> </a:t>
            </a:r>
            <a:r>
              <a:rPr lang="en-US" i="1"/>
              <a:t>   </a:t>
            </a:r>
            <a:r>
              <a:rPr lang="sr-Latn-CS"/>
              <a:t>Neu</a:t>
            </a:r>
            <a:r>
              <a:rPr lang="en-US"/>
              <a:t>rološki</a:t>
            </a:r>
            <a:r>
              <a:rPr lang="sr-Latn-CS"/>
              <a:t>- A</a:t>
            </a:r>
            <a:r>
              <a:rPr lang="en-US"/>
              <a:t>KUTNI MIJELITIS</a:t>
            </a:r>
            <a:endParaRPr lang="sr-Latn-CS"/>
          </a:p>
          <a:p>
            <a:r>
              <a:rPr lang="sr-Latn-CS"/>
              <a:t>CSL pleocitoza                         </a:t>
            </a:r>
            <a:r>
              <a:rPr lang="sr-Latn-CS" baseline="30000"/>
              <a:t>                                                                           </a:t>
            </a:r>
            <a:r>
              <a:rPr lang="en-US" baseline="30000"/>
              <a:t> </a:t>
            </a:r>
            <a:r>
              <a:rPr lang="sr-Latn-CS"/>
              <a:t>Hamatološki- hemolitička anemija</a:t>
            </a:r>
            <a:endParaRPr lang="sr-Latn-CS" baseline="30000"/>
          </a:p>
          <a:p>
            <a:r>
              <a:rPr lang="sr-Latn-CS"/>
              <a:t>                                                                                                     Imunološki - Anti ds DNA</a:t>
            </a:r>
          </a:p>
          <a:p>
            <a:r>
              <a:rPr lang="sr-Latn-CS" i="1"/>
              <a:t>Minor pomoćni kritetrijumi:</a:t>
            </a:r>
            <a:r>
              <a:rPr lang="sr-Latn-CS"/>
              <a:t>                                                     Pozitivna ANA</a:t>
            </a:r>
          </a:p>
          <a:p>
            <a:r>
              <a:rPr lang="sr-Latn-CS"/>
              <a:t>Bilateralni optički neuritis  </a:t>
            </a:r>
          </a:p>
          <a:p>
            <a:r>
              <a:rPr lang="sr-Latn-CS"/>
              <a:t>Teška forma optičkog neuritisa na jednom oku</a:t>
            </a:r>
          </a:p>
          <a:p>
            <a:r>
              <a:rPr lang="sr-Latn-CS"/>
              <a:t>Težak atak jednog ili više ekstremiteta</a:t>
            </a:r>
          </a:p>
          <a:p>
            <a:endParaRPr lang="sr-Latn-CS" baseline="30000"/>
          </a:p>
          <a:p>
            <a:endParaRPr lang="sr-Latn-CS" baseline="30000"/>
          </a:p>
          <a:p>
            <a:endParaRPr lang="sr-Latn-CS" baseline="30000"/>
          </a:p>
          <a:p>
            <a:endParaRPr lang="sr-Latn-CS"/>
          </a:p>
          <a:p>
            <a:endParaRPr lang="sr-Latn-CS"/>
          </a:p>
          <a:p>
            <a:endParaRPr lang="sr-Latn-CS"/>
          </a:p>
          <a:p>
            <a:r>
              <a:rPr lang="sr-Latn-CS"/>
              <a:t>oloa</a:t>
            </a:r>
          </a:p>
        </p:txBody>
      </p:sp>
      <p:pic>
        <p:nvPicPr>
          <p:cNvPr id="11" name="Picture 10" descr="che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1928813"/>
            <a:ext cx="328612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he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2143125"/>
            <a:ext cx="328612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he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0675" y="3643313"/>
            <a:ext cx="3571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che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4929188"/>
            <a:ext cx="328613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he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5143500"/>
            <a:ext cx="328613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he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188" y="3214688"/>
            <a:ext cx="328612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he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0" y="3500438"/>
            <a:ext cx="328613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he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0" y="3786188"/>
            <a:ext cx="328613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che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0" y="4071938"/>
            <a:ext cx="328613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he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4357688"/>
            <a:ext cx="328612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he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38" y="3000375"/>
            <a:ext cx="328612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Elbow Connector 33"/>
          <p:cNvCxnSpPr/>
          <p:nvPr/>
        </p:nvCxnSpPr>
        <p:spPr>
          <a:xfrm>
            <a:off x="2357438" y="2286000"/>
            <a:ext cx="2928937" cy="1357313"/>
          </a:xfrm>
          <a:prstGeom prst="bentConnector3">
            <a:avLst>
              <a:gd name="adj1" fmla="val 7467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" idx="2"/>
          </p:cNvCxnSpPr>
          <p:nvPr/>
        </p:nvCxnSpPr>
        <p:spPr>
          <a:xfrm rot="16200000" flipH="1">
            <a:off x="3906837" y="1477963"/>
            <a:ext cx="1323975" cy="6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4613" y="2928938"/>
            <a:ext cx="4130675" cy="1408112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x-non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Neuromyelitis optica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Longitudinalni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ekstenzivni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transferzalni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mijelitis</a:t>
            </a:r>
            <a:r>
              <a:rPr lang="x-non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LETM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508500" y="2898775"/>
            <a:ext cx="4130675" cy="1408113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x-non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Sistemski lupus eritematosus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3050" y="1016000"/>
            <a:ext cx="5572125" cy="4397375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x-non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Neuromyelitis optica spectar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4" grpId="0"/>
      <p:bldP spid="5" grpId="0" animBg="1"/>
      <p:bldP spid="31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8006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1600" b="1" smtClean="0">
                <a:latin typeface="Arial" charset="0"/>
              </a:rPr>
              <a:t>            </a:t>
            </a:r>
          </a:p>
          <a:p>
            <a:pPr marL="0" indent="0">
              <a:buFont typeface="Arial" charset="0"/>
              <a:buNone/>
            </a:pPr>
            <a:endParaRPr lang="en-US" sz="1600" b="1" smtClean="0">
              <a:latin typeface="Arial" charset="0"/>
            </a:endParaRPr>
          </a:p>
          <a:p>
            <a:pPr marL="0" indent="0">
              <a:buFont typeface="Arial" charset="0"/>
              <a:buNone/>
            </a:pPr>
            <a:endParaRPr lang="en-US" sz="1600" b="1" smtClean="0">
              <a:latin typeface="Arial" charset="0"/>
            </a:endParaRPr>
          </a:p>
          <a:p>
            <a:pPr marL="0" indent="0">
              <a:buFont typeface="Arial" charset="0"/>
              <a:buNone/>
            </a:pPr>
            <a:endParaRPr lang="en-US" sz="1600" b="1" smtClean="0">
              <a:latin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en-US" sz="1600" b="1" smtClean="0">
                <a:latin typeface="Arial" charset="0"/>
              </a:rPr>
              <a:t>          </a:t>
            </a:r>
          </a:p>
          <a:p>
            <a:pPr marL="0" indent="0">
              <a:buFont typeface="Arial" charset="0"/>
              <a:buNone/>
            </a:pPr>
            <a:r>
              <a:rPr lang="en-US" sz="1600" b="1" smtClean="0">
                <a:latin typeface="Arial" charset="0"/>
              </a:rPr>
              <a:t>             Pokazatelji pre hospitalizacije                          Pokazatelji tokom hospitalizacije  </a:t>
            </a:r>
          </a:p>
          <a:p>
            <a:pPr marL="0" indent="0">
              <a:buFont typeface="Arial" charset="0"/>
              <a:buNone/>
            </a:pPr>
            <a:r>
              <a:rPr lang="en-US" sz="1600" b="1" smtClean="0">
                <a:latin typeface="Arial" charset="0"/>
              </a:rPr>
              <a:t>          </a:t>
            </a:r>
          </a:p>
          <a:p>
            <a:pPr marL="0" indent="0">
              <a:buFont typeface="Arial" charset="0"/>
              <a:buNone/>
            </a:pPr>
            <a:endParaRPr lang="en-US" sz="1800" smtClean="0"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5000" y="2133600"/>
            <a:ext cx="3463925" cy="752475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MRI: Ekstenzivitet i lokalizacija promena</a:t>
            </a:r>
          </a:p>
          <a:p>
            <a:pPr algn="ctr">
              <a:defRPr/>
            </a:pPr>
            <a:r>
              <a:rPr lang="x-none" dirty="0"/>
              <a:t>Vezivanje kontrastnog sred</a:t>
            </a:r>
            <a:r>
              <a:rPr lang="en-US" dirty="0"/>
              <a:t>s</a:t>
            </a:r>
            <a:r>
              <a:rPr lang="x-none" dirty="0"/>
              <a:t>tva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95850" y="2133600"/>
            <a:ext cx="3486150" cy="752475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Pozitivan Coombsov test – hemolitička anemija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09600" y="3106738"/>
            <a:ext cx="3463925" cy="752475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Hemolitički sindrom</a:t>
            </a:r>
          </a:p>
          <a:p>
            <a:pPr algn="ctr">
              <a:defRPr/>
            </a:pPr>
            <a:r>
              <a:rPr lang="x-none" dirty="0"/>
              <a:t>Supstitucija deplazmatisanim eritrocitima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9600" y="4038600"/>
            <a:ext cx="3463925" cy="752475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Parametri zapaleljenja CRP i SE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09600" y="5029200"/>
            <a:ext cx="3463925" cy="752475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Sistemska priroda: pulmološka, hematološka, neurološka</a:t>
            </a:r>
            <a:r>
              <a:rPr lang="en-US" dirty="0"/>
              <a:t> </a:t>
            </a:r>
          </a:p>
          <a:p>
            <a:pPr algn="ctr">
              <a:defRPr/>
            </a:pPr>
            <a:r>
              <a:rPr lang="x-none" dirty="0"/>
              <a:t>(CN</a:t>
            </a:r>
            <a:r>
              <a:rPr lang="en-US" dirty="0"/>
              <a:t>S</a:t>
            </a:r>
            <a:r>
              <a:rPr lang="x-none" dirty="0"/>
              <a:t>,</a:t>
            </a:r>
            <a:r>
              <a:rPr lang="en-US" dirty="0"/>
              <a:t> </a:t>
            </a:r>
            <a:r>
              <a:rPr lang="x-none" dirty="0"/>
              <a:t>PNS)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09600" y="6016625"/>
            <a:ext cx="3463925" cy="752475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Obostrana novonastala slabovidost prolaznog karaktera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95850" y="3125788"/>
            <a:ext cx="3486150" cy="752475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Proteinurija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895850" y="4038600"/>
            <a:ext cx="3486150" cy="752475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Obostrani optički neuritis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895850" y="5029200"/>
            <a:ext cx="3486150" cy="752475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ANA, anti ds DNA, anti Sc At</a:t>
            </a:r>
          </a:p>
          <a:p>
            <a:pPr algn="ctr">
              <a:defRPr/>
            </a:pPr>
            <a:r>
              <a:rPr lang="x-none" dirty="0"/>
              <a:t>Komplement C3, C4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895850" y="6016625"/>
            <a:ext cx="3486150" cy="752475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IgG anti aquaporin 4 At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05325" y="1219200"/>
            <a:ext cx="0" cy="542766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477226" y="1772816"/>
            <a:ext cx="3857652" cy="385765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wordArtVert" anchor="ctr"/>
          <a:lstStyle/>
          <a:p>
            <a:pPr algn="ctr">
              <a:defRPr/>
            </a:pPr>
            <a:r>
              <a:rPr lang="sr-Latn-CS" dirty="0"/>
              <a:t> </a:t>
            </a:r>
          </a:p>
        </p:txBody>
      </p:sp>
      <p:sp>
        <p:nvSpPr>
          <p:cNvPr id="6" name="Oval 5"/>
          <p:cNvSpPr/>
          <p:nvPr/>
        </p:nvSpPr>
        <p:spPr>
          <a:xfrm>
            <a:off x="1476375" y="1773238"/>
            <a:ext cx="3857625" cy="385762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sr-Latn-CS"/>
          </a:p>
        </p:txBody>
      </p:sp>
      <p:sp>
        <p:nvSpPr>
          <p:cNvPr id="8" name="TextBox 7"/>
          <p:cNvSpPr txBox="1"/>
          <p:nvPr/>
        </p:nvSpPr>
        <p:spPr>
          <a:xfrm>
            <a:off x="4181514" y="2295776"/>
            <a:ext cx="458587" cy="2811732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>
              <a:defRPr/>
            </a:pPr>
            <a:r>
              <a:rPr lang="sr-Latn-C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NEUROLUPUS</a:t>
            </a:r>
          </a:p>
        </p:txBody>
      </p:sp>
      <p:sp>
        <p:nvSpPr>
          <p:cNvPr id="62468" name="TextBox 9"/>
          <p:cNvSpPr txBox="1">
            <a:spLocks noChangeArrowheads="1"/>
          </p:cNvSpPr>
          <p:nvPr/>
        </p:nvSpPr>
        <p:spPr bwMode="auto">
          <a:xfrm rot="10800000" flipV="1">
            <a:off x="5334000" y="3344863"/>
            <a:ext cx="1928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/>
              <a:t>MULTIPLA  </a:t>
            </a:r>
          </a:p>
          <a:p>
            <a:pPr algn="ctr"/>
            <a:r>
              <a:rPr lang="sr-Latn-CS" b="1"/>
              <a:t>SKLEROZA</a:t>
            </a:r>
          </a:p>
        </p:txBody>
      </p:sp>
      <p:sp>
        <p:nvSpPr>
          <p:cNvPr id="62469" name="TextBox 10"/>
          <p:cNvSpPr txBox="1">
            <a:spLocks noChangeArrowheads="1"/>
          </p:cNvSpPr>
          <p:nvPr/>
        </p:nvSpPr>
        <p:spPr bwMode="auto">
          <a:xfrm>
            <a:off x="1954213" y="3344863"/>
            <a:ext cx="10207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r-Latn-CS" b="1"/>
              <a:t> NMO</a:t>
            </a:r>
          </a:p>
          <a:p>
            <a:pPr algn="ctr"/>
            <a:r>
              <a:rPr lang="sr-Latn-CS" b="1"/>
              <a:t>SPEKTAR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477226" y="1772816"/>
            <a:ext cx="3857652" cy="385765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wordArtVert" anchor="ctr"/>
          <a:lstStyle/>
          <a:p>
            <a:pPr algn="ctr">
              <a:defRPr/>
            </a:pPr>
            <a:r>
              <a:rPr lang="sr-Latn-C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Oval 5"/>
          <p:cNvSpPr/>
          <p:nvPr/>
        </p:nvSpPr>
        <p:spPr>
          <a:xfrm>
            <a:off x="1476375" y="1731963"/>
            <a:ext cx="3857625" cy="3857625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sr-Latn-C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81514" y="2295776"/>
            <a:ext cx="458587" cy="2811732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wordArtVert">
            <a:spAutoFit/>
          </a:bodyPr>
          <a:lstStyle/>
          <a:p>
            <a:pPr>
              <a:defRPr/>
            </a:pPr>
            <a:r>
              <a:rPr lang="sr-Latn-CS" sz="1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NEUROLUPUS</a:t>
            </a:r>
          </a:p>
        </p:txBody>
      </p:sp>
      <p:sp>
        <p:nvSpPr>
          <p:cNvPr id="63492" name="TextBox 9"/>
          <p:cNvSpPr txBox="1">
            <a:spLocks noChangeArrowheads="1"/>
          </p:cNvSpPr>
          <p:nvPr/>
        </p:nvSpPr>
        <p:spPr bwMode="auto">
          <a:xfrm rot="10800000" flipV="1">
            <a:off x="5334000" y="3344863"/>
            <a:ext cx="1928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solidFill>
                  <a:srgbClr val="000000"/>
                </a:solidFill>
              </a:rPr>
              <a:t>MULTIPLA  </a:t>
            </a:r>
          </a:p>
          <a:p>
            <a:pPr algn="ctr"/>
            <a:r>
              <a:rPr lang="sr-Latn-CS" b="1">
                <a:solidFill>
                  <a:srgbClr val="000000"/>
                </a:solidFill>
              </a:rPr>
              <a:t>SKLEROZA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54213" y="3344863"/>
            <a:ext cx="1020762" cy="646112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algn="ctr"/>
            <a:r>
              <a:rPr lang="sr-Latn-CS" b="1">
                <a:solidFill>
                  <a:srgbClr val="000000"/>
                </a:solidFill>
                <a:cs typeface="Arial" charset="0"/>
              </a:rPr>
              <a:t> NMO</a:t>
            </a:r>
          </a:p>
          <a:p>
            <a:pPr algn="ctr"/>
            <a:r>
              <a:rPr lang="sr-Latn-CS" b="1">
                <a:solidFill>
                  <a:srgbClr val="000000"/>
                </a:solidFill>
                <a:cs typeface="Arial" charset="0"/>
              </a:rPr>
              <a:t>SPEKTAR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pic>
        <p:nvPicPr>
          <p:cNvPr id="64514" name="Content Placeholder 3" descr="20150217200852063_0004.jpg"/>
          <p:cNvPicPr>
            <a:picLocks noGrp="1" noChangeAspect="1"/>
          </p:cNvPicPr>
          <p:nvPr>
            <p:ph idx="1"/>
          </p:nvPr>
        </p:nvPicPr>
        <p:blipFill>
          <a:blip r:embed="rId2"/>
          <a:srcRect l="54463" t="54613" r="4337"/>
          <a:stretch>
            <a:fillRect/>
          </a:stretch>
        </p:blipFill>
        <p:spPr>
          <a:xfrm>
            <a:off x="1981200" y="1676400"/>
            <a:ext cx="4953000" cy="3678238"/>
          </a:xfrm>
        </p:spPr>
      </p:pic>
      <p:sp>
        <p:nvSpPr>
          <p:cNvPr id="5" name="TextBox 4"/>
          <p:cNvSpPr txBox="1"/>
          <p:nvPr/>
        </p:nvSpPr>
        <p:spPr>
          <a:xfrm>
            <a:off x="714375" y="5072063"/>
            <a:ext cx="70008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sr-Latn-C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95263" y="1143000"/>
            <a:ext cx="9036050" cy="738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i="1">
                <a:solidFill>
                  <a:srgbClr val="000000"/>
                </a:solidFill>
              </a:rPr>
              <a:t>NMO kriterijumi </a:t>
            </a:r>
          </a:p>
          <a:p>
            <a:r>
              <a:rPr lang="sr-Latn-CS" i="1">
                <a:solidFill>
                  <a:srgbClr val="000000"/>
                </a:solidFill>
              </a:rPr>
              <a:t>Wingerchuk, Neurology 2006.</a:t>
            </a:r>
          </a:p>
          <a:p>
            <a:endParaRPr lang="sr-Latn-CS" i="1">
              <a:solidFill>
                <a:srgbClr val="000000"/>
              </a:solidFill>
            </a:endParaRPr>
          </a:p>
          <a:p>
            <a:endParaRPr lang="sr-Latn-CS" i="1">
              <a:solidFill>
                <a:srgbClr val="000000"/>
              </a:solidFill>
            </a:endParaRPr>
          </a:p>
          <a:p>
            <a:r>
              <a:rPr lang="sr-Latn-CS" i="1">
                <a:solidFill>
                  <a:srgbClr val="000000"/>
                </a:solidFill>
              </a:rPr>
              <a:t>Apsolutni kriterijumi:                                                                                </a:t>
            </a:r>
            <a:endParaRPr lang="en-US" i="1">
              <a:solidFill>
                <a:srgbClr val="000000"/>
              </a:solidFill>
            </a:endParaRPr>
          </a:p>
          <a:p>
            <a:r>
              <a:rPr lang="sr-Latn-CS">
                <a:solidFill>
                  <a:srgbClr val="000000"/>
                </a:solidFill>
              </a:rPr>
              <a:t>Opti</a:t>
            </a:r>
            <a:r>
              <a:rPr lang="en-US">
                <a:solidFill>
                  <a:srgbClr val="000000"/>
                </a:solidFill>
              </a:rPr>
              <a:t>čki</a:t>
            </a:r>
            <a:r>
              <a:rPr lang="sr-Latn-CS">
                <a:solidFill>
                  <a:srgbClr val="000000"/>
                </a:solidFill>
              </a:rPr>
              <a:t> neuritis                                                                          </a:t>
            </a:r>
            <a:endParaRPr lang="en-US">
              <a:solidFill>
                <a:srgbClr val="000000"/>
              </a:solidFill>
            </a:endParaRPr>
          </a:p>
          <a:p>
            <a:r>
              <a:rPr lang="sr-Latn-CS">
                <a:solidFill>
                  <a:srgbClr val="000000"/>
                </a:solidFill>
              </a:rPr>
              <a:t>A</a:t>
            </a:r>
            <a:r>
              <a:rPr lang="en-US">
                <a:solidFill>
                  <a:srgbClr val="000000"/>
                </a:solidFill>
              </a:rPr>
              <a:t>kutni mijelitis</a:t>
            </a:r>
          </a:p>
          <a:p>
            <a:endParaRPr lang="en-US" i="1">
              <a:solidFill>
                <a:srgbClr val="000000"/>
              </a:solidFill>
            </a:endParaRPr>
          </a:p>
          <a:p>
            <a:r>
              <a:rPr lang="sr-Latn-CS" i="1">
                <a:solidFill>
                  <a:srgbClr val="000000"/>
                </a:solidFill>
              </a:rPr>
              <a:t>Major pomoćni kriterijumi    </a:t>
            </a:r>
            <a:r>
              <a:rPr lang="sr-Latn-CS">
                <a:solidFill>
                  <a:srgbClr val="000000"/>
                </a:solidFill>
              </a:rPr>
              <a:t>                                                 </a:t>
            </a:r>
            <a:endParaRPr lang="en-US">
              <a:solidFill>
                <a:srgbClr val="000000"/>
              </a:solidFill>
            </a:endParaRPr>
          </a:p>
          <a:p>
            <a:r>
              <a:rPr lang="sr-Latn-CS">
                <a:solidFill>
                  <a:srgbClr val="000000"/>
                </a:solidFill>
              </a:rPr>
              <a:t>Negativan nalaz MRI na početku </a:t>
            </a:r>
          </a:p>
          <a:p>
            <a:r>
              <a:rPr lang="sr-Latn-CS">
                <a:solidFill>
                  <a:srgbClr val="000000"/>
                </a:solidFill>
              </a:rPr>
              <a:t>(n</a:t>
            </a:r>
            <a:r>
              <a:rPr lang="en-US">
                <a:solidFill>
                  <a:srgbClr val="000000"/>
                </a:solidFill>
              </a:rPr>
              <a:t>etipičan</a:t>
            </a:r>
            <a:r>
              <a:rPr lang="sr-Latn-CS">
                <a:solidFill>
                  <a:srgbClr val="000000"/>
                </a:solidFill>
              </a:rPr>
              <a:t> za multiplu sklerozu</a:t>
            </a:r>
            <a:r>
              <a:rPr lang="en-US">
                <a:solidFill>
                  <a:srgbClr val="000000"/>
                </a:solidFill>
              </a:rPr>
              <a:t>)</a:t>
            </a:r>
            <a:r>
              <a:rPr lang="sr-Latn-CS">
                <a:solidFill>
                  <a:srgbClr val="000000"/>
                </a:solidFill>
              </a:rPr>
              <a:t>                </a:t>
            </a:r>
          </a:p>
          <a:p>
            <a:r>
              <a:rPr lang="sr-Latn-CS">
                <a:solidFill>
                  <a:srgbClr val="000000"/>
                </a:solidFill>
              </a:rPr>
              <a:t>Kičmena moždina MRI, tri ili više segmenata                  </a:t>
            </a:r>
            <a:r>
              <a:rPr lang="sr-Latn-CS" i="1">
                <a:solidFill>
                  <a:srgbClr val="000000"/>
                </a:solidFill>
              </a:rPr>
              <a:t> </a:t>
            </a:r>
            <a:r>
              <a:rPr lang="en-US" i="1">
                <a:solidFill>
                  <a:srgbClr val="000000"/>
                </a:solidFill>
              </a:rPr>
              <a:t>   </a:t>
            </a:r>
          </a:p>
          <a:p>
            <a:r>
              <a:rPr lang="sr-Latn-CS">
                <a:solidFill>
                  <a:srgbClr val="000000"/>
                </a:solidFill>
              </a:rPr>
              <a:t>CSL pleocitoza</a:t>
            </a:r>
          </a:p>
          <a:p>
            <a:endParaRPr lang="en-US" i="1">
              <a:solidFill>
                <a:srgbClr val="000000"/>
              </a:solidFill>
            </a:endParaRPr>
          </a:p>
          <a:p>
            <a:r>
              <a:rPr lang="sr-Latn-CS" i="1">
                <a:solidFill>
                  <a:srgbClr val="000000"/>
                </a:solidFill>
              </a:rPr>
              <a:t>Minor pomoćni kritetrijumi:</a:t>
            </a:r>
            <a:r>
              <a:rPr lang="sr-Latn-CS">
                <a:solidFill>
                  <a:srgbClr val="000000"/>
                </a:solidFill>
              </a:rPr>
              <a:t>                                                     </a:t>
            </a:r>
            <a:endParaRPr lang="en-US">
              <a:solidFill>
                <a:srgbClr val="000000"/>
              </a:solidFill>
            </a:endParaRPr>
          </a:p>
          <a:p>
            <a:r>
              <a:rPr lang="sr-Latn-CS">
                <a:solidFill>
                  <a:srgbClr val="000000"/>
                </a:solidFill>
              </a:rPr>
              <a:t>Bilateralni optički neuritis  </a:t>
            </a:r>
          </a:p>
          <a:p>
            <a:r>
              <a:rPr lang="sr-Latn-CS">
                <a:solidFill>
                  <a:srgbClr val="000000"/>
                </a:solidFill>
              </a:rPr>
              <a:t>Teška forma optičkog neuritisa na jednom oku</a:t>
            </a:r>
          </a:p>
          <a:p>
            <a:r>
              <a:rPr lang="sr-Latn-CS">
                <a:solidFill>
                  <a:srgbClr val="000000"/>
                </a:solidFill>
              </a:rPr>
              <a:t>Težak atak jednog ili više ekstremiteta</a:t>
            </a:r>
          </a:p>
          <a:p>
            <a:endParaRPr lang="sr-Latn-CS" sz="3600" baseline="30000">
              <a:solidFill>
                <a:srgbClr val="000000"/>
              </a:solidFill>
            </a:endParaRPr>
          </a:p>
          <a:p>
            <a:r>
              <a:rPr lang="sr-Latn-CS" sz="3600" baseline="30000">
                <a:solidFill>
                  <a:srgbClr val="000000"/>
                </a:solidFill>
              </a:rPr>
              <a:t>Zašto su potojeći kriterijumi neodgovarajući</a:t>
            </a:r>
            <a:r>
              <a:rPr lang="sr-Latn-CS" sz="3600">
                <a:solidFill>
                  <a:srgbClr val="000000"/>
                </a:solidFill>
              </a:rPr>
              <a:t> </a:t>
            </a:r>
            <a:r>
              <a:rPr lang="sr-Latn-CS" sz="3600" b="1" baseline="30000">
                <a:solidFill>
                  <a:srgbClr val="000000"/>
                </a:solidFill>
              </a:rPr>
              <a:t>novo lice NMO</a:t>
            </a:r>
            <a:r>
              <a:rPr lang="sr-Latn-CS" sz="3600" baseline="30000">
                <a:solidFill>
                  <a:srgbClr val="000000"/>
                </a:solidFill>
              </a:rPr>
              <a:t>?</a:t>
            </a:r>
          </a:p>
          <a:p>
            <a:endParaRPr lang="sr-Latn-CS" sz="3600" baseline="30000">
              <a:solidFill>
                <a:srgbClr val="000000"/>
              </a:solidFill>
            </a:endParaRPr>
          </a:p>
          <a:p>
            <a:endParaRPr lang="sr-Latn-CS" baseline="30000">
              <a:solidFill>
                <a:srgbClr val="000000"/>
              </a:solidFill>
            </a:endParaRPr>
          </a:p>
          <a:p>
            <a:endParaRPr lang="sr-Latn-CS">
              <a:solidFill>
                <a:srgbClr val="000000"/>
              </a:solidFill>
            </a:endParaRPr>
          </a:p>
          <a:p>
            <a:endParaRPr lang="sr-Latn-CS">
              <a:solidFill>
                <a:srgbClr val="000000"/>
              </a:solidFill>
            </a:endParaRPr>
          </a:p>
          <a:p>
            <a:endParaRPr lang="sr-Latn-CS">
              <a:solidFill>
                <a:srgbClr val="000000"/>
              </a:solidFill>
            </a:endParaRPr>
          </a:p>
        </p:txBody>
      </p:sp>
      <p:pic>
        <p:nvPicPr>
          <p:cNvPr id="6553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3938" y="1238250"/>
            <a:ext cx="4114800" cy="35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1263" y="4789488"/>
            <a:ext cx="3738562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1828800"/>
            <a:ext cx="22764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89088"/>
            <a:ext cx="4038600" cy="4525962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x-none" sz="2000" dirty="0" smtClean="0"/>
              <a:t>Najmanje jedna od </a:t>
            </a:r>
          </a:p>
          <a:p>
            <a:pPr marL="0" indent="0">
              <a:buFont typeface="Arial" charset="0"/>
              <a:buNone/>
              <a:defRPr/>
            </a:pPr>
            <a:r>
              <a:rPr lang="x-none" sz="2000" dirty="0"/>
              <a:t> </a:t>
            </a:r>
            <a:r>
              <a:rPr lang="x-none" sz="2000" dirty="0" smtClean="0"/>
              <a:t>    </a:t>
            </a:r>
            <a:r>
              <a:rPr lang="x-none" sz="2000" dirty="0" smtClean="0">
                <a:solidFill>
                  <a:srgbClr val="FF3300"/>
                </a:solidFill>
              </a:rPr>
              <a:t>glavnih kliničkih krakterstika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x-none" sz="2000" dirty="0" smtClean="0"/>
              <a:t>Pozitivan test  AQP4 IgG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x-none" sz="2000" dirty="0" smtClean="0"/>
              <a:t>Nema boljeg objašnjejna:</a:t>
            </a:r>
          </a:p>
          <a:p>
            <a:pPr marL="0" indent="0">
              <a:buFont typeface="Arial" charset="0"/>
              <a:buNone/>
              <a:defRPr/>
            </a:pPr>
            <a:r>
              <a:rPr lang="x-none" sz="2000" dirty="0" smtClean="0"/>
              <a:t>     kliničke i MRI crvene zastave</a:t>
            </a:r>
          </a:p>
          <a:p>
            <a:pPr>
              <a:defRPr/>
            </a:pP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x-none" sz="2000" dirty="0" smtClean="0"/>
              <a:t>Glavne kliničke karakteristike:</a:t>
            </a:r>
          </a:p>
          <a:p>
            <a:pPr marL="0" indent="0">
              <a:buFont typeface="Arial" charset="0"/>
              <a:buNone/>
              <a:defRPr/>
            </a:pPr>
            <a:endParaRPr lang="x-none" sz="20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x-none" sz="2000" dirty="0" smtClean="0">
                <a:solidFill>
                  <a:srgbClr val="FF3300"/>
                </a:solidFill>
              </a:rPr>
              <a:t>Optički neuritis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x-none" sz="2000" dirty="0" smtClean="0">
                <a:solidFill>
                  <a:srgbClr val="FF3300"/>
                </a:solidFill>
              </a:rPr>
              <a:t>Akutni mijelitis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x-none" sz="2000" dirty="0" smtClean="0">
                <a:solidFill>
                  <a:srgbClr val="FF3300"/>
                </a:solidFill>
              </a:rPr>
              <a:t>Area postrema sindrom: nauzeja, povraćanje, štucanje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x-none" sz="2000" dirty="0" smtClean="0"/>
              <a:t>Simptomatska narkolepsija ili dijencefalični sindrom sa MRI lezijama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x-none" sz="2000" dirty="0" smtClean="0"/>
              <a:t>Simptomatski cerebralni sindrom sa MRI nalazom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7587" name="Title 10"/>
          <p:cNvSpPr>
            <a:spLocks noGrp="1"/>
          </p:cNvSpPr>
          <p:nvPr>
            <p:ph type="title"/>
          </p:nvPr>
        </p:nvSpPr>
        <p:spPr>
          <a:xfrm>
            <a:off x="228600" y="228600"/>
            <a:ext cx="5181600" cy="1200150"/>
          </a:xfrm>
        </p:spPr>
        <p:txBody>
          <a:bodyPr>
            <a:spAutoFit/>
          </a:bodyPr>
          <a:lstStyle/>
          <a:p>
            <a:r>
              <a:rPr lang="en-US" sz="2400" smtClean="0">
                <a:latin typeface="Arial" charset="0"/>
              </a:rPr>
              <a:t>Revidirani kriterijumi Internacionalna NMO grupa predlog 2014.</a:t>
            </a:r>
            <a:br>
              <a:rPr lang="en-US" sz="2400" smtClean="0">
                <a:latin typeface="Arial" charset="0"/>
              </a:rPr>
            </a:br>
            <a:endParaRPr lang="en-US" sz="2400" smtClean="0"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84588"/>
            <a:ext cx="4724400" cy="3478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x-none" sz="2000" dirty="0">
                <a:latin typeface="Arial" pitchFamily="34" charset="0"/>
                <a:cs typeface="Arial" pitchFamily="34" charset="0"/>
              </a:rPr>
              <a:t>Revidirani predlog za dijagnozu NMOSD sa negativnim ili nedostupnim nalazom IgG anti AQP4: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x-none" sz="2000" dirty="0">
                <a:latin typeface="Arial" pitchFamily="34" charset="0"/>
                <a:cs typeface="Arial" pitchFamily="34" charset="0"/>
              </a:rPr>
              <a:t>Najmanje 2 gl. kliničke karakteristike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x-none" sz="2000" dirty="0">
                <a:latin typeface="Arial" pitchFamily="34" charset="0"/>
                <a:cs typeface="Arial" pitchFamily="34" charset="0"/>
              </a:rPr>
              <a:t>Jedna mora biti ON, akutni mijelitis ili area postrema sindrom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x-none" sz="2000" dirty="0">
                <a:latin typeface="Arial" pitchFamily="34" charset="0"/>
                <a:cs typeface="Arial" pitchFamily="34" charset="0"/>
              </a:rPr>
              <a:t>MRI podrška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x-none" sz="2000" dirty="0">
                <a:latin typeface="Arial" pitchFamily="34" charset="0"/>
                <a:cs typeface="Arial" pitchFamily="34" charset="0"/>
              </a:rPr>
              <a:t>Diseminacija u prostoru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x-none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x-none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581400"/>
            <a:ext cx="4724400" cy="3048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590" name="TextBox 12"/>
          <p:cNvSpPr txBox="1">
            <a:spLocks noChangeArrowheads="1"/>
          </p:cNvSpPr>
          <p:nvPr/>
        </p:nvSpPr>
        <p:spPr bwMode="auto">
          <a:xfrm>
            <a:off x="6553200" y="6299200"/>
            <a:ext cx="2265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B. Weinshenker, 2014.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Anamneza</a:t>
            </a:r>
            <a:endParaRPr lang="sr-Latn-C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sz="2400" smtClean="0">
                <a:latin typeface="Arial" charset="0"/>
              </a:rPr>
              <a:t>Pacijentkinja je u  52. godini života</a:t>
            </a:r>
          </a:p>
          <a:p>
            <a:r>
              <a:rPr lang="en-US" sz="2400" smtClean="0">
                <a:latin typeface="Arial" charset="0"/>
              </a:rPr>
              <a:t>Tegobe pacijentkinje počele su naglo i spontano intenzivnim bolom u grudnom delu ledja dva dana pred prijem u lokalnu bolnicu</a:t>
            </a:r>
          </a:p>
          <a:p>
            <a:r>
              <a:rPr lang="en-US" sz="2400" smtClean="0">
                <a:latin typeface="Arial" charset="0"/>
              </a:rPr>
              <a:t>Bolove prati utrnulost donjih ekstremiteta</a:t>
            </a:r>
          </a:p>
          <a:p>
            <a:r>
              <a:rPr lang="en-US" sz="2400" smtClean="0">
                <a:latin typeface="Arial" charset="0"/>
              </a:rPr>
              <a:t>Dan pred prijem oseća prvo slabost desne a nešto kasnije i leve noge sa neprekidnim pogoršanjem do potpune oduzetosti</a:t>
            </a:r>
          </a:p>
          <a:p>
            <a:r>
              <a:rPr lang="en-US" sz="2400" smtClean="0">
                <a:latin typeface="Arial" charset="0"/>
              </a:rPr>
              <a:t>Pogoršanje do potpune oduzetosti se meri satima</a:t>
            </a:r>
          </a:p>
          <a:p>
            <a:r>
              <a:rPr lang="pl-PL" sz="2400" smtClean="0">
                <a:latin typeface="Arial" charset="0"/>
              </a:rPr>
              <a:t>Koristila je lekove za bolove</a:t>
            </a:r>
          </a:p>
          <a:p>
            <a:endParaRPr lang="en-US" sz="2500" smtClean="0">
              <a:latin typeface="Arial" charset="0"/>
            </a:endParaRPr>
          </a:p>
          <a:p>
            <a:endParaRPr lang="en-US" sz="2500" smtClean="0">
              <a:latin typeface="Arial" charset="0"/>
            </a:endParaRPr>
          </a:p>
          <a:p>
            <a:endParaRPr lang="en-US" sz="2500" smtClean="0">
              <a:latin typeface="Arial" charset="0"/>
            </a:endParaRPr>
          </a:p>
          <a:p>
            <a:endParaRPr lang="sr-Latn-CS" sz="2500" smtClean="0">
              <a:latin typeface="Arial" charset="0"/>
            </a:endParaRPr>
          </a:p>
          <a:p>
            <a:endParaRPr lang="sr-Latn-CS" sz="2800" smtClean="0">
              <a:latin typeface="Arial" charset="0"/>
            </a:endParaRPr>
          </a:p>
          <a:p>
            <a:endParaRPr lang="sr-Latn-C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x-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Anamneza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smtClean="0">
                <a:latin typeface="Arial" charset="0"/>
              </a:rPr>
              <a:t>Na dan pred prijem </a:t>
            </a:r>
            <a:r>
              <a:rPr lang="en-US" sz="2400" smtClean="0">
                <a:latin typeface="Arial" charset="0"/>
              </a:rPr>
              <a:t>ne može da mokri</a:t>
            </a:r>
          </a:p>
          <a:p>
            <a:r>
              <a:rPr lang="pl-PL" sz="2400" smtClean="0">
                <a:latin typeface="Arial" charset="0"/>
              </a:rPr>
              <a:t>Prijem u lokalnu opštu bolnicu u Požarevcu na odeljenje neurologije </a:t>
            </a:r>
          </a:p>
          <a:p>
            <a:r>
              <a:rPr lang="pl-PL" sz="2400" smtClean="0">
                <a:latin typeface="Arial" charset="0"/>
              </a:rPr>
              <a:t>Podaci iz </a:t>
            </a:r>
            <a:r>
              <a:rPr lang="pl-PL" sz="2400" b="1" smtClean="0">
                <a:latin typeface="Arial" charset="0"/>
              </a:rPr>
              <a:t>lične anamneze </a:t>
            </a:r>
            <a:r>
              <a:rPr lang="pl-PL" sz="2400" smtClean="0">
                <a:latin typeface="Arial" charset="0"/>
              </a:rPr>
              <a:t>su lečenje povišenih vrednosti krvnog pritiska, negira alergijske reakcije</a:t>
            </a:r>
          </a:p>
          <a:p>
            <a:r>
              <a:rPr lang="pl-PL" sz="2400" smtClean="0">
                <a:latin typeface="Arial" charset="0"/>
              </a:rPr>
              <a:t>Uredan psihomotorni razvoj</a:t>
            </a:r>
          </a:p>
          <a:p>
            <a:r>
              <a:rPr lang="pl-PL" sz="2400" smtClean="0">
                <a:latin typeface="Arial" charset="0"/>
              </a:rPr>
              <a:t>Podaci iz </a:t>
            </a:r>
            <a:r>
              <a:rPr lang="pl-PL" sz="2400" b="1" smtClean="0">
                <a:latin typeface="Arial" charset="0"/>
              </a:rPr>
              <a:t>porodične anamneze </a:t>
            </a:r>
            <a:r>
              <a:rPr lang="pl-PL" sz="2400" smtClean="0">
                <a:latin typeface="Arial" charset="0"/>
              </a:rPr>
              <a:t>su cerebrovaskularne bolesti roditelja u poznim godinama, bez drugih podataka u vezi sa naslednošću </a:t>
            </a:r>
          </a:p>
          <a:p>
            <a:endParaRPr lang="pl-PL" sz="2500" smtClean="0">
              <a:latin typeface="Arial" charset="0"/>
            </a:endParaRPr>
          </a:p>
          <a:p>
            <a:endParaRPr lang="pl-PL" sz="2500" smtClean="0">
              <a:latin typeface="Arial" charset="0"/>
            </a:endParaRPr>
          </a:p>
          <a:p>
            <a:endParaRPr lang="pl-PL" smtClean="0">
              <a:latin typeface="Arial" charset="0"/>
            </a:endParaRPr>
          </a:p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x-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bolnici u Požarevcu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smtClean="0">
                <a:latin typeface="Arial" charset="0"/>
              </a:rPr>
              <a:t>Somatski status </a:t>
            </a:r>
            <a:r>
              <a:rPr lang="en-US" sz="2400" smtClean="0">
                <a:latin typeface="Arial" charset="0"/>
              </a:rPr>
              <a:t>je uredan</a:t>
            </a:r>
          </a:p>
          <a:p>
            <a:r>
              <a:rPr lang="en-US" sz="2400" b="1" smtClean="0">
                <a:latin typeface="Arial" charset="0"/>
              </a:rPr>
              <a:t>Neurološki status: </a:t>
            </a:r>
          </a:p>
          <a:p>
            <a:pPr>
              <a:buFontTx/>
              <a:buChar char="-"/>
            </a:pPr>
            <a:r>
              <a:rPr lang="en-US" sz="2400" smtClean="0">
                <a:latin typeface="Arial" charset="0"/>
              </a:rPr>
              <a:t>Nivo senzibiliteta na Th12 obostrano, izrazitije levo</a:t>
            </a:r>
          </a:p>
          <a:p>
            <a:pPr>
              <a:buFontTx/>
              <a:buChar char="-"/>
            </a:pPr>
            <a:r>
              <a:rPr lang="en-US" sz="2400" smtClean="0">
                <a:latin typeface="Arial" charset="0"/>
              </a:rPr>
              <a:t>Plegija donjih ektremiteta</a:t>
            </a:r>
          </a:p>
          <a:p>
            <a:pPr>
              <a:buFontTx/>
              <a:buChar char="-"/>
            </a:pPr>
            <a:r>
              <a:rPr lang="en-US" sz="2400" smtClean="0">
                <a:latin typeface="Arial" charset="0"/>
              </a:rPr>
              <a:t>Znak po Baninskom na levom stopalu</a:t>
            </a:r>
          </a:p>
          <a:p>
            <a:pPr>
              <a:buFontTx/>
              <a:buChar char="-"/>
            </a:pPr>
            <a:r>
              <a:rPr lang="en-US" sz="2400" smtClean="0">
                <a:latin typeface="Arial" charset="0"/>
              </a:rPr>
              <a:t>Tetivni refleksi na donjim ekstremitetima lako pojačani</a:t>
            </a:r>
          </a:p>
          <a:p>
            <a:pPr>
              <a:buFontTx/>
              <a:buChar char="-"/>
            </a:pPr>
            <a:r>
              <a:rPr lang="en-US" sz="2400" smtClean="0">
                <a:latin typeface="Arial" charset="0"/>
              </a:rPr>
              <a:t>Obostrano pozitivan Lazarevićev znak</a:t>
            </a:r>
          </a:p>
          <a:p>
            <a:pPr>
              <a:buFontTx/>
              <a:buChar char="-"/>
            </a:pPr>
            <a:r>
              <a:rPr lang="en-US" sz="2400" smtClean="0">
                <a:latin typeface="Arial" charset="0"/>
              </a:rPr>
              <a:t>Urinarna retencija</a:t>
            </a:r>
          </a:p>
          <a:p>
            <a:pPr>
              <a:buFontTx/>
              <a:buChar char="-"/>
            </a:pPr>
            <a:r>
              <a:rPr lang="en-US" sz="2400" smtClean="0">
                <a:latin typeface="Arial" charset="0"/>
              </a:rPr>
              <a:t>Nije u mogućnosti da sedi samostalno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x-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bolnici u Požarevcu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sr-Latn-CS" sz="2400" b="1" dirty="0"/>
              <a:t>MRI pregled </a:t>
            </a:r>
            <a:r>
              <a:rPr lang="sr-Latn-CS" sz="2400" b="1" dirty="0" smtClean="0"/>
              <a:t>grudne kičme </a:t>
            </a:r>
            <a:r>
              <a:rPr lang="sr-Latn-CS" sz="2400" dirty="0" smtClean="0"/>
              <a:t>u lokalnom </a:t>
            </a:r>
            <a:r>
              <a:rPr lang="sr-Latn-CS" sz="2400" dirty="0"/>
              <a:t>dijagnostičkom </a:t>
            </a:r>
            <a:r>
              <a:rPr lang="sr-Latn-CS" sz="2400" dirty="0" smtClean="0"/>
              <a:t>centru </a:t>
            </a:r>
          </a:p>
          <a:p>
            <a:pPr>
              <a:buFontTx/>
              <a:buChar char="-"/>
              <a:defRPr/>
            </a:pPr>
            <a:r>
              <a:rPr lang="sr-Latn-CS" sz="2400" dirty="0" smtClean="0"/>
              <a:t>Uvećanje poprečnog dijametra od Th7 do Th1 i visokog signala strukture u T2W a sinženog u T1W sekvenci do Th7 i kranijalno do Th1</a:t>
            </a:r>
          </a:p>
          <a:p>
            <a:pPr>
              <a:buFontTx/>
              <a:buChar char="-"/>
              <a:defRPr/>
            </a:pPr>
            <a:r>
              <a:rPr lang="sr-Latn-CS" sz="2400" dirty="0" smtClean="0"/>
              <a:t>Postkontratno  u centralnom delu u kojem je signal sni</a:t>
            </a:r>
            <a:r>
              <a:rPr lang="en-US" sz="2400" dirty="0" smtClean="0"/>
              <a:t>ž</a:t>
            </a:r>
            <a:r>
              <a:rPr lang="sr-Latn-CS" sz="2400" dirty="0" smtClean="0"/>
              <a:t>en postoji zona tkiva koja homogeno pojačava signal</a:t>
            </a:r>
          </a:p>
          <a:p>
            <a:pPr>
              <a:buFontTx/>
              <a:buChar char="-"/>
              <a:defRPr/>
            </a:pPr>
            <a:r>
              <a:rPr lang="sr-Latn-CS" sz="2400" b="1" dirty="0" smtClean="0"/>
              <a:t>Zaključak: </a:t>
            </a:r>
            <a:r>
              <a:rPr lang="sr-Latn-CS" sz="2400" dirty="0" smtClean="0"/>
              <a:t>Diferencijalno dijagnostički tumor – siringomijelična šupljina</a:t>
            </a:r>
          </a:p>
          <a:p>
            <a:pPr marL="0" indent="0">
              <a:buFont typeface="Arial" charset="0"/>
              <a:buNone/>
              <a:defRPr/>
            </a:pPr>
            <a:endParaRPr lang="sr-Latn-CS" sz="2500" dirty="0" smtClean="0"/>
          </a:p>
          <a:p>
            <a:pPr>
              <a:defRPr/>
            </a:pPr>
            <a:endParaRPr lang="sr-Latn-CS" sz="2500" dirty="0"/>
          </a:p>
          <a:p>
            <a:pPr>
              <a:defRPr/>
            </a:pPr>
            <a:endParaRPr lang="sr-Latn-CS" sz="2500" dirty="0" smtClean="0"/>
          </a:p>
          <a:p>
            <a:pPr>
              <a:defRPr/>
            </a:pPr>
            <a:endParaRPr lang="sr-Latn-CS" sz="2500" dirty="0"/>
          </a:p>
          <a:p>
            <a:pPr>
              <a:defRPr/>
            </a:pPr>
            <a:endParaRPr lang="sr-Latn-CS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16315" t="5772" r="26897"/>
          <a:stretch>
            <a:fillRect/>
          </a:stretch>
        </p:blipFill>
        <p:spPr>
          <a:xfrm>
            <a:off x="0" y="-11113"/>
            <a:ext cx="3944938" cy="3287713"/>
          </a:xfrm>
        </p:spPr>
      </p:pic>
      <p:pic>
        <p:nvPicPr>
          <p:cNvPr id="46082" name="Picture 6"/>
          <p:cNvPicPr>
            <a:picLocks noChangeAspect="1"/>
          </p:cNvPicPr>
          <p:nvPr/>
        </p:nvPicPr>
        <p:blipFill>
          <a:blip r:embed="rId3"/>
          <a:srcRect l="16032" t="5502" r="26349"/>
          <a:stretch>
            <a:fillRect/>
          </a:stretch>
        </p:blipFill>
        <p:spPr bwMode="auto">
          <a:xfrm>
            <a:off x="4886325" y="0"/>
            <a:ext cx="42576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7"/>
          <p:cNvPicPr>
            <a:picLocks noChangeAspect="1"/>
          </p:cNvPicPr>
          <p:nvPr/>
        </p:nvPicPr>
        <p:blipFill>
          <a:blip r:embed="rId4"/>
          <a:srcRect l="16190" t="5196" r="25079"/>
          <a:stretch>
            <a:fillRect/>
          </a:stretch>
        </p:blipFill>
        <p:spPr bwMode="auto">
          <a:xfrm>
            <a:off x="-22225" y="3616325"/>
            <a:ext cx="398462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8"/>
          <p:cNvPicPr>
            <a:picLocks noChangeAspect="1"/>
          </p:cNvPicPr>
          <p:nvPr/>
        </p:nvPicPr>
        <p:blipFill>
          <a:blip r:embed="rId5"/>
          <a:srcRect l="16190" t="6120" r="25397"/>
          <a:stretch>
            <a:fillRect/>
          </a:stretch>
        </p:blipFill>
        <p:spPr bwMode="auto">
          <a:xfrm>
            <a:off x="4886325" y="3598863"/>
            <a:ext cx="4257675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Box 2"/>
          <p:cNvSpPr txBox="1">
            <a:spLocks noChangeArrowheads="1"/>
          </p:cNvSpPr>
          <p:nvPr/>
        </p:nvSpPr>
        <p:spPr bwMode="auto">
          <a:xfrm>
            <a:off x="4192588" y="5053013"/>
            <a:ext cx="625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T1W</a:t>
            </a:r>
          </a:p>
        </p:txBody>
      </p:sp>
      <p:sp>
        <p:nvSpPr>
          <p:cNvPr id="46086" name="TextBox 3"/>
          <p:cNvSpPr txBox="1">
            <a:spLocks noChangeArrowheads="1"/>
          </p:cNvSpPr>
          <p:nvPr/>
        </p:nvSpPr>
        <p:spPr bwMode="auto">
          <a:xfrm>
            <a:off x="4167188" y="1455738"/>
            <a:ext cx="625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T2W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>
              <a:latin typeface="Arial" charset="0"/>
            </a:endParaRPr>
          </a:p>
        </p:txBody>
      </p:sp>
      <p:pic>
        <p:nvPicPr>
          <p:cNvPr id="4710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7020" t="5431" r="24445"/>
          <a:stretch>
            <a:fillRect/>
          </a:stretch>
        </p:blipFill>
        <p:spPr>
          <a:xfrm>
            <a:off x="0" y="0"/>
            <a:ext cx="4194175" cy="3124200"/>
          </a:xfrm>
        </p:spPr>
      </p:pic>
      <p:pic>
        <p:nvPicPr>
          <p:cNvPr id="47107" name="Picture 4"/>
          <p:cNvPicPr>
            <a:picLocks noChangeAspect="1"/>
          </p:cNvPicPr>
          <p:nvPr/>
        </p:nvPicPr>
        <p:blipFill>
          <a:blip r:embed="rId3"/>
          <a:srcRect l="18095" t="4886" r="23534"/>
          <a:stretch>
            <a:fillRect/>
          </a:stretch>
        </p:blipFill>
        <p:spPr bwMode="auto">
          <a:xfrm>
            <a:off x="4926013" y="-11113"/>
            <a:ext cx="4217987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5"/>
          <p:cNvPicPr>
            <a:picLocks noChangeAspect="1"/>
          </p:cNvPicPr>
          <p:nvPr/>
        </p:nvPicPr>
        <p:blipFill>
          <a:blip r:embed="rId4"/>
          <a:srcRect l="17778" t="5196" r="24785"/>
          <a:stretch>
            <a:fillRect/>
          </a:stretch>
        </p:blipFill>
        <p:spPr bwMode="auto">
          <a:xfrm>
            <a:off x="0" y="3505200"/>
            <a:ext cx="41941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6"/>
          <p:cNvPicPr>
            <a:picLocks noChangeAspect="1"/>
          </p:cNvPicPr>
          <p:nvPr/>
        </p:nvPicPr>
        <p:blipFill>
          <a:blip r:embed="rId5"/>
          <a:srcRect l="18889" t="4886" r="23531"/>
          <a:stretch>
            <a:fillRect/>
          </a:stretch>
        </p:blipFill>
        <p:spPr bwMode="auto">
          <a:xfrm>
            <a:off x="4914900" y="3505200"/>
            <a:ext cx="4217988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Box 2"/>
          <p:cNvSpPr txBox="1">
            <a:spLocks noChangeArrowheads="1"/>
          </p:cNvSpPr>
          <p:nvPr/>
        </p:nvSpPr>
        <p:spPr bwMode="auto">
          <a:xfrm>
            <a:off x="2339975" y="3167063"/>
            <a:ext cx="47228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Siringomijelična prezentacija frontalni I aksijalni presek</a:t>
            </a:r>
          </a:p>
        </p:txBody>
      </p:sp>
      <p:sp>
        <p:nvSpPr>
          <p:cNvPr id="47111" name="TextBox 7"/>
          <p:cNvSpPr txBox="1">
            <a:spLocks noChangeArrowheads="1"/>
          </p:cNvSpPr>
          <p:nvPr/>
        </p:nvSpPr>
        <p:spPr bwMode="auto">
          <a:xfrm>
            <a:off x="57150" y="3124200"/>
            <a:ext cx="625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T1W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28600"/>
            <a:ext cx="6324600" cy="1325563"/>
          </a:xfrm>
        </p:spPr>
        <p:txBody>
          <a:bodyPr/>
          <a:lstStyle/>
          <a:p>
            <a:pPr>
              <a:defRPr/>
            </a:pPr>
            <a:r>
              <a:rPr lang="x-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x-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inička procena na prijemu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x-none" sz="2500" dirty="0" smtClean="0"/>
              <a:t>Pacijentkinja upućena kao hitan slučaj</a:t>
            </a:r>
          </a:p>
          <a:p>
            <a:pPr>
              <a:defRPr/>
            </a:pPr>
            <a:r>
              <a:rPr lang="x-none" sz="2500" dirty="0" smtClean="0"/>
              <a:t>Na prijemu u Vojnomedicinskoj akademiji pregled neuro</a:t>
            </a:r>
            <a:r>
              <a:rPr lang="en-US" sz="2500" dirty="0" smtClean="0"/>
              <a:t>h</a:t>
            </a:r>
            <a:r>
              <a:rPr lang="x-none" sz="2500" dirty="0" smtClean="0"/>
              <a:t>irurga </a:t>
            </a:r>
          </a:p>
          <a:p>
            <a:pPr>
              <a:defRPr/>
            </a:pPr>
            <a:r>
              <a:rPr lang="x-none" sz="2500" b="1" dirty="0" smtClean="0"/>
              <a:t>MSCT grudne kičme i grudnog koša: </a:t>
            </a:r>
          </a:p>
          <a:p>
            <a:pPr>
              <a:buFontTx/>
              <a:buChar char="-"/>
              <a:defRPr/>
            </a:pPr>
            <a:r>
              <a:rPr lang="x-none" sz="2500" dirty="0" smtClean="0"/>
              <a:t>Nema sigurnih zn</a:t>
            </a:r>
            <a:r>
              <a:rPr lang="en-US" sz="2500" dirty="0" smtClean="0"/>
              <a:t>a</a:t>
            </a:r>
            <a:r>
              <a:rPr lang="x-none" sz="2500" dirty="0" smtClean="0"/>
              <a:t>kova sekundarnih de</a:t>
            </a:r>
            <a:r>
              <a:rPr lang="en-US" sz="2500" dirty="0" smtClean="0"/>
              <a:t>p</a:t>
            </a:r>
            <a:r>
              <a:rPr lang="x-none" sz="2500" dirty="0" smtClean="0"/>
              <a:t>ozita</a:t>
            </a:r>
          </a:p>
          <a:p>
            <a:pPr>
              <a:buFontTx/>
              <a:buChar char="-"/>
              <a:defRPr/>
            </a:pPr>
            <a:r>
              <a:rPr lang="x-none" sz="2500" dirty="0" smtClean="0"/>
              <a:t>U parenhimu desnog plućnog krila</a:t>
            </a:r>
            <a:r>
              <a:rPr lang="en-US" sz="2500" dirty="0" smtClean="0"/>
              <a:t> </a:t>
            </a:r>
            <a:r>
              <a:rPr lang="x-none" sz="2500" dirty="0" smtClean="0"/>
              <a:t>vidljiva nepravilna ne</a:t>
            </a:r>
            <a:r>
              <a:rPr lang="en-US" sz="2500" dirty="0" smtClean="0"/>
              <a:t>j</a:t>
            </a:r>
            <a:r>
              <a:rPr lang="x-none" sz="2500" dirty="0" smtClean="0"/>
              <a:t>asno ograničena mekotkivna solidna promena 2x2</a:t>
            </a:r>
            <a:r>
              <a:rPr lang="en-US" sz="2500" dirty="0" smtClean="0"/>
              <a:t> </a:t>
            </a:r>
            <a:r>
              <a:rPr lang="x-none" sz="2500" dirty="0" smtClean="0"/>
              <a:t>cm koja vrši trakciju incizure</a:t>
            </a:r>
          </a:p>
          <a:p>
            <a:pPr>
              <a:buFontTx/>
              <a:buChar char="-"/>
              <a:defRPr/>
            </a:pPr>
            <a:r>
              <a:rPr lang="x-none" sz="2500" dirty="0" smtClean="0"/>
              <a:t>U gornjem režnju levog plućnog krila kao i mediobazalno  desno vidljive dve nodozne promene</a:t>
            </a:r>
          </a:p>
          <a:p>
            <a:pPr>
              <a:buFontTx/>
              <a:buChar char="-"/>
              <a:defRPr/>
            </a:pPr>
            <a:r>
              <a:rPr lang="x-none" sz="2500" dirty="0" smtClean="0"/>
              <a:t>Obostrano manji pleuralni izliv</a:t>
            </a:r>
          </a:p>
          <a:p>
            <a:pPr>
              <a:buFontTx/>
              <a:buChar char="-"/>
              <a:defRPr/>
            </a:pPr>
            <a:r>
              <a:rPr lang="x-none" sz="2500" dirty="0" smtClean="0"/>
              <a:t>Uvećani medijastinalni limfni nodusi do 1 cm</a:t>
            </a:r>
          </a:p>
          <a:p>
            <a:pPr>
              <a:buFont typeface="Wingdings" pitchFamily="2" charset="2"/>
              <a:buChar char="q"/>
              <a:defRPr/>
            </a:pPr>
            <a:endParaRPr lang="x-none" sz="2500" dirty="0"/>
          </a:p>
          <a:p>
            <a:pPr>
              <a:buFont typeface="Wingdings" pitchFamily="2" charset="2"/>
              <a:buChar char="q"/>
              <a:defRPr/>
            </a:pPr>
            <a:r>
              <a:rPr lang="x-none" sz="2500" dirty="0" smtClean="0"/>
              <a:t>Pacijentkinja primljena u </a:t>
            </a:r>
            <a:r>
              <a:rPr lang="en-US" sz="2500" dirty="0" smtClean="0"/>
              <a:t>K</a:t>
            </a:r>
            <a:r>
              <a:rPr lang="x-none" sz="2500" dirty="0" smtClean="0"/>
              <a:t>liniku za pumologiju</a:t>
            </a:r>
          </a:p>
          <a:p>
            <a:pPr>
              <a:defRPr/>
            </a:pPr>
            <a:endParaRPr lang="x-none" sz="2500" dirty="0" smtClean="0"/>
          </a:p>
          <a:p>
            <a:pPr marL="0" indent="0">
              <a:buFont typeface="Arial" charset="0"/>
              <a:buNone/>
              <a:defRPr/>
            </a:pP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6019</TotalTime>
  <Words>1127</Words>
  <Application>Microsoft Office PowerPoint</Application>
  <PresentationFormat>On-screen Show (4:3)</PresentationFormat>
  <Paragraphs>223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Office Theme</vt:lpstr>
      <vt:lpstr>1_Office Theme</vt:lpstr>
      <vt:lpstr>2_Office Theme</vt:lpstr>
      <vt:lpstr>PowerPoint Presentation</vt:lpstr>
      <vt:lpstr>PowerPoint Presentation</vt:lpstr>
      <vt:lpstr>Anamneza</vt:lpstr>
      <vt:lpstr>Anamneza</vt:lpstr>
      <vt:lpstr>U bolnici u Požarevcu</vt:lpstr>
      <vt:lpstr>U bolnici u Požarevcu</vt:lpstr>
      <vt:lpstr>PowerPoint Presentation</vt:lpstr>
      <vt:lpstr>PowerPoint Presentation</vt:lpstr>
      <vt:lpstr>Klinička procena na prijemu</vt:lpstr>
      <vt:lpstr>Klinika za pulmologiju</vt:lpstr>
      <vt:lpstr>PowerPoint Presentation</vt:lpstr>
      <vt:lpstr>EMNG pregled</vt:lpstr>
      <vt:lpstr>Klinika za plastičnu hirurgiju</vt:lpstr>
      <vt:lpstr>MRI pregled T2W</vt:lpstr>
      <vt:lpstr>Klinika za neurologiju Tri meseca nakon prvih tegoba </vt:lpstr>
      <vt:lpstr>PowerPoint Presentation</vt:lpstr>
      <vt:lpstr>MRI T2W sagitalni presek</vt:lpstr>
      <vt:lpstr>PowerPoint Presentation</vt:lpstr>
      <vt:lpstr>MRI vratne kičme kroz vreme Longitudinalni ekstenzivni transferzalni mijelitis LETM</vt:lpstr>
      <vt:lpstr>Vizuelni evocirani potencijali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Revidirani kriterijumi Internacionalna NMO grupa predlog 2014.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Viktor</dc:creator>
  <cp:lastModifiedBy>Visnja</cp:lastModifiedBy>
  <cp:revision>160</cp:revision>
  <dcterms:created xsi:type="dcterms:W3CDTF">2013-06-14T10:28:10Z</dcterms:created>
  <dcterms:modified xsi:type="dcterms:W3CDTF">2015-08-04T08:48:09Z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