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8" r:id="rId3"/>
    <p:sldId id="259" r:id="rId4"/>
    <p:sldId id="285" r:id="rId5"/>
    <p:sldId id="286" r:id="rId6"/>
    <p:sldId id="262" r:id="rId7"/>
    <p:sldId id="263" r:id="rId8"/>
    <p:sldId id="264" r:id="rId9"/>
    <p:sldId id="267" r:id="rId10"/>
    <p:sldId id="287" r:id="rId11"/>
    <p:sldId id="273" r:id="rId12"/>
    <p:sldId id="274" r:id="rId13"/>
    <p:sldId id="281" r:id="rId14"/>
    <p:sldId id="283" r:id="rId15"/>
    <p:sldId id="284" r:id="rId16"/>
    <p:sldId id="28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E00"/>
    <a:srgbClr val="0033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86876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69070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</a:t>
            </a:fld>
            <a:endParaRPr lang="x-non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10</a:t>
            </a:fld>
            <a:endParaRPr lang="x-non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11</a:t>
            </a:fld>
            <a:endParaRPr lang="x-non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12</a:t>
            </a:fld>
            <a:endParaRPr lang="x-non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13</a:t>
            </a:fld>
            <a:endParaRPr lang="x-non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14</a:t>
            </a:fld>
            <a:endParaRPr lang="x-non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15</a:t>
            </a:fld>
            <a:endParaRPr lang="x-non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16</a:t>
            </a:fld>
            <a:endParaRPr 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2</a:t>
            </a:fld>
            <a:endParaRPr 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3</a:t>
            </a:fld>
            <a:endParaRPr 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4</a:t>
            </a:fld>
            <a:endParaRPr lang="x-non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5</a:t>
            </a:fld>
            <a:endParaRPr lang="x-non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6</a:t>
            </a:fld>
            <a:endParaRPr lang="x-non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7</a:t>
            </a:fld>
            <a:endParaRPr lang="x-non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8</a:t>
            </a:fld>
            <a:endParaRPr lang="x-non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DA3F52-3A62-472C-BA21-21F52C788819}" type="slidenum">
              <a:rPr lang="x-none" smtClean="0"/>
              <a:pPr>
                <a:defRPr/>
              </a:pPr>
              <a:t>9</a:t>
            </a:fld>
            <a:endParaRPr 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295400"/>
          </a:xfr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pPr lvl="0" algn="l"/>
            <a:r>
              <a:rPr lang="sr-Latn-CS" sz="2800" b="1" dirty="0" smtClean="0">
                <a:solidFill>
                  <a:schemeClr val="bg1"/>
                </a:solidFill>
                <a:latin typeface="Maiandra GD" pitchFamily="34" charset="0"/>
              </a:rPr>
              <a:t>MR cervikalne i torakalne kičme: lezija je </a:t>
            </a: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hip</a:t>
            </a:r>
            <a:r>
              <a:rPr lang="sr-Latn-CS" sz="2800" b="1" dirty="0" smtClean="0">
                <a:solidFill>
                  <a:schemeClr val="bg1"/>
                </a:solidFill>
                <a:latin typeface="Maiandra GD" pitchFamily="34" charset="0"/>
              </a:rPr>
              <a:t>o</a:t>
            </a:r>
            <a:r>
              <a:rPr lang="en-US" sz="2800" b="1" dirty="0" err="1" smtClean="0">
                <a:solidFill>
                  <a:schemeClr val="bg1"/>
                </a:solidFill>
                <a:latin typeface="Maiandra GD" pitchFamily="34" charset="0"/>
              </a:rPr>
              <a:t>intenzna</a:t>
            </a:r>
            <a:r>
              <a:rPr lang="sr-Latn-CS" sz="28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Maiandra GD" pitchFamily="34" charset="0"/>
              </a:rPr>
              <a:t>na</a:t>
            </a: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 T</a:t>
            </a:r>
            <a:r>
              <a:rPr lang="sr-Latn-CS" sz="2800" b="1" dirty="0" smtClean="0">
                <a:solidFill>
                  <a:schemeClr val="bg1"/>
                </a:solidFill>
                <a:latin typeface="Maiandra GD" pitchFamily="34" charset="0"/>
              </a:rPr>
              <a:t>1</a:t>
            </a: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W </a:t>
            </a:r>
            <a:r>
              <a:rPr lang="en-US" sz="2800" b="1" dirty="0" err="1" smtClean="0">
                <a:solidFill>
                  <a:schemeClr val="bg1"/>
                </a:solidFill>
                <a:latin typeface="Maiandra GD" pitchFamily="34" charset="0"/>
              </a:rPr>
              <a:t>sekvenci</a:t>
            </a: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sr-Latn-CS" sz="2800" b="1" dirty="0" smtClean="0">
                <a:solidFill>
                  <a:schemeClr val="bg1"/>
                </a:solidFill>
                <a:latin typeface="Maiandra GD" pitchFamily="34" charset="0"/>
              </a:rPr>
              <a:t> i delimično se prebojava kontrastom</a:t>
            </a:r>
            <a:endParaRPr lang="en-US" sz="2800" dirty="0">
              <a:solidFill>
                <a:schemeClr val="bg1"/>
              </a:solidFill>
              <a:latin typeface="Maiandra GD" pitchFamily="34" charset="0"/>
            </a:endParaRPr>
          </a:p>
        </p:txBody>
      </p:sp>
      <p:cxnSp>
        <p:nvCxnSpPr>
          <p:cNvPr id="15" name="Straight Arrow Connector 12"/>
          <p:cNvCxnSpPr/>
          <p:nvPr/>
        </p:nvCxnSpPr>
        <p:spPr>
          <a:xfrm flipH="1">
            <a:off x="2286000" y="4800600"/>
            <a:ext cx="4572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676400"/>
            <a:ext cx="2971800" cy="508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44646" t="1318" r="21508" b="2010"/>
          <a:stretch>
            <a:fillRect/>
          </a:stretch>
        </p:blipFill>
        <p:spPr bwMode="auto">
          <a:xfrm>
            <a:off x="4800600" y="1676400"/>
            <a:ext cx="2667001" cy="505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Arrow Connector 11"/>
          <p:cNvCxnSpPr/>
          <p:nvPr/>
        </p:nvCxnSpPr>
        <p:spPr>
          <a:xfrm flipH="1">
            <a:off x="3429000" y="4800600"/>
            <a:ext cx="4572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1"/>
          <p:cNvCxnSpPr/>
          <p:nvPr/>
        </p:nvCxnSpPr>
        <p:spPr>
          <a:xfrm flipH="1">
            <a:off x="6705600" y="3657600"/>
            <a:ext cx="4572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228600" y="0"/>
            <a:ext cx="9601200" cy="7086600"/>
            <a:chOff x="0" y="0"/>
            <a:chExt cx="9144001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001E00"/>
            </a:solidFill>
            <a:ln>
              <a:solidFill>
                <a:srgbClr val="001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71173" y="0"/>
              <a:ext cx="3272828" cy="1371600"/>
            </a:xfrm>
            <a:prstGeom prst="rect">
              <a:avLst/>
            </a:prstGeom>
            <a:noFill/>
            <a:ln w="9525">
              <a:solidFill>
                <a:srgbClr val="001E00"/>
              </a:solidFill>
              <a:miter lim="800000"/>
              <a:headEnd/>
              <a:tailEnd/>
            </a:ln>
          </p:spPr>
        </p:pic>
      </p:grpSp>
      <p:cxnSp>
        <p:nvCxnSpPr>
          <p:cNvPr id="4" name="Straight Arrow Connector 3"/>
          <p:cNvCxnSpPr/>
          <p:nvPr/>
        </p:nvCxnSpPr>
        <p:spPr>
          <a:xfrm>
            <a:off x="323850" y="4211638"/>
            <a:ext cx="8640763" cy="9525"/>
          </a:xfrm>
          <a:prstGeom prst="straightConnector1">
            <a:avLst/>
          </a:prstGeom>
          <a:ln w="31750">
            <a:solidFill>
              <a:schemeClr val="accent4">
                <a:lumMod val="20000"/>
                <a:lumOff val="8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0825" y="4211638"/>
            <a:ext cx="129698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500" b="1">
                <a:solidFill>
                  <a:schemeClr val="bg1"/>
                </a:solidFill>
                <a:latin typeface="Maiandra GD" pitchFamily="34" charset="0"/>
              </a:rPr>
              <a:t>25.11.2015.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403350" y="3563938"/>
            <a:ext cx="215900" cy="865187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3548063"/>
            <a:ext cx="6477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1692275" y="4211638"/>
            <a:ext cx="1295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500" b="1">
                <a:solidFill>
                  <a:schemeClr val="bg1"/>
                </a:solidFill>
                <a:latin typeface="Maiandra GD" pitchFamily="34" charset="0"/>
              </a:rPr>
              <a:t>25.11-30.11.2015.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1600201" y="3556000"/>
            <a:ext cx="1676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1500" b="1" dirty="0">
                <a:solidFill>
                  <a:schemeClr val="bg1"/>
                </a:solidFill>
                <a:latin typeface="Maiandra GD" pitchFamily="34" charset="0"/>
              </a:rPr>
              <a:t>Metilprenizolon 1g/dan</a:t>
            </a:r>
            <a:endParaRPr lang="en-US" sz="1500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3132138" y="3563938"/>
            <a:ext cx="215900" cy="865187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3276600" y="3563938"/>
            <a:ext cx="1752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CS" sz="1500" b="1" dirty="0">
                <a:solidFill>
                  <a:schemeClr val="bg1"/>
                </a:solidFill>
                <a:latin typeface="Maiandra GD" pitchFamily="34" charset="0"/>
              </a:rPr>
              <a:t>Metilprenizolon 2g/dan</a:t>
            </a:r>
            <a:endParaRPr lang="en-US" sz="1500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3348038" y="4211638"/>
            <a:ext cx="12954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500" b="1">
                <a:solidFill>
                  <a:schemeClr val="bg1"/>
                </a:solidFill>
                <a:latin typeface="Maiandra GD" pitchFamily="34" charset="0"/>
              </a:rPr>
              <a:t>01.12-05.12.2015.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787900" y="3563938"/>
            <a:ext cx="215900" cy="865187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5003800" y="4211638"/>
            <a:ext cx="129698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500" b="1">
                <a:solidFill>
                  <a:schemeClr val="bg1"/>
                </a:solidFill>
                <a:latin typeface="Maiandra GD" pitchFamily="34" charset="0"/>
              </a:rPr>
              <a:t>06.12.2015.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5076825" y="3573463"/>
            <a:ext cx="406717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500" b="1" dirty="0">
                <a:solidFill>
                  <a:schemeClr val="bg1"/>
                </a:solidFill>
                <a:latin typeface="Maiandra GD" pitchFamily="34" charset="0"/>
              </a:rPr>
              <a:t>Metilprendizolon 250...80mg/dan...</a:t>
            </a:r>
          </a:p>
          <a:p>
            <a:r>
              <a:rPr lang="sr-Latn-CS" sz="1500" b="1" dirty="0" smtClean="0">
                <a:solidFill>
                  <a:schemeClr val="bg1"/>
                </a:solidFill>
                <a:latin typeface="Maiandra GD" pitchFamily="34" charset="0"/>
              </a:rPr>
              <a:t>Pronizon </a:t>
            </a:r>
            <a:r>
              <a:rPr lang="sr-Latn-CS" sz="1500" b="1" dirty="0">
                <a:solidFill>
                  <a:schemeClr val="bg1"/>
                </a:solidFill>
                <a:latin typeface="Maiandra GD" pitchFamily="34" charset="0"/>
              </a:rPr>
              <a:t>tbl</a:t>
            </a:r>
            <a:r>
              <a:rPr lang="sr-Latn-CS" sz="1500" b="1" dirty="0" smtClean="0">
                <a:solidFill>
                  <a:schemeClr val="bg1"/>
                </a:solidFill>
                <a:latin typeface="Maiandra GD" pitchFamily="34" charset="0"/>
              </a:rPr>
              <a:t>. 60mg/dan</a:t>
            </a:r>
            <a:endParaRPr lang="en-US" sz="1500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79838" y="3284538"/>
            <a:ext cx="5184775" cy="0"/>
          </a:xfrm>
          <a:prstGeom prst="line">
            <a:avLst/>
          </a:prstGeom>
          <a:ln w="25400">
            <a:solidFill>
              <a:srgbClr val="FFFF6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0"/>
          <p:cNvSpPr txBox="1">
            <a:spLocks noChangeArrowheads="1"/>
          </p:cNvSpPr>
          <p:nvPr/>
        </p:nvSpPr>
        <p:spPr bwMode="auto">
          <a:xfrm>
            <a:off x="3810000" y="2895600"/>
            <a:ext cx="49359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b="1" dirty="0">
                <a:solidFill>
                  <a:srgbClr val="FFFF66"/>
                </a:solidFill>
                <a:latin typeface="Maiandra GD" pitchFamily="34" charset="0"/>
              </a:rPr>
              <a:t>VI TIP na II dan + Imuran tbl. 50...100...150mg</a:t>
            </a:r>
            <a:endParaRPr lang="en-GB" b="1" dirty="0">
              <a:solidFill>
                <a:srgbClr val="FFFF66"/>
              </a:solidFill>
              <a:latin typeface="Maiandra GD" pitchFamily="34" charset="0"/>
            </a:endParaRPr>
          </a:p>
        </p:txBody>
      </p:sp>
      <p:sp>
        <p:nvSpPr>
          <p:cNvPr id="19" name="Rectangle 31"/>
          <p:cNvSpPr>
            <a:spLocks noChangeArrowheads="1"/>
          </p:cNvSpPr>
          <p:nvPr/>
        </p:nvSpPr>
        <p:spPr bwMode="auto">
          <a:xfrm>
            <a:off x="7885113" y="4221163"/>
            <a:ext cx="12954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500" b="1">
                <a:solidFill>
                  <a:schemeClr val="bg1"/>
                </a:solidFill>
                <a:latin typeface="Maiandra GD" pitchFamily="34" charset="0"/>
              </a:rPr>
              <a:t>26.12.2015.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81800" cy="1325562"/>
          </a:xfrm>
        </p:spPr>
        <p:txBody>
          <a:bodyPr/>
          <a:lstStyle/>
          <a:p>
            <a:pPr algn="l"/>
            <a:r>
              <a:rPr lang="x-none" b="1" dirty="0" smtClean="0">
                <a:solidFill>
                  <a:schemeClr val="bg1"/>
                </a:solidFill>
                <a:latin typeface="Maiandra GD" pitchFamily="34" charset="0"/>
              </a:rPr>
              <a:t>Terapija</a:t>
            </a:r>
            <a:endParaRPr lang="en-US" b="1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20" name="Textfeld 17"/>
          <p:cNvSpPr txBox="1">
            <a:spLocks noChangeArrowheads="1"/>
          </p:cNvSpPr>
          <p:nvPr/>
        </p:nvSpPr>
        <p:spPr bwMode="auto">
          <a:xfrm>
            <a:off x="468313" y="6083300"/>
            <a:ext cx="1871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dirty="0">
                <a:solidFill>
                  <a:schemeClr val="bg1"/>
                </a:solidFill>
                <a:latin typeface="Maiandra GD" pitchFamily="34" charset="0"/>
              </a:rPr>
              <a:t>*supstitucija 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 bwMode="auto">
          <a:xfrm>
            <a:off x="381000" y="228600"/>
            <a:ext cx="62484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Klinika za neurologiju KCS</a:t>
            </a:r>
            <a:b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</a:b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26.12.2014.g.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395288" y="1773238"/>
            <a:ext cx="799306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defRPr/>
            </a:pPr>
            <a:endParaRPr lang="sr-Latn-CS" sz="2000" dirty="0">
              <a:latin typeface="Maiandra GD" pitchFamily="34" charset="0"/>
            </a:endParaRPr>
          </a:p>
          <a:p>
            <a:pPr marL="457200" indent="-457200">
              <a:defRPr/>
            </a:pPr>
            <a:r>
              <a:rPr lang="sr-Latn-CS" sz="2400" b="1" dirty="0">
                <a:latin typeface="Maiandra GD" pitchFamily="34" charset="0"/>
              </a:rPr>
              <a:t>Neurološki </a:t>
            </a:r>
            <a:r>
              <a:rPr lang="sr-Latn-CS" sz="2400" b="1" dirty="0" smtClean="0">
                <a:latin typeface="Maiandra GD" pitchFamily="34" charset="0"/>
              </a:rPr>
              <a:t>nalaz pri </a:t>
            </a:r>
            <a:r>
              <a:rPr lang="sr-Latn-CS" sz="2400" b="1" dirty="0">
                <a:latin typeface="Maiandra GD" pitchFamily="34" charset="0"/>
              </a:rPr>
              <a:t>otpustu:</a:t>
            </a:r>
          </a:p>
          <a:p>
            <a:pPr marL="457200" indent="-457200">
              <a:defRPr/>
            </a:pPr>
            <a:endParaRPr lang="sr-Latn-CS" sz="2000" dirty="0">
              <a:latin typeface="Maiandra GD" pitchFamily="34" charset="0"/>
            </a:endParaRPr>
          </a:p>
          <a:p>
            <a:pPr>
              <a:defRPr/>
            </a:pPr>
            <a:r>
              <a:rPr lang="sr-Latn-CS" sz="2000" dirty="0" smtClean="0">
                <a:latin typeface="Maiandra GD" pitchFamily="34" charset="0"/>
              </a:rPr>
              <a:t>Na gornjim ekstremitetima blaga </a:t>
            </a:r>
            <a:r>
              <a:rPr lang="sr-Latn-CS" sz="2000" dirty="0">
                <a:latin typeface="Maiandra GD" pitchFamily="34" charset="0"/>
              </a:rPr>
              <a:t>distalna slabost obostrano</a:t>
            </a:r>
            <a:r>
              <a:rPr lang="sr-Latn-CS" sz="2000" dirty="0" smtClean="0">
                <a:latin typeface="Maiandra GD" pitchFamily="34" charset="0"/>
              </a:rPr>
              <a:t>.</a:t>
            </a:r>
          </a:p>
          <a:p>
            <a:pPr>
              <a:defRPr/>
            </a:pPr>
            <a:r>
              <a:rPr lang="sr-Latn-CS" sz="2000" dirty="0" smtClean="0">
                <a:latin typeface="Maiandra GD" pitchFamily="34" charset="0"/>
              </a:rPr>
              <a:t>Na donjim ekstremitetima levu </a:t>
            </a:r>
            <a:r>
              <a:rPr lang="sr-Latn-CS" sz="2000" dirty="0">
                <a:latin typeface="Maiandra GD" pitchFamily="34" charset="0"/>
              </a:rPr>
              <a:t>nogu odiže od postelje </a:t>
            </a:r>
            <a:r>
              <a:rPr lang="sr-Latn-CS" sz="2000" dirty="0" smtClean="0">
                <a:latin typeface="Maiandra GD" pitchFamily="34" charset="0"/>
              </a:rPr>
              <a:t>za 60˚stepeni</a:t>
            </a:r>
            <a:r>
              <a:rPr lang="sr-Latn-CS" sz="2000" dirty="0">
                <a:latin typeface="Maiandra GD" pitchFamily="34" charset="0"/>
              </a:rPr>
              <a:t>, desno moguća </a:t>
            </a:r>
            <a:r>
              <a:rPr lang="sr-Latn-CS" sz="2000" dirty="0" smtClean="0">
                <a:latin typeface="Maiandra GD" pitchFamily="34" charset="0"/>
              </a:rPr>
              <a:t>laka aktivna </a:t>
            </a:r>
            <a:r>
              <a:rPr lang="sr-Latn-CS" sz="2000" dirty="0">
                <a:latin typeface="Maiandra GD" pitchFamily="34" charset="0"/>
              </a:rPr>
              <a:t>addukcija </a:t>
            </a:r>
            <a:r>
              <a:rPr lang="sr-Latn-CS" sz="2000" dirty="0" smtClean="0">
                <a:latin typeface="Maiandra GD" pitchFamily="34" charset="0"/>
              </a:rPr>
              <a:t>i abdukcija </a:t>
            </a:r>
            <a:r>
              <a:rPr lang="sr-Latn-CS" sz="2000" dirty="0">
                <a:latin typeface="Maiandra GD" pitchFamily="34" charset="0"/>
              </a:rPr>
              <a:t>natkolenice, </a:t>
            </a:r>
            <a:r>
              <a:rPr lang="sr-Latn-CS" sz="2000" dirty="0" smtClean="0">
                <a:latin typeface="Maiandra GD" pitchFamily="34" charset="0"/>
              </a:rPr>
              <a:t> kao i minimalni </a:t>
            </a:r>
            <a:r>
              <a:rPr lang="sr-Latn-CS" sz="2000" dirty="0">
                <a:latin typeface="Maiandra GD" pitchFamily="34" charset="0"/>
              </a:rPr>
              <a:t>pokreti u prstima. </a:t>
            </a:r>
            <a:r>
              <a:rPr lang="sr-Latn-CS" sz="2000" dirty="0" smtClean="0">
                <a:latin typeface="Maiandra GD" pitchFamily="34" charset="0"/>
              </a:rPr>
              <a:t>Parestezije </a:t>
            </a:r>
            <a:r>
              <a:rPr lang="sr-Latn-CS" sz="2000" dirty="0">
                <a:latin typeface="Maiandra GD" pitchFamily="34" charset="0"/>
              </a:rPr>
              <a:t>u nogama, ali bez jasnog </a:t>
            </a:r>
            <a:r>
              <a:rPr lang="sr-Latn-CS" sz="2000" dirty="0" smtClean="0">
                <a:latin typeface="Maiandra GD" pitchFamily="34" charset="0"/>
              </a:rPr>
              <a:t> objektivnog ispada površnog senzibiliteta. Hod nije moguć, ostali </a:t>
            </a:r>
            <a:r>
              <a:rPr lang="sr-Latn-CS" sz="2000" dirty="0">
                <a:latin typeface="Maiandra GD" pitchFamily="34" charset="0"/>
              </a:rPr>
              <a:t>neurološki nalaz je bio nepromenjen.  </a:t>
            </a:r>
            <a:r>
              <a:rPr lang="sr-Latn-CS" sz="2000" b="1" dirty="0" smtClean="0">
                <a:latin typeface="Maiandra GD" pitchFamily="34" charset="0"/>
              </a:rPr>
              <a:t>EDSS skor </a:t>
            </a:r>
            <a:r>
              <a:rPr lang="sr-Latn-CS" sz="2000" b="1" dirty="0">
                <a:latin typeface="Maiandra GD" pitchFamily="34" charset="0"/>
              </a:rPr>
              <a:t>8.0</a:t>
            </a:r>
          </a:p>
          <a:p>
            <a:pPr marL="457200" indent="-457200">
              <a:defRPr/>
            </a:pPr>
            <a:endParaRPr lang="sr-Latn-CS" sz="2000" dirty="0">
              <a:latin typeface="Maiandra GD" pitchFamily="34" charset="0"/>
            </a:endParaRPr>
          </a:p>
          <a:p>
            <a:pPr marL="457200" indent="-457200">
              <a:defRPr/>
            </a:pPr>
            <a:endParaRPr lang="sr-Latn-CS" sz="2000" b="1" dirty="0">
              <a:latin typeface="Maiandra GD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09600" y="5486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Video</a:t>
            </a:r>
            <a:endParaRPr lang="sr-Latn-C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  <a:solidFill>
            <a:srgbClr val="001E00"/>
          </a:solidFill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71173" y="0"/>
              <a:ext cx="3272828" cy="13716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7" name="Straight Arrow Connector 6"/>
          <p:cNvCxnSpPr/>
          <p:nvPr/>
        </p:nvCxnSpPr>
        <p:spPr>
          <a:xfrm>
            <a:off x="323850" y="4211638"/>
            <a:ext cx="8064500" cy="0"/>
          </a:xfrm>
          <a:prstGeom prst="straightConnector1">
            <a:avLst/>
          </a:prstGeom>
          <a:ln w="31750">
            <a:solidFill>
              <a:schemeClr val="bg2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50825" y="4211638"/>
            <a:ext cx="17287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600" b="1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25.11-26.12.2015.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051050" y="3789363"/>
            <a:ext cx="217488" cy="863600"/>
          </a:xfrm>
          <a:prstGeom prst="line">
            <a:avLst/>
          </a:prstGeom>
          <a:ln w="317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500438"/>
            <a:ext cx="6477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2339975" y="4221163"/>
            <a:ext cx="1295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600" b="1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29.01.2015.</a:t>
            </a:r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2339975" y="3357563"/>
            <a:ext cx="18367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1600" b="1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sr-Latn-CS" sz="16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</a:t>
            </a:r>
            <a:r>
              <a:rPr lang="sr-Latn-CS" sz="16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TIP</a:t>
            </a:r>
          </a:p>
          <a:p>
            <a:r>
              <a:rPr lang="sr-Latn-CS" sz="16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Imuran tbl. 150mg</a:t>
            </a:r>
          </a:p>
          <a:p>
            <a:r>
              <a:rPr lang="sr-Latn-CS" sz="16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Pronison tbl. 50mg </a:t>
            </a:r>
            <a:endParaRPr lang="en-GB" sz="1600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140200" y="3789363"/>
            <a:ext cx="215900" cy="863600"/>
          </a:xfrm>
          <a:prstGeom prst="line">
            <a:avLst/>
          </a:prstGeom>
          <a:ln w="317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4427538" y="4241800"/>
            <a:ext cx="12969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600" b="1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13.03.2015.</a:t>
            </a:r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4427538" y="3357563"/>
            <a:ext cx="19573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1600" b="1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sr-Latn-CS" sz="16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</a:t>
            </a:r>
            <a:r>
              <a:rPr lang="sr-Latn-CS" sz="16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TIP</a:t>
            </a:r>
          </a:p>
          <a:p>
            <a:r>
              <a:rPr lang="sr-Latn-CS" sz="16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Imuran tbl. 150mg</a:t>
            </a:r>
          </a:p>
          <a:p>
            <a:r>
              <a:rPr lang="sr-Latn-CS" sz="16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Pronison tbl. 40mg. </a:t>
            </a:r>
            <a:endParaRPr lang="en-GB" sz="1600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227763" y="3789363"/>
            <a:ext cx="215900" cy="863600"/>
          </a:xfrm>
          <a:prstGeom prst="line">
            <a:avLst/>
          </a:prstGeom>
          <a:ln w="317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33"/>
          <p:cNvSpPr>
            <a:spLocks noChangeArrowheads="1"/>
          </p:cNvSpPr>
          <p:nvPr/>
        </p:nvSpPr>
        <p:spPr bwMode="auto">
          <a:xfrm>
            <a:off x="6443663" y="4221163"/>
            <a:ext cx="1296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CS" sz="1600" b="1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16.04.2015.</a:t>
            </a:r>
          </a:p>
        </p:txBody>
      </p:sp>
      <p:sp>
        <p:nvSpPr>
          <p:cNvPr id="19" name="TextBox 34"/>
          <p:cNvSpPr txBox="1">
            <a:spLocks noChangeArrowheads="1"/>
          </p:cNvSpPr>
          <p:nvPr/>
        </p:nvSpPr>
        <p:spPr bwMode="auto">
          <a:xfrm>
            <a:off x="6443663" y="3357563"/>
            <a:ext cx="18367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sz="1600" b="1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r>
              <a:rPr lang="sr-Latn-CS" sz="1600" b="1" dirty="0" smtClean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 </a:t>
            </a:r>
            <a:r>
              <a:rPr lang="sr-Latn-CS" sz="16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TIP</a:t>
            </a:r>
          </a:p>
          <a:p>
            <a:r>
              <a:rPr lang="sr-Latn-CS" sz="16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Imuran tbl. 150mg</a:t>
            </a:r>
          </a:p>
          <a:p>
            <a:r>
              <a:rPr lang="sr-Latn-CS" sz="1600" b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Pronison tbl. 30mg </a:t>
            </a:r>
            <a:endParaRPr lang="en-GB" sz="1600" b="1" dirty="0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TextBox 36"/>
          <p:cNvSpPr txBox="1">
            <a:spLocks noChangeArrowheads="1"/>
          </p:cNvSpPr>
          <p:nvPr/>
        </p:nvSpPr>
        <p:spPr bwMode="auto">
          <a:xfrm>
            <a:off x="539750" y="4724400"/>
            <a:ext cx="100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b="1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EDSS 8.0</a:t>
            </a:r>
            <a:endParaRPr lang="en-GB" b="1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TextBox 37"/>
          <p:cNvSpPr txBox="1">
            <a:spLocks noChangeArrowheads="1"/>
          </p:cNvSpPr>
          <p:nvPr/>
        </p:nvSpPr>
        <p:spPr bwMode="auto">
          <a:xfrm>
            <a:off x="2482850" y="4716463"/>
            <a:ext cx="1009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b="1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EDSS 6.0</a:t>
            </a:r>
            <a:endParaRPr lang="en-GB" b="1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TextBox 38"/>
          <p:cNvSpPr txBox="1">
            <a:spLocks noChangeArrowheads="1"/>
          </p:cNvSpPr>
          <p:nvPr/>
        </p:nvSpPr>
        <p:spPr bwMode="auto">
          <a:xfrm>
            <a:off x="4572000" y="4724400"/>
            <a:ext cx="100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b="1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EDSS 5.5</a:t>
            </a:r>
            <a:endParaRPr lang="en-GB" b="1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6515100" y="4724400"/>
            <a:ext cx="1009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Latn-CS" b="1">
                <a:solidFill>
                  <a:schemeClr val="bg1">
                    <a:lumMod val="85000"/>
                  </a:schemeClr>
                </a:solidFill>
                <a:latin typeface="Calibri" pitchFamily="34" charset="0"/>
              </a:rPr>
              <a:t>EDSS 5.5</a:t>
            </a:r>
            <a:endParaRPr lang="en-GB" b="1">
              <a:solidFill>
                <a:schemeClr val="bg1">
                  <a:lumMod val="85000"/>
                </a:schemeClr>
              </a:solidFill>
              <a:latin typeface="Calibri" pitchFamily="34" charset="0"/>
            </a:endParaRPr>
          </a:p>
        </p:txBody>
      </p:sp>
      <p:sp>
        <p:nvSpPr>
          <p:cNvPr id="24" name="Title 5"/>
          <p:cNvSpPr txBox="1">
            <a:spLocks/>
          </p:cNvSpPr>
          <p:nvPr/>
        </p:nvSpPr>
        <p:spPr bwMode="auto">
          <a:xfrm>
            <a:off x="0" y="228600"/>
            <a:ext cx="80295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sr-Latn-CS" sz="3200" b="1" dirty="0">
                <a:solidFill>
                  <a:schemeClr val="bg1"/>
                </a:solidFill>
                <a:latin typeface="Maiandra GD" pitchFamily="34" charset="0"/>
                <a:ea typeface="+mj-ea"/>
                <a:cs typeface="+mj-cs"/>
              </a:rPr>
              <a:t>Terapija: </a:t>
            </a:r>
            <a:endParaRPr lang="sr-Latn-CS" sz="3200" b="1" dirty="0" smtClean="0">
              <a:solidFill>
                <a:schemeClr val="bg1"/>
              </a:solidFill>
              <a:latin typeface="Maiandra GD" pitchFamily="34" charset="0"/>
              <a:ea typeface="+mj-ea"/>
              <a:cs typeface="+mj-cs"/>
            </a:endParaRPr>
          </a:p>
          <a:p>
            <a:pPr>
              <a:defRPr/>
            </a:pPr>
            <a:endParaRPr lang="sr-Latn-CS" sz="2800" b="1" dirty="0" smtClean="0">
              <a:solidFill>
                <a:schemeClr val="bg1"/>
              </a:solidFill>
              <a:latin typeface="Maiandra GD" pitchFamily="34" charset="0"/>
              <a:ea typeface="+mj-ea"/>
              <a:cs typeface="+mj-cs"/>
            </a:endParaRPr>
          </a:p>
          <a:p>
            <a:pPr>
              <a:defRPr/>
            </a:pPr>
            <a:endParaRPr lang="sr-Latn-CS" sz="2800" b="1" dirty="0" smtClean="0">
              <a:solidFill>
                <a:schemeClr val="bg1"/>
              </a:solidFill>
              <a:latin typeface="Maiandra GD" pitchFamily="34" charset="0"/>
              <a:ea typeface="+mj-ea"/>
              <a:cs typeface="+mj-cs"/>
            </a:endParaRPr>
          </a:p>
          <a:p>
            <a:pPr>
              <a:defRPr/>
            </a:pPr>
            <a:r>
              <a:rPr lang="sr-Latn-CS" sz="2800" dirty="0" smtClean="0">
                <a:solidFill>
                  <a:schemeClr val="bg1"/>
                </a:solidFill>
                <a:latin typeface="Maiandra GD" pitchFamily="34" charset="0"/>
                <a:ea typeface="+mj-ea"/>
                <a:cs typeface="+mj-cs"/>
              </a:rPr>
              <a:t>azatioprin+kortikosteroidi </a:t>
            </a:r>
            <a:r>
              <a:rPr lang="sr-Latn-CS" sz="2800" dirty="0">
                <a:solidFill>
                  <a:schemeClr val="bg1"/>
                </a:solidFill>
                <a:latin typeface="Maiandra GD" pitchFamily="34" charset="0"/>
                <a:ea typeface="+mj-ea"/>
                <a:cs typeface="+mj-cs"/>
              </a:rPr>
              <a:t>+ </a:t>
            </a:r>
            <a:r>
              <a:rPr lang="sr-Latn-CS" sz="2800" dirty="0" smtClean="0">
                <a:solidFill>
                  <a:schemeClr val="bg1"/>
                </a:solidFill>
                <a:latin typeface="Maiandra GD" pitchFamily="34" charset="0"/>
                <a:ea typeface="+mj-ea"/>
                <a:cs typeface="+mj-cs"/>
              </a:rPr>
              <a:t>1 </a:t>
            </a:r>
            <a:r>
              <a:rPr lang="sr-Latn-CS" sz="2800" dirty="0">
                <a:solidFill>
                  <a:schemeClr val="bg1"/>
                </a:solidFill>
                <a:latin typeface="Maiandra GD" pitchFamily="34" charset="0"/>
                <a:ea typeface="+mj-ea"/>
                <a:cs typeface="+mj-cs"/>
              </a:rPr>
              <a:t>TIP </a:t>
            </a:r>
            <a:r>
              <a:rPr lang="sr-Latn-CS" sz="2800" dirty="0" smtClean="0">
                <a:solidFill>
                  <a:schemeClr val="bg1"/>
                </a:solidFill>
                <a:latin typeface="Maiandra GD" pitchFamily="34" charset="0"/>
                <a:ea typeface="+mj-ea"/>
                <a:cs typeface="+mj-cs"/>
              </a:rPr>
              <a:t>/mesečno +</a:t>
            </a:r>
            <a:r>
              <a:rPr lang="x-none" sz="2800" smtClean="0">
                <a:solidFill>
                  <a:schemeClr val="bg1"/>
                </a:solidFill>
                <a:latin typeface="Maiandra GD" pitchFamily="34" charset="0"/>
                <a:ea typeface="+mj-ea"/>
                <a:cs typeface="+mj-cs"/>
              </a:rPr>
              <a:t>fizikalni tretman</a:t>
            </a:r>
            <a:endParaRPr lang="en-US" sz="2800" dirty="0">
              <a:solidFill>
                <a:schemeClr val="bg1"/>
              </a:solidFill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219200" y="3657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dirty="0" smtClean="0">
                <a:solidFill>
                  <a:schemeClr val="bg1"/>
                </a:solidFill>
                <a:latin typeface="Maiandra GD" pitchFamily="34" charset="0"/>
              </a:rPr>
              <a:t>otpust</a:t>
            </a:r>
            <a:endParaRPr lang="sr-Latn-CS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26" name="Rechteck 17"/>
          <p:cNvSpPr>
            <a:spLocks noChangeArrowheads="1"/>
          </p:cNvSpPr>
          <p:nvPr/>
        </p:nvSpPr>
        <p:spPr bwMode="auto">
          <a:xfrm>
            <a:off x="323850" y="5300663"/>
            <a:ext cx="1655763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8.0:</a:t>
            </a:r>
            <a:r>
              <a:rPr lang="en-US" sz="1100" dirty="0">
                <a:solidFill>
                  <a:schemeClr val="bg1"/>
                </a:solidFill>
              </a:rPr>
              <a:t> Essentially restricted to bed, chair, or wheelchair, but may be out of bed much of day; retains </a:t>
            </a:r>
            <a:r>
              <a:rPr lang="en-US" sz="1100" dirty="0" smtClean="0">
                <a:solidFill>
                  <a:schemeClr val="bg1"/>
                </a:solidFill>
              </a:rPr>
              <a:t>self </a:t>
            </a:r>
            <a:r>
              <a:rPr lang="en-US" sz="1100" dirty="0">
                <a:solidFill>
                  <a:schemeClr val="bg1"/>
                </a:solidFill>
              </a:rPr>
              <a:t>care functions, generally effective use of arms</a:t>
            </a:r>
          </a:p>
        </p:txBody>
      </p:sp>
      <p:sp>
        <p:nvSpPr>
          <p:cNvPr id="27" name="Textfeld 18"/>
          <p:cNvSpPr txBox="1">
            <a:spLocks noChangeArrowheads="1"/>
          </p:cNvSpPr>
          <p:nvPr/>
        </p:nvSpPr>
        <p:spPr bwMode="auto">
          <a:xfrm>
            <a:off x="2411413" y="5300663"/>
            <a:ext cx="1584325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6.0:</a:t>
            </a:r>
            <a:r>
              <a:rPr lang="en-US" sz="1100" dirty="0">
                <a:solidFill>
                  <a:schemeClr val="bg1"/>
                </a:solidFill>
              </a:rPr>
              <a:t> Intermittent or unilateral constant assistance (cane, crutch or brace) required to walk 100 meters with or without resting</a:t>
            </a:r>
          </a:p>
          <a:p>
            <a:endParaRPr lang="sr-Latn-CS" sz="1100" dirty="0">
              <a:solidFill>
                <a:schemeClr val="bg1"/>
              </a:solidFill>
            </a:endParaRP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4572000" y="5410200"/>
            <a:ext cx="15843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</a:rPr>
              <a:t>5.5:</a:t>
            </a:r>
            <a:r>
              <a:rPr lang="en-US" sz="1100" dirty="0">
                <a:solidFill>
                  <a:schemeClr val="bg1"/>
                </a:solidFill>
              </a:rPr>
              <a:t> Ambulatory for 100 meters, disability precludes full daily activities</a:t>
            </a:r>
          </a:p>
          <a:p>
            <a:endParaRPr lang="sr-Latn-C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 bwMode="auto">
          <a:xfrm>
            <a:off x="228600" y="228600"/>
            <a:ext cx="62484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Klinika za neurologiju</a:t>
            </a:r>
            <a:b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</a:b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16.04.2015.g.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304800" y="1752600"/>
            <a:ext cx="7993062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defRPr/>
            </a:pPr>
            <a:r>
              <a:rPr lang="sr-Latn-CS" sz="1900" b="1" dirty="0">
                <a:solidFill>
                  <a:srgbClr val="003300"/>
                </a:solidFill>
                <a:latin typeface="Maiandra GD" pitchFamily="34" charset="0"/>
              </a:rPr>
              <a:t>Neurološki nalaz:</a:t>
            </a:r>
          </a:p>
          <a:p>
            <a:pPr marL="457200" indent="-457200" algn="just">
              <a:defRPr/>
            </a:pPr>
            <a:endParaRPr lang="sr-Latn-CS" sz="1900" u="sng" dirty="0">
              <a:solidFill>
                <a:srgbClr val="003300"/>
              </a:solidFill>
              <a:latin typeface="Maiandra GD" pitchFamily="34" charset="0"/>
            </a:endParaRPr>
          </a:p>
          <a:p>
            <a:pPr algn="just">
              <a:defRPr/>
            </a:pPr>
            <a:r>
              <a:rPr lang="sr-Latn-CS" sz="1900" dirty="0" smtClean="0">
                <a:latin typeface="Maiandra GD" pitchFamily="34" charset="0"/>
              </a:rPr>
              <a:t>Nalaz na kranijalnim nervima i vratu uredan. Na gornjim ekstremitetima trofika</a:t>
            </a:r>
            <a:r>
              <a:rPr lang="sr-Latn-CS" sz="1900" dirty="0">
                <a:latin typeface="Maiandra GD" pitchFamily="34" charset="0"/>
              </a:rPr>
              <a:t> </a:t>
            </a:r>
            <a:r>
              <a:rPr lang="sr-Latn-CS" sz="1900" dirty="0" smtClean="0">
                <a:latin typeface="Maiandra GD" pitchFamily="34" charset="0"/>
              </a:rPr>
              <a:t>i </a:t>
            </a:r>
            <a:r>
              <a:rPr lang="sr-Latn-CS" sz="1900" dirty="0">
                <a:latin typeface="Maiandra GD" pitchFamily="34" charset="0"/>
              </a:rPr>
              <a:t>tonus - uredni, blaga distalna slabost obostrano, </a:t>
            </a:r>
            <a:r>
              <a:rPr lang="sr-Latn-CS" sz="1900" dirty="0" smtClean="0">
                <a:latin typeface="Maiandra GD" pitchFamily="34" charset="0"/>
              </a:rPr>
              <a:t>mišićni refleksi pojačani obostrano. Kožni trbušni refleksi ugašeni. Na donjim ekstremitetima trofika </a:t>
            </a:r>
            <a:r>
              <a:rPr lang="sr-Latn-CS" sz="1900" dirty="0">
                <a:latin typeface="Maiandra GD" pitchFamily="34" charset="0"/>
              </a:rPr>
              <a:t>i tonus uredni, </a:t>
            </a:r>
            <a:r>
              <a:rPr lang="sr-Latn-CS" sz="1900" dirty="0" smtClean="0">
                <a:latin typeface="Maiandra GD" pitchFamily="34" charset="0"/>
              </a:rPr>
              <a:t>blaga globalna slabost obostrano, obostrano </a:t>
            </a:r>
            <a:r>
              <a:rPr lang="sr-Latn-CS" sz="1900" dirty="0">
                <a:latin typeface="Maiandra GD" pitchFamily="34" charset="0"/>
              </a:rPr>
              <a:t>aktivno elevira noge </a:t>
            </a:r>
            <a:r>
              <a:rPr lang="sr-Latn-CS" sz="1900" dirty="0" smtClean="0">
                <a:latin typeface="Maiandra GD" pitchFamily="34" charset="0"/>
              </a:rPr>
              <a:t>od podloge u </a:t>
            </a:r>
            <a:r>
              <a:rPr lang="sr-Latn-CS" sz="1900" dirty="0">
                <a:latin typeface="Maiandra GD" pitchFamily="34" charset="0"/>
              </a:rPr>
              <a:t>ekstenziji </a:t>
            </a:r>
            <a:r>
              <a:rPr lang="sr-Latn-CS" sz="1900" dirty="0" smtClean="0">
                <a:latin typeface="Maiandra GD" pitchFamily="34" charset="0"/>
              </a:rPr>
              <a:t>za 80˚, patelarni refleks pojačan obostrano, Ahilov refleks ugašen obostrano, obostrano </a:t>
            </a:r>
            <a:r>
              <a:rPr lang="sr-Latn-CS" sz="1900" dirty="0">
                <a:latin typeface="Maiandra GD" pitchFamily="34" charset="0"/>
              </a:rPr>
              <a:t>znak Babinskog. </a:t>
            </a:r>
            <a:r>
              <a:rPr lang="sr-Latn-CS" sz="1900" dirty="0" smtClean="0">
                <a:latin typeface="Maiandra GD" pitchFamily="34" charset="0"/>
              </a:rPr>
              <a:t> Vibracioni </a:t>
            </a:r>
            <a:r>
              <a:rPr lang="sr-Latn-CS" sz="1900" dirty="0">
                <a:latin typeface="Maiandra GD" pitchFamily="34" charset="0"/>
              </a:rPr>
              <a:t>senzibilitet skraćen na svim </a:t>
            </a:r>
            <a:r>
              <a:rPr lang="sr-Latn-CS" sz="1900" dirty="0" smtClean="0">
                <a:latin typeface="Maiandra GD" pitchFamily="34" charset="0"/>
              </a:rPr>
              <a:t>ekstremitetima. Hod </a:t>
            </a:r>
            <a:r>
              <a:rPr lang="sr-Latn-CS" sz="1900" dirty="0">
                <a:latin typeface="Maiandra GD" pitchFamily="34" charset="0"/>
              </a:rPr>
              <a:t>paraparetičan i lako široj osnovi, moguć samostalno do </a:t>
            </a:r>
            <a:r>
              <a:rPr lang="sr-Latn-CS" sz="1900" dirty="0" smtClean="0">
                <a:latin typeface="Maiandra GD" pitchFamily="34" charset="0"/>
              </a:rPr>
              <a:t>150m bez </a:t>
            </a:r>
            <a:r>
              <a:rPr lang="sr-Latn-CS" sz="1900" dirty="0">
                <a:latin typeface="Maiandra GD" pitchFamily="34" charset="0"/>
              </a:rPr>
              <a:t>zamaranja. </a:t>
            </a:r>
            <a:r>
              <a:rPr lang="sr-Latn-CS" sz="1900" dirty="0" smtClean="0">
                <a:latin typeface="Maiandra GD" pitchFamily="34" charset="0"/>
              </a:rPr>
              <a:t>Ostali neurološki nalaz je uredan. </a:t>
            </a:r>
            <a:r>
              <a:rPr lang="sr-Latn-CS" sz="1900" b="1" dirty="0" smtClean="0">
                <a:solidFill>
                  <a:srgbClr val="003300"/>
                </a:solidFill>
                <a:latin typeface="Maiandra GD" pitchFamily="34" charset="0"/>
              </a:rPr>
              <a:t>EDSS skor 5.5</a:t>
            </a:r>
            <a:endParaRPr lang="sr-Latn-CS" sz="19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81000" y="5486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Video</a:t>
            </a:r>
            <a:endParaRPr lang="sr-Latn-CS" sz="32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838980"/>
          </a:xfrm>
          <a:prstGeom prst="rect">
            <a:avLst/>
          </a:prstGeom>
          <a:solidFill>
            <a:srgbClr val="00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sr-Latn-CS" sz="2100" dirty="0" smtClean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Bolesnica 42 god, sa jednom kliničkom epizodom LETM udruženim sa pozitivnim nalazom anti-AQP4 At = NMO spektar</a:t>
            </a:r>
          </a:p>
          <a:p>
            <a:pPr algn="ctr">
              <a:defRPr/>
            </a:pPr>
            <a:r>
              <a:rPr lang="sr-Latn-CS" sz="2100" b="1" dirty="0" smtClean="0">
                <a:solidFill>
                  <a:schemeClr val="bg1">
                    <a:lumMod val="95000"/>
                  </a:schemeClr>
                </a:solidFill>
                <a:latin typeface="Maiandra GD" pitchFamily="34" charset="0"/>
              </a:rPr>
              <a:t>Zadovoljavajući funkcionalni oporavak nakon 5 meseci lečenja!</a:t>
            </a:r>
          </a:p>
          <a:p>
            <a:pPr algn="ctr"/>
            <a:endParaRPr lang="en-US" sz="2100" b="1" dirty="0">
              <a:solidFill>
                <a:schemeClr val="bg1">
                  <a:lumMod val="95000"/>
                </a:schemeClr>
              </a:solidFill>
              <a:latin typeface="Maiandra GD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0" y="2905780"/>
            <a:ext cx="43434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Ključne kliničke karakteristike:</a:t>
            </a:r>
          </a:p>
          <a:p>
            <a:endParaRPr lang="sr-Latn-CS" sz="1600" dirty="0" smtClean="0">
              <a:latin typeface="Maiandra GD" pitchFamily="34" charset="0"/>
            </a:endParaRPr>
          </a:p>
          <a:p>
            <a:r>
              <a:rPr lang="sr-Latn-CS" sz="1600" b="1" dirty="0" smtClean="0">
                <a:latin typeface="Maiandra GD" pitchFamily="34" charset="0"/>
              </a:rPr>
              <a:t>1. </a:t>
            </a:r>
            <a:r>
              <a:rPr lang="sr-Latn-CS" sz="1600" dirty="0" smtClean="0">
                <a:latin typeface="Maiandra GD" pitchFamily="34" charset="0"/>
              </a:rPr>
              <a:t>Optički neuritis</a:t>
            </a:r>
          </a:p>
          <a:p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2. Akutni mijelitis</a:t>
            </a:r>
          </a:p>
          <a:p>
            <a:r>
              <a:rPr lang="en-US" sz="1600" b="1" dirty="0" smtClean="0">
                <a:latin typeface="Maiandra GD" pitchFamily="34" charset="0"/>
              </a:rPr>
              <a:t>3. </a:t>
            </a:r>
            <a:r>
              <a:rPr lang="sr-Latn-CS" sz="1600" dirty="0" smtClean="0">
                <a:latin typeface="Maiandra GD" pitchFamily="34" charset="0"/>
              </a:rPr>
              <a:t>Sindrom aree postreme (epizode prolongirane štucavice ili mučnine i povraćanja, bez drugog jasnog uzroka)</a:t>
            </a:r>
          </a:p>
          <a:p>
            <a:r>
              <a:rPr lang="sr-Latn-CS" sz="1600" b="1" dirty="0" smtClean="0">
                <a:latin typeface="Maiandra GD" pitchFamily="34" charset="0"/>
              </a:rPr>
              <a:t>4. </a:t>
            </a:r>
            <a:r>
              <a:rPr lang="sr-Latn-CS" sz="1600" dirty="0" smtClean="0">
                <a:latin typeface="Maiandra GD" pitchFamily="34" charset="0"/>
              </a:rPr>
              <a:t>Akutni sindrom moždanog stabla</a:t>
            </a:r>
          </a:p>
          <a:p>
            <a:r>
              <a:rPr lang="sr-Latn-CS" sz="1600" b="1" dirty="0" smtClean="0">
                <a:latin typeface="Maiandra GD" pitchFamily="34" charset="0"/>
              </a:rPr>
              <a:t>5. </a:t>
            </a:r>
            <a:r>
              <a:rPr lang="sr-Latn-CS" sz="1600" dirty="0" smtClean="0">
                <a:latin typeface="Maiandra GD" pitchFamily="34" charset="0"/>
              </a:rPr>
              <a:t>Simptomatska narkolepsija ili akutni diencefalički sindrom sa lezijama u diencefalonu na MR koje su tipične za NMOSD</a:t>
            </a:r>
          </a:p>
          <a:p>
            <a:r>
              <a:rPr lang="en-US" sz="1600" b="1" dirty="0" smtClean="0">
                <a:latin typeface="Maiandra GD" pitchFamily="34" charset="0"/>
              </a:rPr>
              <a:t>6. </a:t>
            </a:r>
            <a:r>
              <a:rPr lang="sr-Latn-CS" sz="1600" dirty="0" smtClean="0">
                <a:latin typeface="Maiandra GD" pitchFamily="34" charset="0"/>
              </a:rPr>
              <a:t>Simptomatske lezije u mozgu sa lezijama na MR tipičnim za NMOSD</a:t>
            </a:r>
            <a:endParaRPr lang="sr-Latn-CS" sz="1600" dirty="0">
              <a:latin typeface="Maiandra GD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708042" y="6397823"/>
            <a:ext cx="44359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5fdff1a"/>
              </a:rPr>
              <a:t>Prema:Wingerchuk et al,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17f27887"/>
              </a:rPr>
              <a:t>Neurology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3cce2684.BI"/>
              </a:rPr>
              <a:t> 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2015;85:177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dvOT0fade057+20"/>
              </a:rPr>
              <a:t>–</a:t>
            </a:r>
            <a:r>
              <a:rPr kumimoji="0" lang="sr-Latn-C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aiandra GD" pitchFamily="34" charset="0"/>
                <a:ea typeface="Calibri" pitchFamily="34" charset="0"/>
                <a:cs typeface="AdvOT0fade057"/>
              </a:rPr>
              <a:t>189.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4572000" y="4429780"/>
            <a:ext cx="411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1. ≥</a:t>
            </a: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1 ključna klinička karakteristika</a:t>
            </a:r>
            <a:endParaRPr lang="en-US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r>
              <a:rPr lang="en-US" b="1" dirty="0" smtClean="0">
                <a:solidFill>
                  <a:srgbClr val="003300"/>
                </a:solidFill>
                <a:latin typeface="Maiandra GD" pitchFamily="34" charset="0"/>
              </a:rPr>
              <a:t>2. </a:t>
            </a: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+anti-AQP4 antitela </a:t>
            </a:r>
          </a:p>
          <a:p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3. isključiti alternativne dijagnoze</a:t>
            </a:r>
            <a:endParaRPr lang="sr-Latn-C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24400" y="290578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Anti-AQP4 pozitivan</a:t>
            </a:r>
            <a:endParaRPr lang="sr-Latn-C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13" name="Gerade Verbindung 12"/>
          <p:cNvCxnSpPr/>
          <p:nvPr/>
        </p:nvCxnSpPr>
        <p:spPr>
          <a:xfrm>
            <a:off x="4343400" y="2971800"/>
            <a:ext cx="0" cy="342900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304800" y="21336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latin typeface="Maiandra GD" pitchFamily="34" charset="0"/>
              </a:rPr>
              <a:t>Novi kriterijumi za dijagnozu NMO spektra oboljenja</a:t>
            </a:r>
            <a:endParaRPr lang="sr-Latn-CS" b="1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1" y="368300"/>
            <a:ext cx="59435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CS" sz="2800" b="1" dirty="0">
                <a:latin typeface="Maiandra GD" pitchFamily="34" charset="0"/>
              </a:rPr>
              <a:t>Da li primena imunosupresiva kod svakog bolesnika sa </a:t>
            </a:r>
            <a:r>
              <a:rPr lang="sr-Latn-CS" sz="2800" b="1" dirty="0" smtClean="0">
                <a:latin typeface="Maiandra GD" pitchFamily="34" charset="0"/>
              </a:rPr>
              <a:t>LETM?</a:t>
            </a:r>
            <a:endParaRPr lang="sr-Latn-CS" sz="2800" b="1" dirty="0">
              <a:solidFill>
                <a:srgbClr val="004821"/>
              </a:solidFill>
              <a:latin typeface="Maiandra GD" pitchFamily="34" charset="0"/>
            </a:endParaRPr>
          </a:p>
        </p:txBody>
      </p:sp>
      <p:grpSp>
        <p:nvGrpSpPr>
          <p:cNvPr id="14" name="Gruppieren 12"/>
          <p:cNvGrpSpPr>
            <a:grpSpLocks/>
          </p:cNvGrpSpPr>
          <p:nvPr/>
        </p:nvGrpSpPr>
        <p:grpSpPr bwMode="auto">
          <a:xfrm>
            <a:off x="269875" y="1447800"/>
            <a:ext cx="8569325" cy="2492990"/>
            <a:chOff x="449387" y="1484784"/>
            <a:chExt cx="8569325" cy="2492262"/>
          </a:xfrm>
        </p:grpSpPr>
        <p:grpSp>
          <p:nvGrpSpPr>
            <p:cNvPr id="15" name="Gruppieren 10"/>
            <p:cNvGrpSpPr>
              <a:grpSpLocks/>
            </p:cNvGrpSpPr>
            <p:nvPr/>
          </p:nvGrpSpPr>
          <p:grpSpPr bwMode="auto">
            <a:xfrm>
              <a:off x="449387" y="1484784"/>
              <a:ext cx="8569325" cy="2492262"/>
              <a:chOff x="449387" y="1484784"/>
              <a:chExt cx="8569325" cy="2492262"/>
            </a:xfrm>
          </p:grpSpPr>
          <p:sp>
            <p:nvSpPr>
              <p:cNvPr id="17" name="Textfeld 16"/>
              <p:cNvSpPr txBox="1"/>
              <p:nvPr/>
            </p:nvSpPr>
            <p:spPr bwMode="auto">
              <a:xfrm>
                <a:off x="449387" y="1484784"/>
                <a:ext cx="8569325" cy="2492262"/>
              </a:xfrm>
              <a:prstGeom prst="rect">
                <a:avLst/>
              </a:pr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endParaRPr lang="sr-Latn-CS" sz="2400" b="1" dirty="0">
                  <a:solidFill>
                    <a:srgbClr val="FF0000"/>
                  </a:solidFill>
                  <a:latin typeface="Maiandra GD" pitchFamily="34" charset="0"/>
                </a:endParaRPr>
              </a:p>
              <a:p>
                <a:pPr>
                  <a:defRPr/>
                </a:pPr>
                <a:r>
                  <a:rPr lang="sr-Latn-CS" sz="2400" b="1" dirty="0">
                    <a:solidFill>
                      <a:srgbClr val="FF0000"/>
                    </a:solidFill>
                    <a:latin typeface="Maiandra GD" pitchFamily="34" charset="0"/>
                  </a:rPr>
                  <a:t>DA</a:t>
                </a:r>
                <a:r>
                  <a:rPr lang="sr-Latn-CS" b="1" dirty="0">
                    <a:latin typeface="Maiandra GD" pitchFamily="34" charset="0"/>
                  </a:rPr>
                  <a:t> kod:</a:t>
                </a:r>
              </a:p>
              <a:p>
                <a:pPr>
                  <a:defRPr/>
                </a:pPr>
                <a:endParaRPr lang="sr-Latn-CS" b="1" dirty="0">
                  <a:latin typeface="Maiandra GD" pitchFamily="34" charset="0"/>
                </a:endParaRPr>
              </a:p>
              <a:p>
                <a:pPr marL="342900" indent="-342900">
                  <a:buAutoNum type="arabicParenR"/>
                  <a:defRPr/>
                </a:pPr>
                <a:r>
                  <a:rPr lang="sr-Latn-CS" b="1" dirty="0" smtClean="0">
                    <a:solidFill>
                      <a:srgbClr val="FF0000"/>
                    </a:solidFill>
                    <a:latin typeface="Maiandra GD" pitchFamily="34" charset="0"/>
                  </a:rPr>
                  <a:t>+</a:t>
                </a:r>
                <a:r>
                  <a:rPr lang="sr-Latn-CS" b="1" dirty="0" smtClean="0">
                    <a:latin typeface="Maiandra GD" pitchFamily="34" charset="0"/>
                  </a:rPr>
                  <a:t> </a:t>
                </a:r>
                <a:r>
                  <a:rPr lang="sr-Latn-CS" b="1" dirty="0">
                    <a:latin typeface="Maiandra GD" pitchFamily="34" charset="0"/>
                  </a:rPr>
                  <a:t>nalaz anti-AQP4 </a:t>
                </a:r>
                <a:r>
                  <a:rPr lang="sr-Latn-CS" b="1" dirty="0" smtClean="0">
                    <a:latin typeface="Maiandra GD" pitchFamily="34" charset="0"/>
                  </a:rPr>
                  <a:t>At</a:t>
                </a:r>
              </a:p>
              <a:p>
                <a:pPr marL="342900" indent="-342900">
                  <a:defRPr/>
                </a:pPr>
                <a:r>
                  <a:rPr lang="sr-Latn-CS" b="1" dirty="0" smtClean="0">
                    <a:latin typeface="Maiandra GD" pitchFamily="34" charset="0"/>
                  </a:rPr>
                  <a:t> </a:t>
                </a:r>
                <a:endParaRPr lang="sr-Latn-CS" b="1" dirty="0">
                  <a:latin typeface="Maiandra GD" pitchFamily="34" charset="0"/>
                </a:endParaRPr>
              </a:p>
              <a:p>
                <a:pPr>
                  <a:defRPr/>
                </a:pPr>
                <a:r>
                  <a:rPr lang="sr-Latn-CS" b="1" dirty="0">
                    <a:latin typeface="Maiandra GD" pitchFamily="34" charset="0"/>
                  </a:rPr>
                  <a:t>2) </a:t>
                </a:r>
                <a:r>
                  <a:rPr lang="sr-Latn-CS" b="1" dirty="0">
                    <a:solidFill>
                      <a:srgbClr val="FF0000"/>
                    </a:solidFill>
                    <a:latin typeface="Maiandra GD" pitchFamily="34" charset="0"/>
                  </a:rPr>
                  <a:t>–</a:t>
                </a:r>
                <a:r>
                  <a:rPr lang="sr-Latn-CS" b="1" dirty="0">
                    <a:latin typeface="Maiandra GD" pitchFamily="34" charset="0"/>
                  </a:rPr>
                  <a:t> nalaz anti-AQP4 </a:t>
                </a:r>
                <a:r>
                  <a:rPr lang="sr-Latn-CS" b="1" dirty="0" smtClean="0">
                    <a:latin typeface="Maiandra GD" pitchFamily="34" charset="0"/>
                  </a:rPr>
                  <a:t>At:</a:t>
                </a:r>
                <a:endParaRPr lang="sr-Latn-CS" b="1" dirty="0">
                  <a:latin typeface="Maiandra GD" pitchFamily="34" charset="0"/>
                </a:endParaRPr>
              </a:p>
              <a:p>
                <a:pPr>
                  <a:defRPr/>
                </a:pPr>
                <a:r>
                  <a:rPr lang="sr-Latn-CS" b="1" dirty="0">
                    <a:latin typeface="Maiandra GD" pitchFamily="34" charset="0"/>
                  </a:rPr>
                  <a:t>     </a:t>
                </a:r>
                <a:endParaRPr lang="sr-Latn-CS" b="1" dirty="0" smtClean="0">
                  <a:latin typeface="Maiandra GD" pitchFamily="34" charset="0"/>
                </a:endParaRPr>
              </a:p>
              <a:p>
                <a:pPr>
                  <a:defRPr/>
                </a:pPr>
                <a:r>
                  <a:rPr lang="sr-Latn-CS" b="1" dirty="0" smtClean="0">
                    <a:latin typeface="Maiandra GD" pitchFamily="34" charset="0"/>
                  </a:rPr>
                  <a:t>      rekurentni LETM</a:t>
                </a:r>
                <a:endParaRPr lang="sr-Latn-CS" b="1" dirty="0">
                  <a:latin typeface="Maiandra GD" pitchFamily="34" charset="0"/>
                </a:endParaRPr>
              </a:p>
            </p:txBody>
          </p:sp>
          <p:sp>
            <p:nvSpPr>
              <p:cNvPr id="18" name="Textfeld 17"/>
              <p:cNvSpPr txBox="1"/>
              <p:nvPr/>
            </p:nvSpPr>
            <p:spPr bwMode="auto">
              <a:xfrm>
                <a:off x="5284912" y="3617761"/>
                <a:ext cx="3733800" cy="3047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>
                  <a:defRPr/>
                </a:pPr>
                <a:r>
                  <a:rPr lang="sr-Latn-CS" sz="1400" dirty="0">
                    <a:latin typeface="Maiandra GD" pitchFamily="34" charset="0"/>
                  </a:rPr>
                  <a:t>prema: Palace et al, Practical Neurology 2012</a:t>
                </a:r>
              </a:p>
            </p:txBody>
          </p:sp>
        </p:grpSp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41912" y="1941851"/>
              <a:ext cx="2375842" cy="860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extfeld 18"/>
          <p:cNvSpPr txBox="1"/>
          <p:nvPr/>
        </p:nvSpPr>
        <p:spPr>
          <a:xfrm>
            <a:off x="228600" y="6243638"/>
            <a:ext cx="85693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r-Latn-CS" sz="2400" b="1" dirty="0">
                <a:latin typeface="Maiandra GD" pitchFamily="34" charset="0"/>
              </a:rPr>
              <a:t>Ako </a:t>
            </a:r>
            <a:r>
              <a:rPr lang="sr-Latn-CS" sz="2400" b="1" dirty="0">
                <a:solidFill>
                  <a:srgbClr val="FF0000"/>
                </a:solidFill>
                <a:latin typeface="Maiandra GD" pitchFamily="34" charset="0"/>
              </a:rPr>
              <a:t>DA</a:t>
            </a:r>
            <a:r>
              <a:rPr lang="sr-Latn-CS" sz="2400" b="1" dirty="0">
                <a:latin typeface="Maiandra GD" pitchFamily="34" charset="0"/>
              </a:rPr>
              <a:t>, </a:t>
            </a:r>
            <a:r>
              <a:rPr lang="sr-Latn-CS" sz="2400" b="1" dirty="0">
                <a:solidFill>
                  <a:srgbClr val="004821"/>
                </a:solidFill>
                <a:latin typeface="Maiandra GD" pitchFamily="34" charset="0"/>
              </a:rPr>
              <a:t>odmah</a:t>
            </a:r>
            <a:r>
              <a:rPr lang="sr-Latn-CS" sz="2400" b="1" dirty="0">
                <a:latin typeface="Maiandra GD" pitchFamily="34" charset="0"/>
              </a:rPr>
              <a:t> po postavljanju dijagnoze!</a:t>
            </a:r>
          </a:p>
        </p:txBody>
      </p:sp>
      <p:sp>
        <p:nvSpPr>
          <p:cNvPr id="20" name="Textfeld 19"/>
          <p:cNvSpPr txBox="1"/>
          <p:nvPr/>
        </p:nvSpPr>
        <p:spPr bwMode="auto">
          <a:xfrm>
            <a:off x="304800" y="4572000"/>
            <a:ext cx="8648700" cy="156966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sr-Latn-CS" sz="2000" dirty="0" smtClean="0">
              <a:latin typeface="Maiandra GD" pitchFamily="34" charset="0"/>
            </a:endParaRPr>
          </a:p>
          <a:p>
            <a:pPr>
              <a:defRPr/>
            </a:pPr>
            <a:r>
              <a:rPr lang="sr-Latn-CS" sz="2000" b="1" dirty="0" smtClean="0">
                <a:solidFill>
                  <a:srgbClr val="FF0000"/>
                </a:solidFill>
                <a:latin typeface="Maiandra GD" pitchFamily="34" charset="0"/>
              </a:rPr>
              <a:t>MOŽDA: </a:t>
            </a:r>
            <a:r>
              <a:rPr lang="sr-Latn-CS" sz="2000" dirty="0" smtClean="0">
                <a:latin typeface="Maiandra GD" pitchFamily="34" charset="0"/>
              </a:rPr>
              <a:t>TEŽAK </a:t>
            </a:r>
            <a:r>
              <a:rPr lang="sr-Latn-CS" sz="2000" dirty="0">
                <a:latin typeface="Maiandra GD" pitchFamily="34" charset="0"/>
              </a:rPr>
              <a:t>LETM sa nezadovoljavajućim </a:t>
            </a:r>
            <a:r>
              <a:rPr lang="sr-Latn-CS" sz="2000" dirty="0" smtClean="0">
                <a:latin typeface="Maiandra GD" pitchFamily="34" charset="0"/>
              </a:rPr>
              <a:t>oporavkom-razmotriti primenu imunosupresiva u pojedinačnim slučajevima!</a:t>
            </a:r>
          </a:p>
          <a:p>
            <a:pPr>
              <a:defRPr/>
            </a:pPr>
            <a:endParaRPr lang="sr-Latn-CS" dirty="0">
              <a:latin typeface="Maiandra GD" pitchFamily="34" charset="0"/>
            </a:endParaRPr>
          </a:p>
          <a:p>
            <a:pPr marL="342900" indent="-342900">
              <a:defRPr/>
            </a:pPr>
            <a:endParaRPr lang="sr-Latn-CS" b="1" dirty="0">
              <a:latin typeface="Maiandra GD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 bwMode="auto">
          <a:xfrm>
            <a:off x="5867400" y="5791200"/>
            <a:ext cx="31178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sr-Latn-CS" sz="1400" dirty="0" smtClean="0">
                <a:latin typeface="Maiandra GD" pitchFamily="34" charset="0"/>
              </a:rPr>
              <a:t>prema: Sellner </a:t>
            </a:r>
            <a:r>
              <a:rPr lang="sr-Latn-CS" sz="1400" dirty="0">
                <a:latin typeface="Maiandra GD" pitchFamily="34" charset="0"/>
              </a:rPr>
              <a:t>et al, EJN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533400" y="2438400"/>
            <a:ext cx="838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CS" sz="36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Spektar neuromijelitisa optika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971800" y="3581400"/>
            <a:ext cx="381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3600" smtClean="0">
                <a:solidFill>
                  <a:srgbClr val="003300"/>
                </a:solidFill>
                <a:latin typeface="Maiandra GD" pitchFamily="34" charset="0"/>
              </a:rPr>
              <a:t>Prikaz slučaja </a:t>
            </a:r>
            <a:endParaRPr lang="sr-Latn-C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81000" y="5029200"/>
            <a:ext cx="8458200" cy="1219200"/>
          </a:xfrm>
          <a:noFill/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sr-Latn-C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aiandra GD" pitchFamily="34" charset="0"/>
              </a:rPr>
              <a:t> Vanja Martinović</a:t>
            </a:r>
          </a:p>
          <a:p>
            <a:pPr>
              <a:defRPr/>
            </a:pPr>
            <a:r>
              <a:rPr lang="sr-Latn-C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iandra GD" pitchFamily="34" charset="0"/>
              </a:rPr>
              <a:t>Medicinski fakultet, Beograd</a:t>
            </a:r>
            <a:endParaRPr lang="x-none" sz="2800" dirty="0">
              <a:solidFill>
                <a:schemeClr val="tx1">
                  <a:lumMod val="50000"/>
                  <a:lumOff val="50000"/>
                </a:schemeClr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981200"/>
            <a:ext cx="841161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  <a:cs typeface="+mn-cs"/>
              </a:rPr>
              <a:t>- 42 godine, domaćica, majka 5-oro dece iz Preševa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  <a:cs typeface="+mn-cs"/>
              </a:rPr>
              <a:t>Lična anamneza: </a:t>
            </a:r>
            <a:r>
              <a:rPr kumimoji="0" lang="sr-Latn-C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  <a:cs typeface="+mn-cs"/>
              </a:rPr>
              <a:t>jedan namerni abortus.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  <a:cs typeface="+mn-cs"/>
              </a:rPr>
              <a:t>Porodična anamneza: </a:t>
            </a:r>
            <a:r>
              <a:rPr kumimoji="0" lang="sr-Latn-C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  <a:cs typeface="+mn-cs"/>
              </a:rPr>
              <a:t>negira bolesti od značaja za hereditet.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aiandra GD" pitchFamily="34" charset="0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67818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lang="sr-Latn-CS" sz="32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Prikaz </a:t>
            </a: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slučaja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</p:txBody>
      </p:sp>
      <p:cxnSp>
        <p:nvCxnSpPr>
          <p:cNvPr id="9" name="Straight Arrow Connector 2"/>
          <p:cNvCxnSpPr/>
          <p:nvPr/>
        </p:nvCxnSpPr>
        <p:spPr>
          <a:xfrm>
            <a:off x="529208" y="5587752"/>
            <a:ext cx="7200800" cy="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/>
          <p:nvPr/>
        </p:nvSpPr>
        <p:spPr>
          <a:xfrm>
            <a:off x="457200" y="4435624"/>
            <a:ext cx="1872208" cy="83099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</a:rPr>
              <a:t>15.11.2015.</a:t>
            </a:r>
          </a:p>
          <a:p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</a:rPr>
              <a:t>međulopatični bol</a:t>
            </a:r>
            <a:endParaRPr lang="en-US" sz="16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981200"/>
            <a:ext cx="841161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  <a:cs typeface="+mn-cs"/>
              </a:rPr>
              <a:t>- 42 godine, domaćica, majka 5-oro dece iz Preševa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  <a:cs typeface="+mn-cs"/>
              </a:rPr>
              <a:t>Lična anamneza: </a:t>
            </a:r>
            <a:r>
              <a:rPr kumimoji="0" lang="sr-Latn-C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  <a:cs typeface="+mn-cs"/>
              </a:rPr>
              <a:t>jedan namerni abortus.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  <a:cs typeface="+mn-cs"/>
              </a:rPr>
              <a:t>Porodična anamneza: </a:t>
            </a:r>
            <a:r>
              <a:rPr kumimoji="0" lang="sr-Latn-C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  <a:cs typeface="+mn-cs"/>
              </a:rPr>
              <a:t>negira bolesti od značaja za hereditet.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aiandra GD" pitchFamily="34" charset="0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67818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lang="sr-Latn-CS" sz="32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Prikaz </a:t>
            </a: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slučaja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</p:txBody>
      </p:sp>
      <p:cxnSp>
        <p:nvCxnSpPr>
          <p:cNvPr id="9" name="Straight Arrow Connector 2"/>
          <p:cNvCxnSpPr/>
          <p:nvPr/>
        </p:nvCxnSpPr>
        <p:spPr>
          <a:xfrm>
            <a:off x="529208" y="5587752"/>
            <a:ext cx="7200800" cy="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/>
          <p:nvPr/>
        </p:nvSpPr>
        <p:spPr>
          <a:xfrm>
            <a:off x="457200" y="4435624"/>
            <a:ext cx="1872208" cy="83099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</a:rPr>
              <a:t>15.11.2015.</a:t>
            </a:r>
          </a:p>
          <a:p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</a:rPr>
              <a:t>međulopatični bol</a:t>
            </a:r>
            <a:endParaRPr lang="en-US" sz="16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12" name="Straight Connector 7"/>
          <p:cNvCxnSpPr/>
          <p:nvPr/>
        </p:nvCxnSpPr>
        <p:spPr>
          <a:xfrm flipH="1">
            <a:off x="2113384" y="4651648"/>
            <a:ext cx="288032" cy="1368152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5"/>
          <p:cNvSpPr/>
          <p:nvPr/>
        </p:nvSpPr>
        <p:spPr>
          <a:xfrm>
            <a:off x="2545432" y="4438526"/>
            <a:ext cx="2955776" cy="1077218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</a:rPr>
              <a:t>19.11.2015.</a:t>
            </a:r>
          </a:p>
          <a:p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</a:rPr>
              <a:t>slabost desne noge, potom </a:t>
            </a:r>
          </a:p>
          <a:p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</a:rPr>
              <a:t>oduzetost desne noge</a:t>
            </a:r>
          </a:p>
          <a:p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</a:rPr>
              <a:t>nemogućnost mokrenja</a:t>
            </a:r>
            <a:endParaRPr lang="en-US" sz="16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981200"/>
            <a:ext cx="8411616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  <a:cs typeface="+mn-cs"/>
              </a:rPr>
              <a:t>- 42 godine, domaćica, majka 5-oro dece iz Preševa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  <a:cs typeface="+mn-cs"/>
              </a:rPr>
              <a:t>Lična anamneza: </a:t>
            </a:r>
            <a:r>
              <a:rPr kumimoji="0" lang="sr-Latn-C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  <a:cs typeface="+mn-cs"/>
              </a:rPr>
              <a:t>jedan namerni abortus.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sr-Latn-CS" sz="24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  <a:cs typeface="+mn-cs"/>
              </a:rPr>
              <a:t>Porodična anamneza: </a:t>
            </a:r>
            <a:r>
              <a:rPr kumimoji="0" lang="sr-Latn-C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aiandra GD" pitchFamily="34" charset="0"/>
                <a:cs typeface="+mn-cs"/>
              </a:rPr>
              <a:t>negira bolesti od značaja za hereditet.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aiandra GD" pitchFamily="34" charset="0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57200" y="274638"/>
            <a:ext cx="67818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lang="sr-Latn-CS" sz="3200" b="1" dirty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Prikaz </a:t>
            </a:r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  <a:ea typeface="+mj-ea"/>
                <a:cs typeface="+mj-cs"/>
              </a:rPr>
              <a:t>slučaja</a:t>
            </a:r>
            <a:endParaRPr lang="en-US" sz="3200" b="1" dirty="0">
              <a:solidFill>
                <a:srgbClr val="003300"/>
              </a:solidFill>
              <a:latin typeface="Maiandra GD" pitchFamily="34" charset="0"/>
              <a:ea typeface="+mj-ea"/>
              <a:cs typeface="+mj-cs"/>
            </a:endParaRPr>
          </a:p>
        </p:txBody>
      </p:sp>
      <p:cxnSp>
        <p:nvCxnSpPr>
          <p:cNvPr id="9" name="Straight Arrow Connector 2"/>
          <p:cNvCxnSpPr/>
          <p:nvPr/>
        </p:nvCxnSpPr>
        <p:spPr>
          <a:xfrm>
            <a:off x="529208" y="5587752"/>
            <a:ext cx="7200800" cy="0"/>
          </a:xfrm>
          <a:prstGeom prst="straightConnector1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/>
          <p:cNvSpPr/>
          <p:nvPr/>
        </p:nvSpPr>
        <p:spPr>
          <a:xfrm>
            <a:off x="457200" y="4435624"/>
            <a:ext cx="1872208" cy="83099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</a:rPr>
              <a:t>15.11.2015.</a:t>
            </a:r>
          </a:p>
          <a:p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</a:rPr>
              <a:t>međulopatični bol</a:t>
            </a:r>
            <a:endParaRPr lang="en-US" sz="16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5425008" y="4639072"/>
            <a:ext cx="2952800" cy="646331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Klinika za neurologiju KCS</a:t>
            </a:r>
            <a:endParaRPr lang="en-US" b="1" dirty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12" name="Straight Connector 7"/>
          <p:cNvCxnSpPr/>
          <p:nvPr/>
        </p:nvCxnSpPr>
        <p:spPr>
          <a:xfrm flipH="1">
            <a:off x="2113384" y="4651648"/>
            <a:ext cx="288032" cy="1368152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/>
          <p:cNvCxnSpPr/>
          <p:nvPr/>
        </p:nvCxnSpPr>
        <p:spPr>
          <a:xfrm flipH="1">
            <a:off x="5060776" y="4651648"/>
            <a:ext cx="288032" cy="1368152"/>
          </a:xfrm>
          <a:prstGeom prst="line">
            <a:avLst/>
          </a:pr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5"/>
          <p:cNvSpPr/>
          <p:nvPr/>
        </p:nvSpPr>
        <p:spPr>
          <a:xfrm>
            <a:off x="2545432" y="4438526"/>
            <a:ext cx="2955776" cy="1077218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</a:rPr>
              <a:t>19.11.2015.</a:t>
            </a:r>
          </a:p>
          <a:p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</a:rPr>
              <a:t>slabost desne noge, potom </a:t>
            </a:r>
          </a:p>
          <a:p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</a:rPr>
              <a:t>oduzetost desne noge</a:t>
            </a:r>
          </a:p>
          <a:p>
            <a:r>
              <a:rPr lang="sr-Latn-CS" sz="1600" b="1" dirty="0" smtClean="0">
                <a:solidFill>
                  <a:srgbClr val="003300"/>
                </a:solidFill>
                <a:latin typeface="Maiandra GD" pitchFamily="34" charset="0"/>
              </a:rPr>
              <a:t>nemogućnost mokrenja</a:t>
            </a:r>
            <a:endParaRPr lang="en-US" sz="1600" b="1" dirty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 noGrp="1"/>
          </p:cNvSpPr>
          <p:nvPr>
            <p:ph type="title"/>
          </p:nvPr>
        </p:nvSpPr>
        <p:spPr bwMode="auto">
          <a:xfrm>
            <a:off x="381000" y="274638"/>
            <a:ext cx="59436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Klinika za neurologiju KCS</a:t>
            </a:r>
            <a:b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</a:br>
            <a:r>
              <a:rPr kumimoji="0" lang="sr-Latn-C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Maiandra GD" pitchFamily="34" charset="0"/>
                <a:ea typeface="+mj-ea"/>
                <a:cs typeface="+mj-cs"/>
              </a:rPr>
              <a:t>25.11.2014.g.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Maiandra GD" pitchFamily="34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772816"/>
            <a:ext cx="8443664" cy="455509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None/>
            </a:pPr>
            <a:r>
              <a:rPr lang="sr-Latn-CS" sz="2000" b="1" dirty="0" smtClean="0">
                <a:solidFill>
                  <a:srgbClr val="003300"/>
                </a:solidFill>
                <a:latin typeface="Maiandra GD" pitchFamily="34" charset="0"/>
              </a:rPr>
              <a:t>Nalaz pri prijemu</a:t>
            </a:r>
          </a:p>
          <a:p>
            <a:pPr marL="457200" indent="-457200">
              <a:buNone/>
            </a:pPr>
            <a:endParaRPr lang="sr-Latn-CS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marL="457200" indent="-457200">
              <a:buNone/>
            </a:pP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Somatski nalaz: 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bledo prebojena koža i vidljive sluznice, ostali nalaz uredan.</a:t>
            </a:r>
          </a:p>
          <a:p>
            <a:pPr marL="457200" indent="-457200">
              <a:buNone/>
            </a:pPr>
            <a:endParaRPr lang="sr-Latn-CS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algn="just">
              <a:buNone/>
            </a:pP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Neurološki nalaz: 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svesna, orjentisana, na kranijalnim nervima nalaz normalan. Nalaz na vratu normalan. 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Na gornjim ekstremitetima tr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ofika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i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tonus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uredni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, b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laga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globalna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slabost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obostrano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, 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više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desno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 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Mišićni refleksi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simetričn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o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pojačani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 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Kožni trbušni refleksi ugašeni. Na donjim ekstremitetima t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rofik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a očuvana,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plegija desne noge, levu nogu odiže od postelje 10cm, m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oguća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nepotpuna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dorzifleksija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levog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stopala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, laka hipotonija obostrano, patelarni refleks obostrano pojačan, Ahilov refleks obostrano ugašen, znak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Babinsk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og obostrano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Nivo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 površnog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senzibiliteta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na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Th5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obostrano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 V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ibracioni senzibilitet s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kraćen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na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svim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ekstremitetima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. S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tajanje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i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hod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 nemogući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 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R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etencij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urina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, </a:t>
            </a:r>
            <a:r>
              <a:rPr lang="en-US" dirty="0" err="1" smtClean="0">
                <a:solidFill>
                  <a:srgbClr val="003300"/>
                </a:solidFill>
                <a:latin typeface="Maiandra GD" pitchFamily="34" charset="0"/>
              </a:rPr>
              <a:t>opstipacij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a</a:t>
            </a:r>
            <a:r>
              <a:rPr lang="en-US" dirty="0" smtClean="0">
                <a:solidFill>
                  <a:srgbClr val="003300"/>
                </a:solidFill>
                <a:latin typeface="Maiandra GD" pitchFamily="34" charset="0"/>
              </a:rPr>
              <a:t>.</a:t>
            </a:r>
            <a:r>
              <a:rPr lang="sr-Latn-CS" dirty="0" smtClean="0">
                <a:solidFill>
                  <a:srgbClr val="003300"/>
                </a:solidFill>
                <a:latin typeface="Maiandra GD" pitchFamily="34" charset="0"/>
              </a:rPr>
              <a:t> Ostali dostupan neurološki nalaz je bio uredan.</a:t>
            </a:r>
          </a:p>
          <a:p>
            <a:pPr algn="just">
              <a:buNone/>
            </a:pPr>
            <a:r>
              <a:rPr lang="sr-Latn-CS" b="1" dirty="0" smtClean="0">
                <a:solidFill>
                  <a:srgbClr val="003300"/>
                </a:solidFill>
                <a:latin typeface="Maiandra GD" pitchFamily="34" charset="0"/>
              </a:rPr>
              <a:t>EDSS skor 8.5. </a:t>
            </a:r>
            <a:endParaRPr lang="en-US" b="1" dirty="0" smtClean="0">
              <a:solidFill>
                <a:srgbClr val="003300"/>
              </a:solidFill>
              <a:latin typeface="Maiandra GD" pitchFamily="34" charset="0"/>
            </a:endParaRPr>
          </a:p>
          <a:p>
            <a:pPr marL="457200" indent="-457200">
              <a:buNone/>
            </a:pPr>
            <a:endParaRPr lang="sr-Latn-CS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44219"/>
            <a:ext cx="79928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None/>
            </a:pPr>
            <a:endParaRPr lang="sr-Latn-CS" sz="20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sr-Latn-CS" sz="2000" dirty="0" smtClean="0">
                <a:latin typeface="Maiandra GD" pitchFamily="34" charset="0"/>
              </a:rPr>
              <a:t>Rutinski nalazi krvne slike, biohemijskih analiza u krvi i urinu: uredni, osim lake sideropenijske anemije (Hgb 110g/L)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sr-Latn-CS" sz="2000" dirty="0" smtClean="0">
                <a:latin typeface="Maiandra GD" pitchFamily="34" charset="0"/>
              </a:rPr>
              <a:t>ACE u krvi: uredan nalaz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dirty="0" smtClean="0">
                <a:latin typeface="Maiandra GD" pitchFamily="34" charset="0"/>
              </a:rPr>
              <a:t>24h </a:t>
            </a:r>
            <a:r>
              <a:rPr lang="en-US" sz="2000" dirty="0" err="1" smtClean="0">
                <a:latin typeface="Maiandra GD" pitchFamily="34" charset="0"/>
              </a:rPr>
              <a:t>urin</a:t>
            </a:r>
            <a:r>
              <a:rPr lang="x-none" sz="2000" smtClean="0">
                <a:latin typeface="Maiandra GD" pitchFamily="34" charset="0"/>
              </a:rPr>
              <a:t>:</a:t>
            </a:r>
            <a:r>
              <a:rPr lang="sr-Latn-CS" sz="2000" dirty="0" smtClean="0">
                <a:latin typeface="Maiandra GD" pitchFamily="34" charset="0"/>
              </a:rPr>
              <a:t> proteinurija, klirens kreatinina, kalciurija:</a:t>
            </a:r>
            <a:r>
              <a:rPr lang="x-none" sz="2000" smtClean="0">
                <a:latin typeface="Maiandra GD" pitchFamily="34" charset="0"/>
              </a:rPr>
              <a:t> </a:t>
            </a:r>
            <a:r>
              <a:rPr lang="sr-Latn-CS" sz="2000" dirty="0" smtClean="0">
                <a:latin typeface="Maiandra GD" pitchFamily="34" charset="0"/>
              </a:rPr>
              <a:t>uredni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Maiandra GD" pitchFamily="34" charset="0"/>
              </a:rPr>
              <a:t>A</a:t>
            </a:r>
            <a:r>
              <a:rPr lang="sr-Latn-CS" sz="2000" dirty="0" smtClean="0">
                <a:latin typeface="Maiandra GD" pitchFamily="34" charset="0"/>
              </a:rPr>
              <a:t>ntitela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na</a:t>
            </a:r>
            <a:r>
              <a:rPr lang="en-US" sz="2000" dirty="0" smtClean="0">
                <a:latin typeface="Maiandra GD" pitchFamily="34" charset="0"/>
              </a:rPr>
              <a:t> B. </a:t>
            </a:r>
            <a:r>
              <a:rPr lang="sr-Latn-CS" sz="2000" dirty="0" smtClean="0">
                <a:latin typeface="Maiandra GD" pitchFamily="34" charset="0"/>
              </a:rPr>
              <a:t>B</a:t>
            </a:r>
            <a:r>
              <a:rPr lang="en-US" sz="2000" dirty="0" err="1" smtClean="0">
                <a:latin typeface="Maiandra GD" pitchFamily="34" charset="0"/>
              </a:rPr>
              <a:t>urgdorferi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klase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IgG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i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IgM</a:t>
            </a:r>
            <a:r>
              <a:rPr lang="en-US" sz="2000" dirty="0" smtClean="0">
                <a:latin typeface="Maiandra GD" pitchFamily="34" charset="0"/>
              </a:rPr>
              <a:t> u </a:t>
            </a:r>
            <a:r>
              <a:rPr lang="en-US" sz="2000" dirty="0" err="1" smtClean="0">
                <a:latin typeface="Maiandra GD" pitchFamily="34" charset="0"/>
              </a:rPr>
              <a:t>serumu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i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likvoru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negativna</a:t>
            </a:r>
            <a:r>
              <a:rPr lang="en-US" sz="2000" dirty="0" smtClean="0">
                <a:latin typeface="Maiandra GD" pitchFamily="34" charset="0"/>
              </a:rPr>
              <a:t>. </a:t>
            </a:r>
            <a:endParaRPr lang="sr-Latn-CS" sz="20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sr-Latn-C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Virusološke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analize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sr-Latn-CS" sz="2000" dirty="0" smtClean="0">
                <a:latin typeface="Maiandra GD" pitchFamily="34" charset="0"/>
              </a:rPr>
              <a:t>(a</a:t>
            </a:r>
            <a:r>
              <a:rPr lang="en-US" sz="2000" dirty="0" err="1" smtClean="0">
                <a:latin typeface="Maiandra GD" pitchFamily="34" charset="0"/>
              </a:rPr>
              <a:t>nti</a:t>
            </a:r>
            <a:r>
              <a:rPr lang="en-US" sz="2000" dirty="0" smtClean="0">
                <a:latin typeface="Maiandra GD" pitchFamily="34" charset="0"/>
              </a:rPr>
              <a:t>-HIV, </a:t>
            </a:r>
            <a:r>
              <a:rPr lang="en-US" sz="2000" dirty="0" err="1" smtClean="0">
                <a:latin typeface="Maiandra GD" pitchFamily="34" charset="0"/>
              </a:rPr>
              <a:t>HBsAg</a:t>
            </a:r>
            <a:r>
              <a:rPr lang="en-US" sz="2000" dirty="0" smtClean="0">
                <a:latin typeface="Maiandra GD" pitchFamily="34" charset="0"/>
              </a:rPr>
              <a:t>, </a:t>
            </a:r>
            <a:r>
              <a:rPr lang="en-US" sz="2000" dirty="0" err="1" smtClean="0">
                <a:latin typeface="Maiandra GD" pitchFamily="34" charset="0"/>
              </a:rPr>
              <a:t>antiHCV</a:t>
            </a:r>
            <a:r>
              <a:rPr lang="sr-Latn-CS" sz="2000" dirty="0" smtClean="0">
                <a:latin typeface="Maiandra GD" pitchFamily="34" charset="0"/>
              </a:rPr>
              <a:t>): </a:t>
            </a:r>
            <a:r>
              <a:rPr lang="en-US" sz="2000" dirty="0" err="1" smtClean="0">
                <a:latin typeface="Maiandra GD" pitchFamily="34" charset="0"/>
              </a:rPr>
              <a:t>negativne</a:t>
            </a:r>
            <a:r>
              <a:rPr lang="en-US" sz="2000" dirty="0" smtClean="0">
                <a:latin typeface="Maiandra GD" pitchFamily="34" charset="0"/>
              </a:rPr>
              <a:t>.</a:t>
            </a:r>
            <a:endParaRPr lang="sr-Latn-CS" sz="20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sr-Latn-C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Imunoserolo</a:t>
            </a:r>
            <a:r>
              <a:rPr lang="sr-Latn-CS" sz="2000" dirty="0" smtClean="0">
                <a:latin typeface="Maiandra GD" pitchFamily="34" charset="0"/>
              </a:rPr>
              <a:t>š</a:t>
            </a:r>
            <a:r>
              <a:rPr lang="en-US" sz="2000" dirty="0" err="1" smtClean="0">
                <a:latin typeface="Maiandra GD" pitchFamily="34" charset="0"/>
              </a:rPr>
              <a:t>ke</a:t>
            </a:r>
            <a:r>
              <a:rPr lang="en-US" sz="2000" dirty="0" smtClean="0">
                <a:latin typeface="Maiandra GD" pitchFamily="34" charset="0"/>
              </a:rPr>
              <a:t> anal</a:t>
            </a:r>
            <a:r>
              <a:rPr lang="sr-Latn-CS" sz="2000" dirty="0" smtClean="0">
                <a:latin typeface="Maiandra GD" pitchFamily="34" charset="0"/>
              </a:rPr>
              <a:t>i</a:t>
            </a:r>
            <a:r>
              <a:rPr lang="en-US" sz="2000" dirty="0" err="1" smtClean="0">
                <a:latin typeface="Maiandra GD" pitchFamily="34" charset="0"/>
              </a:rPr>
              <a:t>ze</a:t>
            </a:r>
            <a:r>
              <a:rPr lang="en-US" sz="2000" dirty="0" smtClean="0">
                <a:latin typeface="Maiandra GD" pitchFamily="34" charset="0"/>
              </a:rPr>
              <a:t>: ANA-HEp2 </a:t>
            </a:r>
            <a:r>
              <a:rPr lang="en-US" sz="2000" dirty="0" err="1" smtClean="0">
                <a:latin typeface="Maiandra GD" pitchFamily="34" charset="0"/>
              </a:rPr>
              <a:t>nukleoplazma</a:t>
            </a:r>
            <a:r>
              <a:rPr lang="en-US" sz="2000" dirty="0" smtClean="0">
                <a:latin typeface="Maiandra GD" pitchFamily="34" charset="0"/>
              </a:rPr>
              <a:t> 1:320</a:t>
            </a:r>
            <a:r>
              <a:rPr lang="sr-Latn-CS" sz="2000" dirty="0" smtClean="0">
                <a:latin typeface="Maiandra GD" pitchFamily="34" charset="0"/>
              </a:rPr>
              <a:t>;</a:t>
            </a:r>
            <a:r>
              <a:rPr lang="en-US" sz="2000" dirty="0" smtClean="0">
                <a:latin typeface="Maiandra GD" pitchFamily="34" charset="0"/>
              </a:rPr>
              <a:t> ANCA, </a:t>
            </a:r>
            <a:r>
              <a:rPr lang="sr-Latn-CS" sz="2000" dirty="0" smtClean="0">
                <a:latin typeface="Maiandra GD" pitchFamily="34" charset="0"/>
              </a:rPr>
              <a:t>anti-</a:t>
            </a:r>
            <a:r>
              <a:rPr lang="en-US" sz="2000" dirty="0" smtClean="0">
                <a:latin typeface="Maiandra GD" pitchFamily="34" charset="0"/>
              </a:rPr>
              <a:t>SS-A</a:t>
            </a:r>
            <a:r>
              <a:rPr lang="sr-Latn-CS" sz="2000" dirty="0" smtClean="0">
                <a:latin typeface="Maiandra GD" pitchFamily="34" charset="0"/>
              </a:rPr>
              <a:t> antitela, anti-SS-B antitela, LA, ACLA I</a:t>
            </a:r>
            <a:r>
              <a:rPr lang="en-US" sz="2000" dirty="0" err="1" smtClean="0">
                <a:latin typeface="Maiandra GD" pitchFamily="34" charset="0"/>
              </a:rPr>
              <a:t>gG</a:t>
            </a:r>
            <a:r>
              <a:rPr lang="en-US" sz="2000" dirty="0" smtClean="0">
                <a:latin typeface="Maiandra GD" pitchFamily="34" charset="0"/>
              </a:rPr>
              <a:t>  </a:t>
            </a:r>
            <a:r>
              <a:rPr lang="en-US" sz="2000" dirty="0" err="1" smtClean="0">
                <a:latin typeface="Maiandra GD" pitchFamily="34" charset="0"/>
              </a:rPr>
              <a:t>i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IgM</a:t>
            </a:r>
            <a:r>
              <a:rPr lang="en-US" sz="2000" dirty="0" smtClean="0">
                <a:latin typeface="Maiandra GD" pitchFamily="34" charset="0"/>
              </a:rPr>
              <a:t>, VDRL</a:t>
            </a:r>
            <a:r>
              <a:rPr lang="sr-Latn-CS" sz="2000" dirty="0" smtClean="0">
                <a:latin typeface="Maiandra GD" pitchFamily="34" charset="0"/>
              </a:rPr>
              <a:t> : negativni ili uredni nalazi.</a:t>
            </a:r>
            <a:r>
              <a:rPr lang="en-US" sz="2000" dirty="0" smtClean="0">
                <a:latin typeface="Maiandra GD" pitchFamily="34" charset="0"/>
              </a:rPr>
              <a:t> </a:t>
            </a:r>
            <a:endParaRPr lang="sr-Latn-CS" sz="2000" dirty="0" smtClean="0">
              <a:latin typeface="Maiandra GD" pitchFamily="34" charset="0"/>
            </a:endParaRPr>
          </a:p>
          <a:p>
            <a:endParaRPr lang="sr-Latn-CS" sz="2000" dirty="0" smtClean="0">
              <a:latin typeface="Maiandra GD" pitchFamily="34" charset="0"/>
            </a:endParaRPr>
          </a:p>
          <a:p>
            <a:pPr marL="457200" indent="-457200">
              <a:buNone/>
            </a:pPr>
            <a:endParaRPr lang="sr-Latn-CS" sz="2000" dirty="0" smtClean="0">
              <a:latin typeface="Maiandra GD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325562"/>
          </a:xfrm>
        </p:spPr>
        <p:txBody>
          <a:bodyPr/>
          <a:lstStyle/>
          <a:p>
            <a:pPr algn="l"/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Sprovedene analize i pregledi</a:t>
            </a:r>
            <a:endParaRPr lang="da-DK" sz="3200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381000" y="5867400"/>
            <a:ext cx="853440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5"/>
          <p:cNvSpPr txBox="1">
            <a:spLocks noChangeArrowheads="1"/>
          </p:cNvSpPr>
          <p:nvPr/>
        </p:nvSpPr>
        <p:spPr bwMode="auto">
          <a:xfrm>
            <a:off x="304800" y="6019800"/>
            <a:ext cx="8534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sr-Latn-CS" sz="1400" dirty="0">
                <a:latin typeface="Maiandra GD" pitchFamily="34" charset="0"/>
              </a:rPr>
              <a:t>ACE=angiotenzin-konvertujući enzim; </a:t>
            </a:r>
            <a:r>
              <a:rPr lang="sr-Latn-CS" sz="1400" dirty="0" smtClean="0">
                <a:latin typeface="Maiandra GD" pitchFamily="34" charset="0"/>
              </a:rPr>
              <a:t>HIV=virus humane imunodeficijencije; HBsAg=Hepatitis Bs antigen, HCV= hepatitis C virus; ANA=antinuklearna </a:t>
            </a:r>
            <a:r>
              <a:rPr lang="sr-Latn-CS" sz="1400" dirty="0">
                <a:latin typeface="Maiandra GD" pitchFamily="34" charset="0"/>
              </a:rPr>
              <a:t>antitela, </a:t>
            </a:r>
            <a:r>
              <a:rPr lang="sr-Latn-CS" sz="1400" dirty="0" smtClean="0">
                <a:latin typeface="Maiandra GD" pitchFamily="34" charset="0"/>
              </a:rPr>
              <a:t>ANCA=antineutrofilna citoplazmatska antitela; LA=lupusni </a:t>
            </a:r>
            <a:r>
              <a:rPr lang="sr-Latn-CS" sz="1400" dirty="0">
                <a:latin typeface="Maiandra GD" pitchFamily="34" charset="0"/>
              </a:rPr>
              <a:t>antikoagulans; ACLA=antikardiolipinska antitela, VDRL=Veneral Disease Research </a:t>
            </a:r>
            <a:r>
              <a:rPr lang="sr-Latn-CS" sz="1400" dirty="0" smtClean="0">
                <a:latin typeface="Maiandra GD" pitchFamily="34" charset="0"/>
              </a:rPr>
              <a:t>Laboratory.</a:t>
            </a:r>
            <a:endParaRPr lang="sr-Latn-CS" sz="14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15000" cy="1325562"/>
          </a:xfrm>
        </p:spPr>
        <p:txBody>
          <a:bodyPr/>
          <a:lstStyle/>
          <a:p>
            <a:pPr algn="l"/>
            <a:r>
              <a:rPr lang="sr-Latn-CS" sz="3200" b="1" dirty="0" smtClean="0">
                <a:solidFill>
                  <a:srgbClr val="003300"/>
                </a:solidFill>
                <a:latin typeface="Maiandra GD" pitchFamily="34" charset="0"/>
              </a:rPr>
              <a:t>Sprovedene analize i pregledi</a:t>
            </a:r>
            <a:endParaRPr lang="da-DK" sz="3200" b="1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33400" y="2362200"/>
            <a:ext cx="8077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sr-Latn-CS" sz="2000" dirty="0" smtClean="0">
                <a:latin typeface="Maiandra GD" pitchFamily="34" charset="0"/>
              </a:rPr>
              <a:t> </a:t>
            </a:r>
            <a:r>
              <a:rPr lang="sr-Latn-CS" sz="2000" b="1" dirty="0" smtClean="0">
                <a:latin typeface="Maiandra GD" pitchFamily="34" charset="0"/>
              </a:rPr>
              <a:t>antitela </a:t>
            </a:r>
            <a:r>
              <a:rPr lang="en-US" sz="2000" b="1" dirty="0" smtClean="0">
                <a:latin typeface="Maiandra GD" pitchFamily="34" charset="0"/>
              </a:rPr>
              <a:t> </a:t>
            </a:r>
            <a:r>
              <a:rPr lang="en-US" sz="2000" b="1" dirty="0" err="1" smtClean="0">
                <a:latin typeface="Maiandra GD" pitchFamily="34" charset="0"/>
              </a:rPr>
              <a:t>na</a:t>
            </a:r>
            <a:r>
              <a:rPr lang="en-US" sz="2000" b="1" dirty="0" smtClean="0">
                <a:latin typeface="Maiandra GD" pitchFamily="34" charset="0"/>
              </a:rPr>
              <a:t> </a:t>
            </a:r>
            <a:r>
              <a:rPr lang="en-US" sz="2000" b="1" dirty="0" err="1" smtClean="0">
                <a:latin typeface="Maiandra GD" pitchFamily="34" charset="0"/>
              </a:rPr>
              <a:t>akvaporin</a:t>
            </a:r>
            <a:r>
              <a:rPr lang="en-US" sz="2000" b="1" dirty="0" smtClean="0">
                <a:latin typeface="Maiandra GD" pitchFamily="34" charset="0"/>
              </a:rPr>
              <a:t> 4 u </a:t>
            </a:r>
            <a:r>
              <a:rPr lang="en-US" sz="2000" b="1" dirty="0" err="1" smtClean="0">
                <a:latin typeface="Maiandra GD" pitchFamily="34" charset="0"/>
              </a:rPr>
              <a:t>serumu</a:t>
            </a:r>
            <a:r>
              <a:rPr lang="en-US" sz="2000" b="1" dirty="0" smtClean="0">
                <a:latin typeface="Maiandra GD" pitchFamily="34" charset="0"/>
              </a:rPr>
              <a:t> </a:t>
            </a:r>
            <a:r>
              <a:rPr lang="en-US" sz="2000" b="1" dirty="0" err="1" smtClean="0">
                <a:latin typeface="Maiandra GD" pitchFamily="34" charset="0"/>
              </a:rPr>
              <a:t>pozitivna</a:t>
            </a:r>
            <a:r>
              <a:rPr lang="en-US" sz="2000" b="1" dirty="0" smtClean="0">
                <a:latin typeface="Maiandra GD" pitchFamily="34" charset="0"/>
              </a:rPr>
              <a:t> (I</a:t>
            </a:r>
            <a:r>
              <a:rPr lang="sr-Latn-CS" sz="2000" b="1" dirty="0" smtClean="0">
                <a:latin typeface="Maiandra GD" pitchFamily="34" charset="0"/>
              </a:rPr>
              <a:t>I</a:t>
            </a:r>
            <a:r>
              <a:rPr lang="en-US" sz="2000" b="1" dirty="0" smtClean="0">
                <a:latin typeface="Maiandra GD" pitchFamily="34" charset="0"/>
              </a:rPr>
              <a:t>F)</a:t>
            </a:r>
            <a:endParaRPr lang="sr-Latn-CS" sz="2000" b="1" dirty="0" smtClean="0">
              <a:latin typeface="Maiandra GD" pitchFamily="34" charset="0"/>
            </a:endParaRPr>
          </a:p>
          <a:p>
            <a:pPr>
              <a:defRPr/>
            </a:pPr>
            <a:endParaRPr lang="sr-Latn-CS" sz="2000" b="1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sr-Latn-CS" sz="2000" b="1" dirty="0" smtClean="0">
                <a:latin typeface="Maiandra GD" pitchFamily="34" charset="0"/>
              </a:rPr>
              <a:t> </a:t>
            </a:r>
            <a:r>
              <a:rPr lang="sr-Latn-CS" sz="2000" dirty="0" smtClean="0">
                <a:latin typeface="Maiandra GD" pitchFamily="34" charset="0"/>
              </a:rPr>
              <a:t>citobiohemijski nalaz u likvoru: uredan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sr-Latn-CS" sz="2000" dirty="0" smtClean="0">
                <a:latin typeface="Maiandra GD" pitchFamily="34" charset="0"/>
              </a:rPr>
              <a:t> izoelektrično fokusiranje likvora i seruma: paralelne oligoklonalne IgG trake u serumu i likvoru.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dirty="0" smtClean="0">
                <a:latin typeface="Maiandra GD" pitchFamily="34" charset="0"/>
              </a:rPr>
              <a:t>VEP: </a:t>
            </a:r>
            <a:r>
              <a:rPr lang="en-US" sz="2000" dirty="0" err="1" smtClean="0">
                <a:latin typeface="Maiandra GD" pitchFamily="34" charset="0"/>
              </a:rPr>
              <a:t>dobro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formirane</a:t>
            </a:r>
            <a:r>
              <a:rPr lang="en-US" sz="2000" dirty="0" smtClean="0">
                <a:latin typeface="Maiandra GD" pitchFamily="34" charset="0"/>
              </a:rPr>
              <a:t> amplitude, </a:t>
            </a:r>
            <a:r>
              <a:rPr lang="en-US" sz="2000" dirty="0" err="1" smtClean="0">
                <a:latin typeface="Maiandra GD" pitchFamily="34" charset="0"/>
              </a:rPr>
              <a:t>urednih</a:t>
            </a:r>
            <a:r>
              <a:rPr lang="en-US" sz="2000" dirty="0" smtClean="0">
                <a:latin typeface="Maiandra GD" pitchFamily="34" charset="0"/>
              </a:rPr>
              <a:t> P100 </a:t>
            </a:r>
            <a:r>
              <a:rPr lang="en-US" sz="2000" dirty="0" err="1" smtClean="0">
                <a:latin typeface="Maiandra GD" pitchFamily="34" charset="0"/>
              </a:rPr>
              <a:t>latenci</a:t>
            </a:r>
            <a:r>
              <a:rPr lang="sr-Latn-CS" sz="2000" dirty="0" smtClean="0">
                <a:latin typeface="Maiandra GD" pitchFamily="34" charset="0"/>
              </a:rPr>
              <a:t>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sr-Latn-CS" sz="2000" dirty="0" smtClean="0">
                <a:latin typeface="Maiandra GD" pitchFamily="34" charset="0"/>
              </a:rPr>
              <a:t>RTG </a:t>
            </a:r>
            <a:r>
              <a:rPr lang="en-US" sz="2000" dirty="0" err="1" smtClean="0">
                <a:latin typeface="Maiandra GD" pitchFamily="34" charset="0"/>
              </a:rPr>
              <a:t>pluća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i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srca</a:t>
            </a:r>
            <a:r>
              <a:rPr lang="en-US" sz="2000" dirty="0" smtClean="0">
                <a:latin typeface="Maiandra GD" pitchFamily="34" charset="0"/>
              </a:rPr>
              <a:t>: u </a:t>
            </a:r>
            <a:r>
              <a:rPr lang="en-US" sz="2000" dirty="0" err="1" smtClean="0">
                <a:latin typeface="Maiandra GD" pitchFamily="34" charset="0"/>
              </a:rPr>
              <a:t>granicama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normale</a:t>
            </a:r>
            <a:r>
              <a:rPr lang="en-US" sz="2000" dirty="0" smtClean="0">
                <a:latin typeface="Maiandra GD" pitchFamily="34" charset="0"/>
              </a:rPr>
              <a:t>.</a:t>
            </a:r>
            <a:endParaRPr lang="sr-Latn-CS" sz="20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sr-Latn-CS" sz="2000" dirty="0" smtClean="0">
                <a:latin typeface="Maiandra GD" pitchFamily="34" charset="0"/>
              </a:rPr>
              <a:t>MR endokranijuma: normalan nalaz.</a:t>
            </a:r>
            <a:endParaRPr lang="en-US" sz="20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sr-Latn-CS" sz="20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en-US" sz="2000" dirty="0" smtClean="0">
              <a:latin typeface="Maiandra GD" pitchFamily="34" charset="0"/>
            </a:endParaRPr>
          </a:p>
        </p:txBody>
      </p:sp>
      <p:cxnSp>
        <p:nvCxnSpPr>
          <p:cNvPr id="7" name="Gerade Verbindung 6"/>
          <p:cNvCxnSpPr/>
          <p:nvPr/>
        </p:nvCxnSpPr>
        <p:spPr>
          <a:xfrm>
            <a:off x="381000" y="5867400"/>
            <a:ext cx="8534400" cy="0"/>
          </a:xfrm>
          <a:prstGeom prst="line">
            <a:avLst/>
          </a:prstGeom>
          <a:ln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457200" y="6019800"/>
            <a:ext cx="838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sr-Latn-CS" sz="1400" dirty="0" smtClean="0">
                <a:latin typeface="Maiandra GD" pitchFamily="34" charset="0"/>
              </a:rPr>
              <a:t>IIF=indirektna imunofluorescenca;VEP=vizuelni evocirani potencijali; RTG=rentgenografija; MR=magnetna rezonanca</a:t>
            </a:r>
            <a:endParaRPr lang="sr-Latn-CS" sz="1400" dirty="0"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1295400"/>
          </a:xfr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pPr lvl="0" algn="l"/>
            <a:r>
              <a:rPr lang="sr-Latn-CS" sz="2800" b="1" dirty="0" smtClean="0">
                <a:solidFill>
                  <a:schemeClr val="bg1"/>
                </a:solidFill>
                <a:latin typeface="Maiandra GD" pitchFamily="34" charset="0"/>
              </a:rPr>
              <a:t>MR cervikalne i torakalne kičme: </a:t>
            </a:r>
            <a:r>
              <a:rPr lang="en-US" sz="2800" b="1" dirty="0" err="1" smtClean="0">
                <a:solidFill>
                  <a:schemeClr val="bg1"/>
                </a:solidFill>
                <a:latin typeface="Maiandra GD" pitchFamily="34" charset="0"/>
              </a:rPr>
              <a:t>hiperintenzna</a:t>
            </a:r>
            <a:r>
              <a:rPr lang="sr-Latn-CS" sz="28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Maiandra GD" pitchFamily="34" charset="0"/>
              </a:rPr>
              <a:t>kontinualna</a:t>
            </a:r>
            <a:r>
              <a:rPr lang="sr-Latn-CS" sz="28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Maiandra GD" pitchFamily="34" charset="0"/>
              </a:rPr>
              <a:t>lezija</a:t>
            </a: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Maiandra GD" pitchFamily="34" charset="0"/>
              </a:rPr>
              <a:t>na</a:t>
            </a: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 T2W </a:t>
            </a:r>
            <a:r>
              <a:rPr lang="en-US" sz="2800" b="1" dirty="0" err="1" smtClean="0">
                <a:solidFill>
                  <a:schemeClr val="bg1"/>
                </a:solidFill>
                <a:latin typeface="Maiandra GD" pitchFamily="34" charset="0"/>
              </a:rPr>
              <a:t>sekvenci</a:t>
            </a: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Maiandra GD" pitchFamily="34" charset="0"/>
              </a:rPr>
              <a:t>od</a:t>
            </a:r>
            <a:r>
              <a:rPr lang="en-US" sz="2800" b="1" dirty="0" smtClean="0">
                <a:solidFill>
                  <a:schemeClr val="bg1"/>
                </a:solidFill>
                <a:latin typeface="Maiandra GD" pitchFamily="34" charset="0"/>
              </a:rPr>
              <a:t> C1 do Th12.</a:t>
            </a:r>
            <a:endParaRPr lang="en-US" sz="2800" dirty="0">
              <a:solidFill>
                <a:schemeClr val="bg1"/>
              </a:solidFill>
              <a:latin typeface="Maiandra GD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81000" y="1676400"/>
            <a:ext cx="6353472" cy="4968552"/>
            <a:chOff x="275928" y="441648"/>
            <a:chExt cx="6353472" cy="4968552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41664" t="1358" r="35893" b="45686"/>
            <a:stretch>
              <a:fillRect/>
            </a:stretch>
          </p:blipFill>
          <p:spPr bwMode="auto">
            <a:xfrm>
              <a:off x="275928" y="441648"/>
              <a:ext cx="3118793" cy="4968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44317" t="25437" r="36534" b="25984"/>
            <a:stretch>
              <a:fillRect/>
            </a:stretch>
          </p:blipFill>
          <p:spPr bwMode="auto">
            <a:xfrm>
              <a:off x="3749080" y="476858"/>
              <a:ext cx="2880320" cy="4933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1571328" y="670248"/>
              <a:ext cx="457200" cy="2286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2286000" y="2667000"/>
              <a:ext cx="457200" cy="2286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715000" y="914400"/>
              <a:ext cx="457200" cy="2286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867400" y="2743200"/>
              <a:ext cx="457200" cy="2286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048000"/>
            <a:ext cx="1309688" cy="130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2"/>
          <p:cNvCxnSpPr/>
          <p:nvPr/>
        </p:nvCxnSpPr>
        <p:spPr>
          <a:xfrm flipH="1">
            <a:off x="7848600" y="3505200"/>
            <a:ext cx="4572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6934200" y="2057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b="1" dirty="0" smtClean="0">
                <a:solidFill>
                  <a:srgbClr val="FFFF00"/>
                </a:solidFill>
                <a:latin typeface="Maiandra GD" pitchFamily="34" charset="0"/>
              </a:rPr>
              <a:t>LETM</a:t>
            </a:r>
            <a:endParaRPr lang="sr-Latn-CS" b="1" dirty="0">
              <a:solidFill>
                <a:srgbClr val="FFFF00"/>
              </a:solidFill>
              <a:latin typeface="Maiandra G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1052</Words>
  <Application>Microsoft Office PowerPoint</Application>
  <PresentationFormat>On-screen Show (4:3)</PresentationFormat>
  <Paragraphs>154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Klinika za neurologiju KCS 25.11.2014.g.</vt:lpstr>
      <vt:lpstr>Sprovedene analize i pregledi</vt:lpstr>
      <vt:lpstr>Sprovedene analize i pregledi</vt:lpstr>
      <vt:lpstr>MR cervikalne i torakalne kičme: hiperintenzna kontinualna lezija na T2W sekvenci od C1 do Th12.</vt:lpstr>
      <vt:lpstr>MR cervikalne i torakalne kičme: lezija je hipointenzna na T1W sekvenci  i delimično se prebojava kontrastom</vt:lpstr>
      <vt:lpstr>Terapija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136</cp:revision>
  <dcterms:created xsi:type="dcterms:W3CDTF">2013-06-14T10:28:10Z</dcterms:created>
  <dcterms:modified xsi:type="dcterms:W3CDTF">2015-08-04T08:40:14Z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