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59" r:id="rId4"/>
    <p:sldId id="283" r:id="rId5"/>
    <p:sldId id="282" r:id="rId6"/>
    <p:sldId id="281" r:id="rId7"/>
    <p:sldId id="280" r:id="rId8"/>
    <p:sldId id="307" r:id="rId9"/>
    <p:sldId id="319" r:id="rId10"/>
    <p:sldId id="273" r:id="rId11"/>
    <p:sldId id="318" r:id="rId12"/>
    <p:sldId id="315" r:id="rId13"/>
    <p:sldId id="303" r:id="rId14"/>
    <p:sldId id="308" r:id="rId15"/>
    <p:sldId id="311" r:id="rId16"/>
    <p:sldId id="314" r:id="rId17"/>
    <p:sldId id="312" r:id="rId18"/>
    <p:sldId id="317" r:id="rId19"/>
    <p:sldId id="289" r:id="rId20"/>
    <p:sldId id="316" r:id="rId21"/>
    <p:sldId id="320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 autoAdjust="0"/>
  </p:normalViewPr>
  <p:slideViewPr>
    <p:cSldViewPr>
      <p:cViewPr>
        <p:scale>
          <a:sx n="70" d="100"/>
          <a:sy n="70" d="100"/>
        </p:scale>
        <p:origin x="-5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365C5C6-B680-4107-B590-F204B7DEA467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FB84074-397E-4584-94D0-A0F7C1ABACDD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65944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88A6A85-97A7-40E5-9986-929E8112FFEE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x-non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9DA3F52-3A62-472C-BA21-21F52C788819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05143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</a:t>
            </a:fld>
            <a:endParaRPr lang="x-non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10</a:t>
            </a:fld>
            <a:endParaRPr lang="x-non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11</a:t>
            </a:fld>
            <a:endParaRPr lang="x-non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12</a:t>
            </a:fld>
            <a:endParaRPr lang="x-non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13</a:t>
            </a:fld>
            <a:endParaRPr lang="x-non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14</a:t>
            </a:fld>
            <a:endParaRPr lang="x-non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15</a:t>
            </a:fld>
            <a:endParaRPr lang="x-non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16</a:t>
            </a:fld>
            <a:endParaRPr lang="x-non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17</a:t>
            </a:fld>
            <a:endParaRPr lang="x-non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18</a:t>
            </a:fld>
            <a:endParaRPr lang="x-non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19</a:t>
            </a:fld>
            <a:endParaRPr lang="x-non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2</a:t>
            </a:fld>
            <a:endParaRPr lang="x-non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20</a:t>
            </a:fld>
            <a:endParaRPr lang="x-non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21</a:t>
            </a:fld>
            <a:endParaRPr lang="x-non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3</a:t>
            </a:fld>
            <a:endParaRPr lang="x-non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4</a:t>
            </a:fld>
            <a:endParaRPr lang="x-non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5</a:t>
            </a:fld>
            <a:endParaRPr lang="x-non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6</a:t>
            </a:fld>
            <a:endParaRPr lang="x-non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7</a:t>
            </a:fld>
            <a:endParaRPr lang="x-non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8</a:t>
            </a:fld>
            <a:endParaRPr lang="x-non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9</a:t>
            </a:fld>
            <a:endParaRPr lang="x-non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BAF2-92A5-48D6-B136-E9877C54157D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2FED-69D0-4FDA-B632-125DEB0718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F888-4209-4999-B7AD-6FA6242FA4DB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DA1C-2E39-4911-9719-F8370B9C1F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116D-1197-488E-B959-407AEC716C53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77C4-903E-483D-AA51-1B3575C2CA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D677-81E1-4D50-9076-30CFC42E4228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9465-BF51-4517-96CE-0779DFEA99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3BDE-FA6C-4979-BC47-8B7DD17686AC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DF33-2AA5-4A6A-AF53-2EAB36D2F9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D4E5-E84D-47BC-A17D-9BDB4D114267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497F-001E-45AB-BB02-38D2F4CDE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E53E-ACD8-4675-AE05-518DB96216F7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27BC-FC27-40F2-A3CB-79DA8960A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4886-5199-4F95-978E-7056D1F72A3F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87FC-7CC7-445F-8ED6-44AFA77947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BA9E-A4F2-4411-BC13-0F18608755D8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C2F6-34F4-4CF2-81CF-226611EA7B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6C20-D95E-4638-8D9C-62B162F992D5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3C8-441F-4A78-A40E-3EEFFB7F7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D9F7-C55E-422E-B80C-CB239429FB1C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6537-163F-4185-A2C4-83F9565B4C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0DC3DE4-9657-45C1-A020-414030A047C6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0028DA9-5B2F-42BC-870E-9BE19E33C3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57150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  <a:t>Magnetna rezonanca</a:t>
            </a:r>
            <a:r>
              <a:rPr lang="x-none" sz="3200" b="1" smtClean="0">
                <a:solidFill>
                  <a:srgbClr val="003300"/>
                </a:solidFill>
                <a:latin typeface="Maiandra GD" pitchFamily="34" charset="0"/>
              </a:rPr>
              <a:t> cervikalne </a:t>
            </a:r>
            <a: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  <a:t>i torakalne </a:t>
            </a:r>
            <a:r>
              <a:rPr lang="x-none" sz="3200" b="1" smtClean="0">
                <a:solidFill>
                  <a:srgbClr val="003300"/>
                </a:solidFill>
                <a:latin typeface="Maiandra GD" pitchFamily="34" charset="0"/>
              </a:rPr>
              <a:t>kičme</a:t>
            </a:r>
            <a:endParaRPr lang="en-US" sz="32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752600"/>
            <a:ext cx="2491756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ight Arrow 3"/>
          <p:cNvSpPr/>
          <p:nvPr/>
        </p:nvSpPr>
        <p:spPr>
          <a:xfrm rot="19750170" flipH="1">
            <a:off x="1370879" y="3672149"/>
            <a:ext cx="382443" cy="10263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ight Arrow 3"/>
          <p:cNvSpPr/>
          <p:nvPr/>
        </p:nvSpPr>
        <p:spPr>
          <a:xfrm rot="19750170" flipH="1">
            <a:off x="1294679" y="4531013"/>
            <a:ext cx="382443" cy="10263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752600"/>
            <a:ext cx="2457450" cy="491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Right Arrow 3"/>
          <p:cNvSpPr/>
          <p:nvPr/>
        </p:nvSpPr>
        <p:spPr>
          <a:xfrm rot="19750170" flipH="1">
            <a:off x="4114079" y="1767150"/>
            <a:ext cx="382443" cy="10263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Right Arrow 3"/>
          <p:cNvSpPr/>
          <p:nvPr/>
        </p:nvSpPr>
        <p:spPr>
          <a:xfrm rot="19750170" flipH="1">
            <a:off x="4952280" y="6262948"/>
            <a:ext cx="382443" cy="10263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943600" y="1752600"/>
            <a:ext cx="2971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b="1" dirty="0" smtClean="0">
                <a:latin typeface="Maiandra GD" pitchFamily="34" charset="0"/>
              </a:rPr>
              <a:t>LETM: Longitudinalno-ekstenzivni transverzalni mijelitis</a:t>
            </a:r>
          </a:p>
          <a:p>
            <a:pPr algn="just"/>
            <a:r>
              <a:rPr lang="sr-Latn-CS" dirty="0" smtClean="0">
                <a:latin typeface="Maiandra GD" pitchFamily="34" charset="0"/>
              </a:rPr>
              <a:t>T2W hiperintenzna lezija od donjeg pola C3 do L1 pršljena, na transverzalnom preseku zahvata veći deo poprečnog preseka kičmene moždine</a:t>
            </a:r>
            <a:endParaRPr lang="sr-Latn-CS" dirty="0">
              <a:latin typeface="Maiandra GD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181600" y="1676400"/>
            <a:ext cx="12239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Latn-C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T2W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457200" y="1676400"/>
            <a:ext cx="12239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Latn-C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T2W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400800" y="64008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CS" sz="1400" dirty="0" smtClean="0">
                <a:latin typeface="Maiandra GD" pitchFamily="34" charset="0"/>
              </a:rPr>
              <a:t>T2W=T2-Weighted</a:t>
            </a:r>
            <a:endParaRPr lang="sr-Latn-CS" sz="1400" dirty="0">
              <a:latin typeface="Maiandra GD" pitchFamily="34" charset="0"/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6705600" y="4648200"/>
            <a:ext cx="1676401" cy="1595558"/>
            <a:chOff x="7467600" y="4953000"/>
            <a:chExt cx="1676401" cy="1595558"/>
          </a:xfrm>
        </p:grpSpPr>
        <p:grpSp>
          <p:nvGrpSpPr>
            <p:cNvPr id="25" name="Gruppieren 24"/>
            <p:cNvGrpSpPr/>
            <p:nvPr/>
          </p:nvGrpSpPr>
          <p:grpSpPr>
            <a:xfrm>
              <a:off x="7467601" y="4953000"/>
              <a:ext cx="1676400" cy="1595558"/>
              <a:chOff x="7467601" y="4953000"/>
              <a:chExt cx="1676400" cy="159555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467601" y="4953000"/>
                <a:ext cx="1676400" cy="159555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24" name="Right Arrow 3"/>
              <p:cNvSpPr/>
              <p:nvPr/>
            </p:nvSpPr>
            <p:spPr>
              <a:xfrm rot="9366863" flipH="1">
                <a:off x="7779681" y="5953107"/>
                <a:ext cx="451122" cy="131384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6" name="Textfeld 25"/>
            <p:cNvSpPr txBox="1"/>
            <p:nvPr/>
          </p:nvSpPr>
          <p:spPr>
            <a:xfrm>
              <a:off x="7467600" y="4953000"/>
              <a:ext cx="1223962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r-Latn-C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itchFamily="34" charset="0"/>
                </a:rPr>
                <a:t>T2W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004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57150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  <a:t>Magnetna rezonanca</a:t>
            </a:r>
            <a:r>
              <a:rPr lang="x-none" sz="3200" b="1" smtClean="0">
                <a:solidFill>
                  <a:srgbClr val="003300"/>
                </a:solidFill>
                <a:latin typeface="Maiandra GD" pitchFamily="34" charset="0"/>
              </a:rPr>
              <a:t> cervikalne </a:t>
            </a:r>
            <a: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  <a:t>i torakalne </a:t>
            </a:r>
            <a:r>
              <a:rPr lang="x-none" sz="3200" b="1" smtClean="0">
                <a:solidFill>
                  <a:srgbClr val="003300"/>
                </a:solidFill>
                <a:latin typeface="Maiandra GD" pitchFamily="34" charset="0"/>
              </a:rPr>
              <a:t>kičme</a:t>
            </a:r>
            <a:endParaRPr lang="en-US" sz="32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CS" sz="1400" dirty="0" smtClean="0">
                <a:latin typeface="Maiandra GD" pitchFamily="34" charset="0"/>
              </a:rPr>
              <a:t>T1W=T1-Weighted</a:t>
            </a:r>
            <a:endParaRPr lang="sr-Latn-CS" sz="1400" dirty="0">
              <a:latin typeface="Maiandra G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1" y="1676400"/>
            <a:ext cx="2667000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Textfeld 18"/>
          <p:cNvSpPr txBox="1"/>
          <p:nvPr/>
        </p:nvSpPr>
        <p:spPr>
          <a:xfrm>
            <a:off x="609600" y="1676400"/>
            <a:ext cx="12239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Latn-C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T1W</a:t>
            </a:r>
            <a:endParaRPr lang="sr-Latn-C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20" name="Right Arrow 3"/>
          <p:cNvSpPr/>
          <p:nvPr/>
        </p:nvSpPr>
        <p:spPr>
          <a:xfrm rot="8812855" flipH="1">
            <a:off x="1141885" y="4743775"/>
            <a:ext cx="382443" cy="10963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1676400"/>
            <a:ext cx="2514600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" name="Right Arrow 3"/>
          <p:cNvSpPr/>
          <p:nvPr/>
        </p:nvSpPr>
        <p:spPr>
          <a:xfrm rot="8812855" flipH="1">
            <a:off x="4799484" y="3372174"/>
            <a:ext cx="382443" cy="10963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352800" y="1676400"/>
            <a:ext cx="12239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Latn-C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T1W</a:t>
            </a:r>
            <a:endParaRPr lang="sr-Latn-C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172200" y="32766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dirty="0" smtClean="0">
                <a:latin typeface="Maiandra GD" pitchFamily="34" charset="0"/>
              </a:rPr>
              <a:t>Lezija je na T1W hipointenzna</a:t>
            </a:r>
            <a:endParaRPr lang="sr-Latn-CS" sz="2000" dirty="0">
              <a:latin typeface="Maiandra GD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248400" y="41148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latin typeface="Maiandra GD" pitchFamily="34" charset="0"/>
              </a:rPr>
              <a:t>-delimično se prebojava kontrastom</a:t>
            </a:r>
            <a:endParaRPr lang="sr-Latn-CS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04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8580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  <a:t>Terapija</a:t>
            </a:r>
            <a:endParaRPr lang="en-US" sz="32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33400" y="16764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dirty="0" smtClean="0">
                <a:latin typeface="Maiandra GD" pitchFamily="34" charset="0"/>
              </a:rPr>
              <a:t>Metilprednizolon, 1000 mg na dan intravenski, 5 dana</a:t>
            </a:r>
            <a:endParaRPr lang="sr-Latn-CS" sz="2000" dirty="0">
              <a:latin typeface="Maiandra GD" pitchFamily="34" charset="0"/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3581400" y="2209800"/>
            <a:ext cx="0" cy="38100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533400" y="264789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dirty="0" smtClean="0">
                <a:latin typeface="Maiandra GD" pitchFamily="34" charset="0"/>
              </a:rPr>
              <a:t>Metilprednizolon, 2000 mg na dan intravenski, 5 dana</a:t>
            </a:r>
            <a:endParaRPr lang="sr-Latn-CS" sz="2000" dirty="0">
              <a:latin typeface="Maiandra GD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33400" y="363849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dirty="0" smtClean="0">
                <a:latin typeface="Maiandra GD" pitchFamily="34" charset="0"/>
              </a:rPr>
              <a:t>Metilprednizolon, 500mg na dan intravenski, 4 dana</a:t>
            </a:r>
            <a:endParaRPr lang="sr-Latn-CS" sz="2000" dirty="0">
              <a:latin typeface="Maiandra GD" pitchFamily="34" charset="0"/>
            </a:endParaRPr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3581400" y="3200400"/>
            <a:ext cx="0" cy="38100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7086600" y="3200400"/>
            <a:ext cx="0" cy="220980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7391400" y="35814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Maiandra GD" pitchFamily="34" charset="0"/>
              </a:rPr>
              <a:t>TIP,               5 ciklusa na II dan</a:t>
            </a:r>
            <a:endParaRPr lang="sr-Latn-CS" sz="2400" dirty="0">
              <a:latin typeface="Maiandra GD" pitchFamily="34" charset="0"/>
            </a:endParaRPr>
          </a:p>
        </p:txBody>
      </p:sp>
      <p:sp>
        <p:nvSpPr>
          <p:cNvPr id="22" name="Geschweifte Klammer rechts 21"/>
          <p:cNvSpPr/>
          <p:nvPr/>
        </p:nvSpPr>
        <p:spPr>
          <a:xfrm rot="5400000">
            <a:off x="3352800" y="1066801"/>
            <a:ext cx="457200" cy="6248400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23" name="Textfeld 22"/>
          <p:cNvSpPr txBox="1"/>
          <p:nvPr/>
        </p:nvSpPr>
        <p:spPr>
          <a:xfrm>
            <a:off x="457200" y="4572000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dirty="0" smtClean="0">
                <a:latin typeface="Maiandra GD" pitchFamily="34" charset="0"/>
              </a:rPr>
              <a:t>Postepeno smanjenje doze kortikosteroida, do doze  od </a:t>
            </a:r>
            <a:r>
              <a:rPr lang="sr-Latn-CS" sz="2000" b="1" dirty="0" smtClean="0">
                <a:latin typeface="Maiandra GD" pitchFamily="34" charset="0"/>
              </a:rPr>
              <a:t>1mg/kg Pronizona</a:t>
            </a:r>
          </a:p>
          <a:p>
            <a:r>
              <a:rPr lang="sr-Latn-CS" sz="2000" dirty="0" smtClean="0">
                <a:latin typeface="Maiandra GD" pitchFamily="34" charset="0"/>
              </a:rPr>
              <a:t>Uveden </a:t>
            </a:r>
            <a:r>
              <a:rPr lang="sr-Latn-CS" sz="2000" b="1" dirty="0" smtClean="0">
                <a:latin typeface="Maiandra GD" pitchFamily="34" charset="0"/>
              </a:rPr>
              <a:t>AZATIOPRIN</a:t>
            </a:r>
            <a:endParaRPr lang="sr-Latn-CS" sz="2000" b="1" dirty="0">
              <a:latin typeface="Maiandra GD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0" y="6550223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400" dirty="0" smtClean="0">
                <a:latin typeface="Maiandra GD" pitchFamily="34" charset="0"/>
              </a:rPr>
              <a:t>TIP=terapijske izmene plazme</a:t>
            </a:r>
            <a:endParaRPr lang="sr-Latn-CS" sz="1400" dirty="0">
              <a:latin typeface="Maiandra GD" pitchFamily="34" charset="0"/>
            </a:endParaRPr>
          </a:p>
        </p:txBody>
      </p:sp>
      <p:sp>
        <p:nvSpPr>
          <p:cNvPr id="15" name="Geschweifte Klammer rechts 14"/>
          <p:cNvSpPr/>
          <p:nvPr/>
        </p:nvSpPr>
        <p:spPr>
          <a:xfrm rot="5400000">
            <a:off x="7924799" y="4648201"/>
            <a:ext cx="304799" cy="1523999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7" name="Textfeld 16"/>
          <p:cNvSpPr txBox="1"/>
          <p:nvPr/>
        </p:nvSpPr>
        <p:spPr>
          <a:xfrm>
            <a:off x="7239000" y="5791200"/>
            <a:ext cx="1752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CS" dirty="0" smtClean="0">
                <a:latin typeface="Maiandra GD" pitchFamily="34" charset="0"/>
              </a:rPr>
              <a:t>TIP jednom mesečno</a:t>
            </a:r>
            <a:endParaRPr lang="sr-Latn-CS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62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892" y="66461"/>
            <a:ext cx="8428061" cy="132724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  <a:t>Dalji klinički tok bolesti </a:t>
            </a:r>
            <a:b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</a:br>
            <a: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  <a:t>i terapija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047" y="1555844"/>
            <a:ext cx="7172468" cy="2177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x-none" sz="2000" b="1" dirty="0" smtClean="0">
                <a:latin typeface="Maiandra GD" pitchFamily="34" charset="0"/>
              </a:rPr>
              <a:t>Neurološki nalaz: </a:t>
            </a:r>
            <a:r>
              <a:rPr lang="x-none" sz="2000" dirty="0" smtClean="0">
                <a:latin typeface="Maiandra GD" pitchFamily="34" charset="0"/>
              </a:rPr>
              <a:t>D</a:t>
            </a:r>
            <a:r>
              <a:rPr lang="en-US" sz="2000" dirty="0" err="1" smtClean="0">
                <a:latin typeface="Maiandra GD" pitchFamily="34" charset="0"/>
              </a:rPr>
              <a:t>esnim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okom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x-none" sz="2000" dirty="0" smtClean="0">
                <a:latin typeface="Maiandra GD" pitchFamily="34" charset="0"/>
              </a:rPr>
              <a:t>vidi </a:t>
            </a:r>
            <a:r>
              <a:rPr lang="en-US" sz="2000" dirty="0" err="1" smtClean="0">
                <a:latin typeface="Maiandra GD" pitchFamily="34" charset="0"/>
              </a:rPr>
              <a:t>pokret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na</a:t>
            </a:r>
            <a:r>
              <a:rPr lang="en-US" sz="2000" dirty="0" smtClean="0">
                <a:latin typeface="Maiandra GD" pitchFamily="34" charset="0"/>
              </a:rPr>
              <a:t> 20 cm, </a:t>
            </a:r>
            <a:r>
              <a:rPr lang="en-US" sz="2000" dirty="0" err="1" smtClean="0">
                <a:latin typeface="Maiandra GD" pitchFamily="34" charset="0"/>
              </a:rPr>
              <a:t>levim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broji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prste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na</a:t>
            </a:r>
            <a:r>
              <a:rPr lang="en-US" sz="2000" dirty="0" smtClean="0">
                <a:latin typeface="Maiandra GD" pitchFamily="34" charset="0"/>
              </a:rPr>
              <a:t> 3m</a:t>
            </a:r>
            <a:r>
              <a:rPr lang="x-none" sz="2000" smtClean="0">
                <a:latin typeface="Maiandra GD" pitchFamily="34" charset="0"/>
              </a:rPr>
              <a:t>.</a:t>
            </a:r>
            <a:r>
              <a:rPr lang="x-none" sz="2000">
                <a:latin typeface="Maiandra GD" pitchFamily="34" charset="0"/>
              </a:rPr>
              <a:t> </a:t>
            </a:r>
            <a:r>
              <a:rPr lang="sr-Latn-CS" sz="2000" dirty="0" smtClean="0">
                <a:latin typeface="Maiandra GD" pitchFamily="34" charset="0"/>
              </a:rPr>
              <a:t>Blaga slabost ruku obostrano, plegija desne noge</a:t>
            </a:r>
            <a:r>
              <a:rPr lang="en-US" sz="2000" dirty="0" smtClean="0">
                <a:latin typeface="Maiandra GD" pitchFamily="34" charset="0"/>
              </a:rPr>
              <a:t>, </a:t>
            </a:r>
            <a:r>
              <a:rPr lang="en-US" sz="2000" dirty="0" err="1" smtClean="0">
                <a:latin typeface="Maiandra GD" pitchFamily="34" charset="0"/>
              </a:rPr>
              <a:t>levu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sr-Latn-CS" sz="2000" dirty="0" smtClean="0">
                <a:latin typeface="Maiandra GD" pitchFamily="34" charset="0"/>
              </a:rPr>
              <a:t>nogu </a:t>
            </a:r>
            <a:r>
              <a:rPr lang="en-US" sz="2000" dirty="0" err="1" smtClean="0">
                <a:latin typeface="Maiandra GD" pitchFamily="34" charset="0"/>
              </a:rPr>
              <a:t>povlači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po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podlozi</a:t>
            </a:r>
            <a:r>
              <a:rPr lang="en-US" sz="2000" dirty="0" smtClean="0">
                <a:latin typeface="Maiandra GD" pitchFamily="34" charset="0"/>
              </a:rPr>
              <a:t>,</a:t>
            </a:r>
            <a:r>
              <a:rPr lang="x-none" sz="200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minimalni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pokreti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plantarne</a:t>
            </a:r>
            <a:r>
              <a:rPr lang="en-US" sz="2000" dirty="0" smtClean="0">
                <a:latin typeface="Maiandra GD" pitchFamily="34" charset="0"/>
              </a:rPr>
              <a:t> i </a:t>
            </a:r>
            <a:r>
              <a:rPr lang="en-US" sz="2000" dirty="0" err="1" smtClean="0">
                <a:latin typeface="Maiandra GD" pitchFamily="34" charset="0"/>
              </a:rPr>
              <a:t>dorzalne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fleksije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stopala</a:t>
            </a:r>
            <a:r>
              <a:rPr lang="en-US" sz="2000" dirty="0" smtClean="0">
                <a:latin typeface="Maiandra GD" pitchFamily="34" charset="0"/>
              </a:rPr>
              <a:t> i </a:t>
            </a:r>
            <a:r>
              <a:rPr lang="en-US" sz="2000" dirty="0" err="1" smtClean="0">
                <a:latin typeface="Maiandra GD" pitchFamily="34" charset="0"/>
              </a:rPr>
              <a:t>prstiju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levo</a:t>
            </a:r>
            <a:r>
              <a:rPr lang="en-US" sz="2000" dirty="0" smtClean="0">
                <a:latin typeface="Maiandra GD" pitchFamily="34" charset="0"/>
              </a:rPr>
              <a:t>. </a:t>
            </a:r>
            <a:r>
              <a:rPr lang="en-US" sz="2000" dirty="0" err="1" smtClean="0">
                <a:latin typeface="Maiandra GD" pitchFamily="34" charset="0"/>
              </a:rPr>
              <a:t>Nivo</a:t>
            </a:r>
            <a:r>
              <a:rPr lang="sr-Latn-CS" sz="2000" dirty="0" smtClean="0">
                <a:latin typeface="Maiandra GD" pitchFamily="34" charset="0"/>
              </a:rPr>
              <a:t> površnog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senzibiliteta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na</a:t>
            </a:r>
            <a:r>
              <a:rPr lang="en-US" sz="2000" dirty="0" smtClean="0">
                <a:latin typeface="Maiandra GD" pitchFamily="34" charset="0"/>
              </a:rPr>
              <a:t> Th10 </a:t>
            </a:r>
            <a:r>
              <a:rPr lang="en-US" sz="2000" dirty="0" err="1" smtClean="0">
                <a:latin typeface="Maiandra GD" pitchFamily="34" charset="0"/>
              </a:rPr>
              <a:t>obostrano</a:t>
            </a:r>
            <a:r>
              <a:rPr lang="sr-Latn-CS" sz="2000" dirty="0" smtClean="0">
                <a:latin typeface="Maiandra GD" pitchFamily="34" charset="0"/>
              </a:rPr>
              <a:t>, vibracijski senzibilitet ugašen na nogama, skraćen na rukama. Stajanje i hod nisu mogući. Retencija urina i ostipacija. </a:t>
            </a:r>
            <a:r>
              <a:rPr lang="sr-Latn-CS" sz="2000" b="1" dirty="0" smtClean="0">
                <a:latin typeface="Maiandra GD" pitchFamily="34" charset="0"/>
              </a:rPr>
              <a:t>EDSS 8,0.</a:t>
            </a:r>
            <a:endParaRPr lang="en-US" sz="2000" b="1" dirty="0">
              <a:latin typeface="Maiandra G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5303147"/>
            <a:ext cx="2667000" cy="13262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x-none" sz="2000" dirty="0" smtClean="0">
                <a:solidFill>
                  <a:schemeClr val="tx1"/>
                </a:solidFill>
                <a:latin typeface="Maiandra GD" pitchFamily="34" charset="0"/>
              </a:rPr>
              <a:t>TIP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Maiandra GD" pitchFamily="34" charset="0"/>
              </a:rPr>
              <a:t>Proni</a:t>
            </a:r>
            <a:r>
              <a:rPr lang="sr-Latn-CS" sz="2000" dirty="0" smtClean="0">
                <a:solidFill>
                  <a:schemeClr val="tx1"/>
                </a:solidFill>
                <a:latin typeface="Maiandra GD" pitchFamily="34" charset="0"/>
              </a:rPr>
              <a:t>z</a:t>
            </a:r>
            <a:r>
              <a:rPr lang="en-US" sz="2000" dirty="0" smtClean="0">
                <a:solidFill>
                  <a:schemeClr val="tx1"/>
                </a:solidFill>
                <a:latin typeface="Maiandra GD" pitchFamily="34" charset="0"/>
              </a:rPr>
              <a:t>on</a:t>
            </a:r>
            <a:r>
              <a:rPr lang="x-none" sz="2000" smtClean="0">
                <a:solidFill>
                  <a:schemeClr val="tx1"/>
                </a:solidFill>
                <a:latin typeface="Maiandra GD" pitchFamily="34" charset="0"/>
              </a:rPr>
              <a:t> 60mg/d</a:t>
            </a:r>
            <a:r>
              <a:rPr lang="sr-Latn-CS" sz="2000" dirty="0" smtClean="0">
                <a:solidFill>
                  <a:schemeClr val="tx1"/>
                </a:solidFill>
                <a:latin typeface="Maiandra GD" pitchFamily="34" charset="0"/>
              </a:rPr>
              <a:t>a</a:t>
            </a:r>
            <a:r>
              <a:rPr lang="x-none" sz="2000" smtClean="0">
                <a:solidFill>
                  <a:schemeClr val="tx1"/>
                </a:solidFill>
                <a:latin typeface="Maiandra GD" pitchFamily="34" charset="0"/>
              </a:rPr>
              <a:t>n </a:t>
            </a:r>
            <a:endParaRPr lang="x-none" sz="2000" dirty="0" smtClean="0">
              <a:solidFill>
                <a:schemeClr val="tx1"/>
              </a:solidFill>
              <a:latin typeface="Maiandra GD" pitchFamily="34" charset="0"/>
            </a:endParaRPr>
          </a:p>
          <a:p>
            <a:r>
              <a:rPr lang="sr-Latn-CS" sz="2000" dirty="0" smtClean="0">
                <a:solidFill>
                  <a:schemeClr val="tx1"/>
                </a:solidFill>
                <a:latin typeface="Maiandra GD" pitchFamily="34" charset="0"/>
              </a:rPr>
              <a:t>Azatioprin</a:t>
            </a:r>
            <a:r>
              <a:rPr lang="x-none" sz="2000" smtClean="0">
                <a:solidFill>
                  <a:schemeClr val="tx1"/>
                </a:solidFill>
                <a:latin typeface="Maiandra GD" pitchFamily="34" charset="0"/>
              </a:rPr>
              <a:t> 150mg/d</a:t>
            </a:r>
            <a:r>
              <a:rPr lang="sr-Latn-CS" sz="2000" dirty="0" smtClean="0">
                <a:solidFill>
                  <a:schemeClr val="tx1"/>
                </a:solidFill>
                <a:latin typeface="Maiandra GD" pitchFamily="34" charset="0"/>
              </a:rPr>
              <a:t>a</a:t>
            </a:r>
            <a:r>
              <a:rPr lang="x-none" sz="2000" smtClean="0">
                <a:solidFill>
                  <a:schemeClr val="tx1"/>
                </a:solidFill>
                <a:latin typeface="Maiandra GD" pitchFamily="34" charset="0"/>
              </a:rPr>
              <a:t>n</a:t>
            </a:r>
            <a:endParaRPr lang="en-US" sz="2000" dirty="0">
              <a:latin typeface="Maiandra GD" pitchFamily="34" charset="0"/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-7392" y="3979957"/>
            <a:ext cx="2902992" cy="1016190"/>
          </a:xfrm>
          <a:prstGeom prst="chevron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b="1" dirty="0">
                <a:solidFill>
                  <a:srgbClr val="003300"/>
                </a:solidFill>
                <a:latin typeface="Maiandra GD" pitchFamily="34" charset="0"/>
              </a:rPr>
              <a:t>d</a:t>
            </a:r>
            <a:r>
              <a:rPr lang="x-none" sz="2000" b="1" dirty="0" smtClean="0">
                <a:solidFill>
                  <a:srgbClr val="003300"/>
                </a:solidFill>
                <a:latin typeface="Maiandra GD" pitchFamily="34" charset="0"/>
              </a:rPr>
              <a:t>ecembar </a:t>
            </a:r>
          </a:p>
          <a:p>
            <a:pPr algn="ctr"/>
            <a:r>
              <a:rPr lang="x-none" sz="2000" b="1" smtClean="0">
                <a:solidFill>
                  <a:srgbClr val="003300"/>
                </a:solidFill>
                <a:latin typeface="Maiandra GD" pitchFamily="34" charset="0"/>
              </a:rPr>
              <a:t>2014</a:t>
            </a:r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endParaRPr lang="en-US" sz="20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 flipV="1">
            <a:off x="304800" y="37338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79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892" y="66461"/>
            <a:ext cx="8428061" cy="132724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  <a:t>Dalji klinički tok bolesti </a:t>
            </a:r>
            <a:b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</a:br>
            <a: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  <a:t>i terapija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5303147"/>
            <a:ext cx="2667000" cy="13262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x-none" sz="2000" dirty="0" smtClean="0">
                <a:solidFill>
                  <a:schemeClr val="tx1"/>
                </a:solidFill>
                <a:latin typeface="Maiandra GD" pitchFamily="34" charset="0"/>
              </a:rPr>
              <a:t>TIP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Maiandra GD" pitchFamily="34" charset="0"/>
              </a:rPr>
              <a:t>Proni</a:t>
            </a:r>
            <a:r>
              <a:rPr lang="sr-Latn-CS" sz="2000" dirty="0" smtClean="0">
                <a:solidFill>
                  <a:schemeClr val="tx1"/>
                </a:solidFill>
                <a:latin typeface="Maiandra GD" pitchFamily="34" charset="0"/>
              </a:rPr>
              <a:t>z</a:t>
            </a:r>
            <a:r>
              <a:rPr lang="en-US" sz="2000" dirty="0" smtClean="0">
                <a:solidFill>
                  <a:schemeClr val="tx1"/>
                </a:solidFill>
                <a:latin typeface="Maiandra GD" pitchFamily="34" charset="0"/>
              </a:rPr>
              <a:t>on</a:t>
            </a:r>
            <a:r>
              <a:rPr lang="x-none" sz="2000" smtClean="0">
                <a:solidFill>
                  <a:schemeClr val="tx1"/>
                </a:solidFill>
                <a:latin typeface="Maiandra GD" pitchFamily="34" charset="0"/>
              </a:rPr>
              <a:t> 60mg/d</a:t>
            </a:r>
            <a:r>
              <a:rPr lang="sr-Latn-CS" sz="2000" dirty="0" smtClean="0">
                <a:solidFill>
                  <a:schemeClr val="tx1"/>
                </a:solidFill>
                <a:latin typeface="Maiandra GD" pitchFamily="34" charset="0"/>
              </a:rPr>
              <a:t>a</a:t>
            </a:r>
            <a:r>
              <a:rPr lang="x-none" sz="2000" smtClean="0">
                <a:solidFill>
                  <a:schemeClr val="tx1"/>
                </a:solidFill>
                <a:latin typeface="Maiandra GD" pitchFamily="34" charset="0"/>
              </a:rPr>
              <a:t>n </a:t>
            </a:r>
            <a:endParaRPr lang="x-none" sz="2000" dirty="0" smtClean="0">
              <a:solidFill>
                <a:schemeClr val="tx1"/>
              </a:solidFill>
              <a:latin typeface="Maiandra GD" pitchFamily="34" charset="0"/>
            </a:endParaRPr>
          </a:p>
          <a:p>
            <a:r>
              <a:rPr lang="sr-Latn-CS" sz="2000" dirty="0" smtClean="0">
                <a:solidFill>
                  <a:schemeClr val="tx1"/>
                </a:solidFill>
                <a:latin typeface="Maiandra GD" pitchFamily="34" charset="0"/>
              </a:rPr>
              <a:t>Azatioprin</a:t>
            </a:r>
            <a:r>
              <a:rPr lang="x-none" sz="2000" smtClean="0">
                <a:solidFill>
                  <a:schemeClr val="tx1"/>
                </a:solidFill>
                <a:latin typeface="Maiandra GD" pitchFamily="34" charset="0"/>
              </a:rPr>
              <a:t> 150mg/d</a:t>
            </a:r>
            <a:r>
              <a:rPr lang="sr-Latn-CS" sz="2000" dirty="0" smtClean="0">
                <a:solidFill>
                  <a:schemeClr val="tx1"/>
                </a:solidFill>
                <a:latin typeface="Maiandra GD" pitchFamily="34" charset="0"/>
              </a:rPr>
              <a:t>a</a:t>
            </a:r>
            <a:r>
              <a:rPr lang="x-none" sz="2000" smtClean="0">
                <a:solidFill>
                  <a:schemeClr val="tx1"/>
                </a:solidFill>
                <a:latin typeface="Maiandra GD" pitchFamily="34" charset="0"/>
              </a:rPr>
              <a:t>n</a:t>
            </a:r>
            <a:endParaRPr lang="en-US" sz="2000" dirty="0">
              <a:latin typeface="Maiandra GD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48000" y="5308834"/>
            <a:ext cx="2873423" cy="13262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x-none" sz="2000" dirty="0" smtClean="0">
                <a:solidFill>
                  <a:schemeClr val="tx1"/>
                </a:solidFill>
                <a:latin typeface="Maiandra GD" pitchFamily="34" charset="0"/>
              </a:rPr>
              <a:t>TIP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Maiandra GD" pitchFamily="34" charset="0"/>
              </a:rPr>
              <a:t>Proni</a:t>
            </a:r>
            <a:r>
              <a:rPr lang="sr-Latn-CS" sz="2000" dirty="0" smtClean="0">
                <a:solidFill>
                  <a:schemeClr val="tx1"/>
                </a:solidFill>
                <a:latin typeface="Maiandra GD" pitchFamily="34" charset="0"/>
              </a:rPr>
              <a:t>z</a:t>
            </a:r>
            <a:r>
              <a:rPr lang="en-US" sz="2000" dirty="0" smtClean="0">
                <a:solidFill>
                  <a:schemeClr val="tx1"/>
                </a:solidFill>
                <a:latin typeface="Maiandra GD" pitchFamily="34" charset="0"/>
              </a:rPr>
              <a:t>on</a:t>
            </a:r>
            <a:r>
              <a:rPr lang="x-none" sz="2000" smtClean="0">
                <a:solidFill>
                  <a:schemeClr val="tx1"/>
                </a:solidFill>
                <a:latin typeface="Maiandra GD" pitchFamily="34" charset="0"/>
              </a:rPr>
              <a:t> 50mg/d</a:t>
            </a:r>
            <a:r>
              <a:rPr lang="sr-Latn-CS" sz="2000" dirty="0" smtClean="0">
                <a:solidFill>
                  <a:schemeClr val="tx1"/>
                </a:solidFill>
                <a:latin typeface="Maiandra GD" pitchFamily="34" charset="0"/>
              </a:rPr>
              <a:t>a</a:t>
            </a:r>
            <a:r>
              <a:rPr lang="x-none" sz="2000" smtClean="0">
                <a:solidFill>
                  <a:schemeClr val="tx1"/>
                </a:solidFill>
                <a:latin typeface="Maiandra GD" pitchFamily="34" charset="0"/>
              </a:rPr>
              <a:t>n </a:t>
            </a:r>
            <a:endParaRPr lang="x-none" sz="2000" dirty="0" smtClean="0">
              <a:solidFill>
                <a:schemeClr val="tx1"/>
              </a:solidFill>
              <a:latin typeface="Maiandra GD" pitchFamily="34" charset="0"/>
            </a:endParaRPr>
          </a:p>
          <a:p>
            <a:r>
              <a:rPr lang="sr-Latn-CS" sz="2000" dirty="0" smtClean="0">
                <a:solidFill>
                  <a:schemeClr val="tx1"/>
                </a:solidFill>
                <a:latin typeface="Maiandra GD" pitchFamily="34" charset="0"/>
              </a:rPr>
              <a:t>Azatioprin</a:t>
            </a:r>
            <a:r>
              <a:rPr lang="x-none" sz="2000" smtClean="0">
                <a:solidFill>
                  <a:schemeClr val="tx1"/>
                </a:solidFill>
                <a:latin typeface="Maiandra GD" pitchFamily="34" charset="0"/>
              </a:rPr>
              <a:t> </a:t>
            </a:r>
            <a:r>
              <a:rPr lang="sr-Latn-CS" sz="2000" dirty="0" smtClean="0">
                <a:solidFill>
                  <a:schemeClr val="tx1"/>
                </a:solidFill>
                <a:latin typeface="Maiandra GD" pitchFamily="34" charset="0"/>
              </a:rPr>
              <a:t>20</a:t>
            </a:r>
            <a:r>
              <a:rPr lang="x-none" sz="2000" smtClean="0">
                <a:solidFill>
                  <a:schemeClr val="tx1"/>
                </a:solidFill>
                <a:latin typeface="Maiandra GD" pitchFamily="34" charset="0"/>
              </a:rPr>
              <a:t>0mg/d</a:t>
            </a:r>
            <a:r>
              <a:rPr lang="sr-Latn-CS" sz="2000" dirty="0" smtClean="0">
                <a:solidFill>
                  <a:schemeClr val="tx1"/>
                </a:solidFill>
                <a:latin typeface="Maiandra GD" pitchFamily="34" charset="0"/>
              </a:rPr>
              <a:t>a</a:t>
            </a:r>
            <a:r>
              <a:rPr lang="x-none" sz="2000" smtClean="0">
                <a:solidFill>
                  <a:schemeClr val="tx1"/>
                </a:solidFill>
                <a:latin typeface="Maiandra GD" pitchFamily="34" charset="0"/>
              </a:rPr>
              <a:t>n</a:t>
            </a:r>
            <a:endParaRPr lang="en-US" sz="2000" dirty="0">
              <a:latin typeface="Maiandra GD" pitchFamily="34" charset="0"/>
            </a:endParaRPr>
          </a:p>
        </p:txBody>
      </p:sp>
      <p:sp>
        <p:nvSpPr>
          <p:cNvPr id="16" name="Chevron 16"/>
          <p:cNvSpPr/>
          <p:nvPr/>
        </p:nvSpPr>
        <p:spPr>
          <a:xfrm>
            <a:off x="-7392" y="3979957"/>
            <a:ext cx="2902992" cy="1016190"/>
          </a:xfrm>
          <a:prstGeom prst="chevron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b="1" dirty="0">
                <a:solidFill>
                  <a:srgbClr val="003300"/>
                </a:solidFill>
                <a:latin typeface="Maiandra GD" pitchFamily="34" charset="0"/>
              </a:rPr>
              <a:t>d</a:t>
            </a:r>
            <a:r>
              <a:rPr lang="x-none" sz="2000" b="1" dirty="0" smtClean="0">
                <a:solidFill>
                  <a:srgbClr val="003300"/>
                </a:solidFill>
                <a:latin typeface="Maiandra GD" pitchFamily="34" charset="0"/>
              </a:rPr>
              <a:t>ecembar </a:t>
            </a:r>
          </a:p>
          <a:p>
            <a:pPr algn="ctr"/>
            <a:r>
              <a:rPr lang="x-none" sz="2000" b="1" smtClean="0">
                <a:solidFill>
                  <a:srgbClr val="003300"/>
                </a:solidFill>
                <a:latin typeface="Maiandra GD" pitchFamily="34" charset="0"/>
              </a:rPr>
              <a:t>2014</a:t>
            </a:r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endParaRPr lang="en-US" sz="20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8" name="Chevron 16"/>
          <p:cNvSpPr/>
          <p:nvPr/>
        </p:nvSpPr>
        <p:spPr>
          <a:xfrm>
            <a:off x="3116808" y="4038600"/>
            <a:ext cx="2902992" cy="1016190"/>
          </a:xfrm>
          <a:prstGeom prst="chevron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januar</a:t>
            </a:r>
            <a:r>
              <a:rPr lang="x-none" sz="2000" b="1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endParaRPr lang="x-none" sz="2000" b="1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algn="ctr"/>
            <a:r>
              <a:rPr lang="x-none" sz="2000" b="1" smtClean="0">
                <a:solidFill>
                  <a:srgbClr val="003300"/>
                </a:solidFill>
                <a:latin typeface="Maiandra GD" pitchFamily="34" charset="0"/>
              </a:rPr>
              <a:t>201</a:t>
            </a:r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5.</a:t>
            </a:r>
            <a:endParaRPr lang="en-US" sz="20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9" name="Rectangle 5"/>
          <p:cNvSpPr/>
          <p:nvPr/>
        </p:nvSpPr>
        <p:spPr>
          <a:xfrm>
            <a:off x="166047" y="3429000"/>
            <a:ext cx="1662753" cy="533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2200" dirty="0" smtClean="0">
                <a:latin typeface="Maiandra GD" pitchFamily="34" charset="0"/>
              </a:rPr>
              <a:t>EDSS </a:t>
            </a:r>
            <a:r>
              <a:rPr lang="sr-Latn-CS" sz="2200" b="1" dirty="0" smtClean="0">
                <a:latin typeface="Maiandra GD" pitchFamily="34" charset="0"/>
              </a:rPr>
              <a:t>8,0</a:t>
            </a:r>
            <a:r>
              <a:rPr lang="sr-Latn-CS" sz="2200" dirty="0" smtClean="0">
                <a:latin typeface="Maiandra GD" pitchFamily="34" charset="0"/>
              </a:rPr>
              <a:t>.</a:t>
            </a:r>
            <a:endParaRPr lang="en-US" sz="2200" dirty="0">
              <a:latin typeface="Maiandra GD" pitchFamily="34" charset="0"/>
            </a:endParaRPr>
          </a:p>
        </p:txBody>
      </p:sp>
      <p:sp>
        <p:nvSpPr>
          <p:cNvPr id="20" name="Rectangle 9"/>
          <p:cNvSpPr/>
          <p:nvPr/>
        </p:nvSpPr>
        <p:spPr>
          <a:xfrm>
            <a:off x="1524000" y="1524000"/>
            <a:ext cx="7240706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x-none" sz="2000" b="1" dirty="0" smtClean="0">
                <a:latin typeface="Maiandra GD" pitchFamily="34" charset="0"/>
              </a:rPr>
              <a:t>Neurološki nalaz: </a:t>
            </a:r>
            <a:r>
              <a:rPr lang="x-none" sz="2000" dirty="0" smtClean="0">
                <a:latin typeface="Maiandra GD" pitchFamily="34" charset="0"/>
              </a:rPr>
              <a:t>D</a:t>
            </a:r>
            <a:r>
              <a:rPr lang="en-US" sz="2000" dirty="0" err="1" smtClean="0">
                <a:latin typeface="Maiandra GD" pitchFamily="34" charset="0"/>
              </a:rPr>
              <a:t>esnim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okom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x-none" sz="2000" dirty="0" smtClean="0">
                <a:latin typeface="Maiandra GD" pitchFamily="34" charset="0"/>
              </a:rPr>
              <a:t>vidi </a:t>
            </a:r>
            <a:r>
              <a:rPr lang="en-US" sz="2000" dirty="0" err="1" smtClean="0">
                <a:latin typeface="Maiandra GD" pitchFamily="34" charset="0"/>
              </a:rPr>
              <a:t>pokret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na</a:t>
            </a:r>
            <a:r>
              <a:rPr lang="en-US" sz="2000" dirty="0" smtClean="0">
                <a:latin typeface="Maiandra GD" pitchFamily="34" charset="0"/>
              </a:rPr>
              <a:t>  40 cm,  </a:t>
            </a:r>
            <a:r>
              <a:rPr lang="en-US" sz="2000" dirty="0" err="1" smtClean="0">
                <a:latin typeface="Maiandra GD" pitchFamily="34" charset="0"/>
              </a:rPr>
              <a:t>levim</a:t>
            </a:r>
            <a:r>
              <a:rPr lang="en-US" sz="2000" dirty="0" smtClean="0">
                <a:latin typeface="Maiandra GD" pitchFamily="34" charset="0"/>
              </a:rPr>
              <a:t>  </a:t>
            </a:r>
            <a:r>
              <a:rPr lang="en-US" sz="2000" dirty="0" err="1" smtClean="0">
                <a:latin typeface="Maiandra GD" pitchFamily="34" charset="0"/>
              </a:rPr>
              <a:t>broji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prste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na</a:t>
            </a:r>
            <a:r>
              <a:rPr lang="en-US" sz="2000" dirty="0" smtClean="0">
                <a:latin typeface="Maiandra GD" pitchFamily="34" charset="0"/>
              </a:rPr>
              <a:t> 4 m.</a:t>
            </a:r>
            <a:r>
              <a:rPr lang="x-none" sz="2000" smtClean="0">
                <a:latin typeface="Maiandra GD" pitchFamily="34" charset="0"/>
              </a:rPr>
              <a:t> </a:t>
            </a:r>
            <a:r>
              <a:rPr lang="sr-Latn-CS" sz="2000" dirty="0" smtClean="0">
                <a:latin typeface="Maiandra GD" pitchFamily="34" charset="0"/>
              </a:rPr>
              <a:t>Blaga slabost ruku obostrano.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Desnu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nogu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elevira</a:t>
            </a:r>
            <a:r>
              <a:rPr lang="en-US" sz="2000" dirty="0" smtClean="0">
                <a:latin typeface="Maiandra GD" pitchFamily="34" charset="0"/>
              </a:rPr>
              <a:t> od </a:t>
            </a:r>
            <a:r>
              <a:rPr lang="en-US" sz="2000" dirty="0" err="1" smtClean="0">
                <a:latin typeface="Maiandra GD" pitchFamily="34" charset="0"/>
              </a:rPr>
              <a:t>podloge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za</a:t>
            </a:r>
            <a:r>
              <a:rPr lang="en-US" sz="2000" dirty="0" smtClean="0">
                <a:latin typeface="Maiandra GD" pitchFamily="34" charset="0"/>
              </a:rPr>
              <a:t> 60˚, </a:t>
            </a:r>
            <a:r>
              <a:rPr lang="en-US" sz="2000" dirty="0" err="1" smtClean="0">
                <a:latin typeface="Maiandra GD" pitchFamily="34" charset="0"/>
              </a:rPr>
              <a:t>levu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za</a:t>
            </a:r>
            <a:r>
              <a:rPr lang="en-US" sz="2000" dirty="0" smtClean="0">
                <a:latin typeface="Maiandra GD" pitchFamily="34" charset="0"/>
              </a:rPr>
              <a:t> 45˚</a:t>
            </a:r>
            <a:r>
              <a:rPr lang="sr-Latn-CS" sz="2000" dirty="0" smtClean="0">
                <a:latin typeface="Maiandra GD" pitchFamily="34" charset="0"/>
              </a:rPr>
              <a:t>.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Nivo</a:t>
            </a:r>
            <a:r>
              <a:rPr lang="sr-Latn-CS" sz="2000" dirty="0" smtClean="0">
                <a:latin typeface="Maiandra GD" pitchFamily="34" charset="0"/>
              </a:rPr>
              <a:t> površnog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senzibiliteta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na</a:t>
            </a:r>
            <a:r>
              <a:rPr lang="en-US" sz="2000" dirty="0" smtClean="0">
                <a:latin typeface="Maiandra GD" pitchFamily="34" charset="0"/>
              </a:rPr>
              <a:t> Th10 </a:t>
            </a:r>
            <a:r>
              <a:rPr lang="en-US" sz="2000" dirty="0" err="1" smtClean="0">
                <a:latin typeface="Maiandra GD" pitchFamily="34" charset="0"/>
              </a:rPr>
              <a:t>obostrano</a:t>
            </a:r>
            <a:r>
              <a:rPr lang="sr-Latn-CS" sz="2000" dirty="0" smtClean="0">
                <a:latin typeface="Maiandra GD" pitchFamily="34" charset="0"/>
              </a:rPr>
              <a:t>, vibracijski senzibilitet ugašen na nogama, skraćen na rukama. Stoji i hoda uz obostrano pridržavanje. Oklevanje pri mokrenju, opstipacija. </a:t>
            </a:r>
            <a:r>
              <a:rPr lang="sr-Latn-CS" sz="2000" b="1" dirty="0" smtClean="0">
                <a:latin typeface="Maiandra GD" pitchFamily="34" charset="0"/>
              </a:rPr>
              <a:t>EDSS 7,0.</a:t>
            </a:r>
            <a:endParaRPr lang="en-US" sz="2000" b="1" dirty="0">
              <a:latin typeface="Maiandra GD" pitchFamily="34" charset="0"/>
            </a:endParaRPr>
          </a:p>
        </p:txBody>
      </p:sp>
      <p:cxnSp>
        <p:nvCxnSpPr>
          <p:cNvPr id="21" name="Gerade Verbindung 20"/>
          <p:cNvCxnSpPr/>
          <p:nvPr/>
        </p:nvCxnSpPr>
        <p:spPr>
          <a:xfrm flipV="1">
            <a:off x="4572000" y="38100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79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892" y="66461"/>
            <a:ext cx="8428061" cy="132724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  <a:t>Dalji klinički tok bolesti </a:t>
            </a:r>
            <a:b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</a:br>
            <a: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  <a:t>i terapija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5303147"/>
            <a:ext cx="2667000" cy="13262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x-none" sz="2000" dirty="0" smtClean="0">
                <a:solidFill>
                  <a:schemeClr val="tx1"/>
                </a:solidFill>
                <a:latin typeface="Maiandra GD" pitchFamily="34" charset="0"/>
              </a:rPr>
              <a:t>TIP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Maiandra GD" pitchFamily="34" charset="0"/>
              </a:rPr>
              <a:t>Proni</a:t>
            </a:r>
            <a:r>
              <a:rPr lang="sr-Latn-CS" sz="2000" dirty="0" smtClean="0">
                <a:solidFill>
                  <a:schemeClr val="tx1"/>
                </a:solidFill>
                <a:latin typeface="Maiandra GD" pitchFamily="34" charset="0"/>
              </a:rPr>
              <a:t>z</a:t>
            </a:r>
            <a:r>
              <a:rPr lang="en-US" sz="2000" dirty="0" smtClean="0">
                <a:solidFill>
                  <a:schemeClr val="tx1"/>
                </a:solidFill>
                <a:latin typeface="Maiandra GD" pitchFamily="34" charset="0"/>
              </a:rPr>
              <a:t>on</a:t>
            </a:r>
            <a:r>
              <a:rPr lang="x-none" sz="2000" smtClean="0">
                <a:solidFill>
                  <a:schemeClr val="tx1"/>
                </a:solidFill>
                <a:latin typeface="Maiandra GD" pitchFamily="34" charset="0"/>
              </a:rPr>
              <a:t> 60mg/d</a:t>
            </a:r>
            <a:r>
              <a:rPr lang="sr-Latn-CS" sz="2000" dirty="0" smtClean="0">
                <a:solidFill>
                  <a:schemeClr val="tx1"/>
                </a:solidFill>
                <a:latin typeface="Maiandra GD" pitchFamily="34" charset="0"/>
              </a:rPr>
              <a:t>a</a:t>
            </a:r>
            <a:r>
              <a:rPr lang="x-none" sz="2000" smtClean="0">
                <a:solidFill>
                  <a:schemeClr val="tx1"/>
                </a:solidFill>
                <a:latin typeface="Maiandra GD" pitchFamily="34" charset="0"/>
              </a:rPr>
              <a:t>n </a:t>
            </a:r>
            <a:endParaRPr lang="x-none" sz="2000" dirty="0" smtClean="0">
              <a:solidFill>
                <a:schemeClr val="tx1"/>
              </a:solidFill>
              <a:latin typeface="Maiandra GD" pitchFamily="34" charset="0"/>
            </a:endParaRPr>
          </a:p>
          <a:p>
            <a:r>
              <a:rPr lang="sr-Latn-CS" sz="2000" dirty="0" smtClean="0">
                <a:solidFill>
                  <a:schemeClr val="tx1"/>
                </a:solidFill>
                <a:latin typeface="Maiandra GD" pitchFamily="34" charset="0"/>
              </a:rPr>
              <a:t>Azatioprin</a:t>
            </a:r>
            <a:r>
              <a:rPr lang="x-none" sz="2000" smtClean="0">
                <a:solidFill>
                  <a:schemeClr val="tx1"/>
                </a:solidFill>
                <a:latin typeface="Maiandra GD" pitchFamily="34" charset="0"/>
              </a:rPr>
              <a:t> 150mg/d</a:t>
            </a:r>
            <a:r>
              <a:rPr lang="sr-Latn-CS" sz="2000" dirty="0" smtClean="0">
                <a:solidFill>
                  <a:schemeClr val="tx1"/>
                </a:solidFill>
                <a:latin typeface="Maiandra GD" pitchFamily="34" charset="0"/>
              </a:rPr>
              <a:t>a</a:t>
            </a:r>
            <a:r>
              <a:rPr lang="x-none" sz="2000" smtClean="0">
                <a:solidFill>
                  <a:schemeClr val="tx1"/>
                </a:solidFill>
                <a:latin typeface="Maiandra GD" pitchFamily="34" charset="0"/>
              </a:rPr>
              <a:t>n</a:t>
            </a:r>
            <a:endParaRPr lang="en-US" sz="2000" dirty="0">
              <a:latin typeface="Maiandra GD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24200" y="5308834"/>
            <a:ext cx="2797223" cy="13262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x-none" sz="2000" dirty="0" smtClean="0">
                <a:solidFill>
                  <a:schemeClr val="tx1"/>
                </a:solidFill>
                <a:latin typeface="Maiandra GD" pitchFamily="34" charset="0"/>
              </a:rPr>
              <a:t>TIP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Maiandra GD" pitchFamily="34" charset="0"/>
              </a:rPr>
              <a:t>Proni</a:t>
            </a:r>
            <a:r>
              <a:rPr lang="sr-Latn-CS" sz="2000" dirty="0" smtClean="0">
                <a:solidFill>
                  <a:schemeClr val="tx1"/>
                </a:solidFill>
                <a:latin typeface="Maiandra GD" pitchFamily="34" charset="0"/>
              </a:rPr>
              <a:t>z</a:t>
            </a:r>
            <a:r>
              <a:rPr lang="en-US" sz="2000" dirty="0" smtClean="0">
                <a:solidFill>
                  <a:schemeClr val="tx1"/>
                </a:solidFill>
                <a:latin typeface="Maiandra GD" pitchFamily="34" charset="0"/>
              </a:rPr>
              <a:t>on</a:t>
            </a:r>
            <a:r>
              <a:rPr lang="x-none" sz="2000" smtClean="0">
                <a:solidFill>
                  <a:schemeClr val="tx1"/>
                </a:solidFill>
                <a:latin typeface="Maiandra GD" pitchFamily="34" charset="0"/>
              </a:rPr>
              <a:t> 50mg/d</a:t>
            </a:r>
            <a:r>
              <a:rPr lang="sr-Latn-CS" sz="2000" dirty="0" smtClean="0">
                <a:solidFill>
                  <a:schemeClr val="tx1"/>
                </a:solidFill>
                <a:latin typeface="Maiandra GD" pitchFamily="34" charset="0"/>
              </a:rPr>
              <a:t>a</a:t>
            </a:r>
            <a:r>
              <a:rPr lang="x-none" sz="2000" smtClean="0">
                <a:solidFill>
                  <a:schemeClr val="tx1"/>
                </a:solidFill>
                <a:latin typeface="Maiandra GD" pitchFamily="34" charset="0"/>
              </a:rPr>
              <a:t>n </a:t>
            </a:r>
            <a:endParaRPr lang="x-none" sz="2000" dirty="0" smtClean="0">
              <a:solidFill>
                <a:schemeClr val="tx1"/>
              </a:solidFill>
              <a:latin typeface="Maiandra GD" pitchFamily="34" charset="0"/>
            </a:endParaRPr>
          </a:p>
          <a:p>
            <a:r>
              <a:rPr lang="sr-Latn-CS" sz="2000" dirty="0" smtClean="0">
                <a:solidFill>
                  <a:schemeClr val="tx1"/>
                </a:solidFill>
                <a:latin typeface="Maiandra GD" pitchFamily="34" charset="0"/>
              </a:rPr>
              <a:t>Azatioprin</a:t>
            </a:r>
            <a:r>
              <a:rPr lang="x-none" sz="2000" smtClean="0">
                <a:solidFill>
                  <a:schemeClr val="tx1"/>
                </a:solidFill>
                <a:latin typeface="Maiandra GD" pitchFamily="34" charset="0"/>
              </a:rPr>
              <a:t> </a:t>
            </a:r>
            <a:r>
              <a:rPr lang="sr-Latn-CS" sz="2000" dirty="0" smtClean="0">
                <a:solidFill>
                  <a:schemeClr val="tx1"/>
                </a:solidFill>
                <a:latin typeface="Maiandra GD" pitchFamily="34" charset="0"/>
              </a:rPr>
              <a:t>200</a:t>
            </a:r>
            <a:r>
              <a:rPr lang="x-none" sz="2000" smtClean="0">
                <a:solidFill>
                  <a:schemeClr val="tx1"/>
                </a:solidFill>
                <a:latin typeface="Maiandra GD" pitchFamily="34" charset="0"/>
              </a:rPr>
              <a:t>mg/d</a:t>
            </a:r>
            <a:r>
              <a:rPr lang="sr-Latn-CS" sz="2000" dirty="0" smtClean="0">
                <a:solidFill>
                  <a:schemeClr val="tx1"/>
                </a:solidFill>
                <a:latin typeface="Maiandra GD" pitchFamily="34" charset="0"/>
              </a:rPr>
              <a:t>a</a:t>
            </a:r>
            <a:r>
              <a:rPr lang="x-none" sz="2000" smtClean="0">
                <a:solidFill>
                  <a:schemeClr val="tx1"/>
                </a:solidFill>
                <a:latin typeface="Maiandra GD" pitchFamily="34" charset="0"/>
              </a:rPr>
              <a:t>n</a:t>
            </a:r>
            <a:endParaRPr lang="en-US" sz="2000" dirty="0">
              <a:latin typeface="Maiandra GD" pitchFamily="34" charset="0"/>
            </a:endParaRPr>
          </a:p>
        </p:txBody>
      </p:sp>
      <p:sp>
        <p:nvSpPr>
          <p:cNvPr id="16" name="Chevron 16"/>
          <p:cNvSpPr/>
          <p:nvPr/>
        </p:nvSpPr>
        <p:spPr>
          <a:xfrm>
            <a:off x="-7392" y="3979957"/>
            <a:ext cx="2902992" cy="1016190"/>
          </a:xfrm>
          <a:prstGeom prst="chevron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b="1" dirty="0">
                <a:solidFill>
                  <a:srgbClr val="003300"/>
                </a:solidFill>
                <a:latin typeface="Maiandra GD" pitchFamily="34" charset="0"/>
              </a:rPr>
              <a:t>d</a:t>
            </a:r>
            <a:r>
              <a:rPr lang="x-none" sz="2000" b="1" dirty="0" smtClean="0">
                <a:solidFill>
                  <a:srgbClr val="003300"/>
                </a:solidFill>
                <a:latin typeface="Maiandra GD" pitchFamily="34" charset="0"/>
              </a:rPr>
              <a:t>ecembar </a:t>
            </a:r>
          </a:p>
          <a:p>
            <a:pPr algn="ctr"/>
            <a:r>
              <a:rPr lang="x-none" sz="2000" b="1" smtClean="0">
                <a:solidFill>
                  <a:srgbClr val="003300"/>
                </a:solidFill>
                <a:latin typeface="Maiandra GD" pitchFamily="34" charset="0"/>
              </a:rPr>
              <a:t>2014</a:t>
            </a:r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endParaRPr lang="en-US" sz="20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8" name="Chevron 16"/>
          <p:cNvSpPr/>
          <p:nvPr/>
        </p:nvSpPr>
        <p:spPr>
          <a:xfrm>
            <a:off x="3116808" y="4038600"/>
            <a:ext cx="2902992" cy="1016190"/>
          </a:xfrm>
          <a:prstGeom prst="chevron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januar</a:t>
            </a:r>
            <a:r>
              <a:rPr lang="x-none" sz="2000" b="1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endParaRPr lang="x-none" sz="2000" b="1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algn="ctr"/>
            <a:r>
              <a:rPr lang="x-none" sz="2000" b="1" smtClean="0">
                <a:solidFill>
                  <a:srgbClr val="003300"/>
                </a:solidFill>
                <a:latin typeface="Maiandra GD" pitchFamily="34" charset="0"/>
              </a:rPr>
              <a:t>201</a:t>
            </a:r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5.</a:t>
            </a:r>
            <a:endParaRPr lang="en-US" sz="20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9" name="Rectangle 5"/>
          <p:cNvSpPr/>
          <p:nvPr/>
        </p:nvSpPr>
        <p:spPr>
          <a:xfrm>
            <a:off x="547047" y="3429000"/>
            <a:ext cx="1662753" cy="533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CS" sz="2200" b="1" dirty="0" smtClean="0">
                <a:latin typeface="Maiandra GD" pitchFamily="34" charset="0"/>
              </a:rPr>
              <a:t>EDSS 8,0.</a:t>
            </a:r>
            <a:endParaRPr lang="en-US" sz="2200" b="1" dirty="0">
              <a:latin typeface="Maiandra GD" pitchFamily="34" charset="0"/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3595047" y="3505200"/>
            <a:ext cx="1662753" cy="533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CS" sz="2200" b="1" dirty="0" smtClean="0">
                <a:latin typeface="Maiandra GD" pitchFamily="34" charset="0"/>
              </a:rPr>
              <a:t>EDSS 7,0.</a:t>
            </a:r>
            <a:endParaRPr lang="en-US" sz="2200" b="1" dirty="0">
              <a:latin typeface="Maiandra GD" pitchFamily="34" charset="0"/>
            </a:endParaRPr>
          </a:p>
        </p:txBody>
      </p:sp>
      <p:sp>
        <p:nvSpPr>
          <p:cNvPr id="11" name="Chevron 16"/>
          <p:cNvSpPr/>
          <p:nvPr/>
        </p:nvSpPr>
        <p:spPr>
          <a:xfrm>
            <a:off x="6088608" y="4038600"/>
            <a:ext cx="2902992" cy="1016190"/>
          </a:xfrm>
          <a:prstGeom prst="chevron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februar</a:t>
            </a:r>
            <a:r>
              <a:rPr lang="x-none" sz="2000" b="1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endParaRPr lang="x-none" sz="2000" b="1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algn="ctr"/>
            <a:r>
              <a:rPr lang="x-none" sz="2000" b="1" smtClean="0">
                <a:solidFill>
                  <a:srgbClr val="003300"/>
                </a:solidFill>
                <a:latin typeface="Maiandra GD" pitchFamily="34" charset="0"/>
              </a:rPr>
              <a:t>201</a:t>
            </a:r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5.</a:t>
            </a:r>
            <a:endParaRPr lang="en-US" sz="20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2" name="Rectangle 26"/>
          <p:cNvSpPr/>
          <p:nvPr/>
        </p:nvSpPr>
        <p:spPr>
          <a:xfrm>
            <a:off x="6172200" y="5295183"/>
            <a:ext cx="2887639" cy="13262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x-none" sz="2000" dirty="0" smtClean="0">
                <a:solidFill>
                  <a:schemeClr val="tx1"/>
                </a:solidFill>
                <a:latin typeface="Maiandra GD" pitchFamily="34" charset="0"/>
              </a:rPr>
              <a:t>TIP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Maiandra GD" pitchFamily="34" charset="0"/>
              </a:rPr>
              <a:t>Proni</a:t>
            </a:r>
            <a:r>
              <a:rPr lang="sr-Latn-CS" sz="2000" dirty="0" smtClean="0">
                <a:solidFill>
                  <a:schemeClr val="tx1"/>
                </a:solidFill>
                <a:latin typeface="Maiandra GD" pitchFamily="34" charset="0"/>
              </a:rPr>
              <a:t>z</a:t>
            </a:r>
            <a:r>
              <a:rPr lang="en-US" sz="2000" dirty="0" smtClean="0">
                <a:solidFill>
                  <a:schemeClr val="tx1"/>
                </a:solidFill>
                <a:latin typeface="Maiandra GD" pitchFamily="34" charset="0"/>
              </a:rPr>
              <a:t>on</a:t>
            </a:r>
            <a:r>
              <a:rPr lang="x-none" sz="2000" smtClean="0">
                <a:solidFill>
                  <a:schemeClr val="tx1"/>
                </a:solidFill>
                <a:latin typeface="Maiandra GD" pitchFamily="34" charset="0"/>
              </a:rPr>
              <a:t> </a:t>
            </a:r>
            <a:r>
              <a:rPr lang="sr-Latn-CS" sz="2000" dirty="0" smtClean="0">
                <a:solidFill>
                  <a:schemeClr val="tx1"/>
                </a:solidFill>
                <a:latin typeface="Maiandra GD" pitchFamily="34" charset="0"/>
              </a:rPr>
              <a:t>4</a:t>
            </a:r>
            <a:r>
              <a:rPr lang="x-none" sz="2000" smtClean="0">
                <a:solidFill>
                  <a:schemeClr val="tx1"/>
                </a:solidFill>
                <a:latin typeface="Maiandra GD" pitchFamily="34" charset="0"/>
              </a:rPr>
              <a:t>0mg/d</a:t>
            </a:r>
            <a:r>
              <a:rPr lang="sr-Latn-CS" sz="2000" dirty="0" smtClean="0">
                <a:solidFill>
                  <a:schemeClr val="tx1"/>
                </a:solidFill>
                <a:latin typeface="Maiandra GD" pitchFamily="34" charset="0"/>
              </a:rPr>
              <a:t>a</a:t>
            </a:r>
            <a:r>
              <a:rPr lang="x-none" sz="2000" smtClean="0">
                <a:solidFill>
                  <a:schemeClr val="tx1"/>
                </a:solidFill>
                <a:latin typeface="Maiandra GD" pitchFamily="34" charset="0"/>
              </a:rPr>
              <a:t>n </a:t>
            </a:r>
            <a:endParaRPr lang="x-none" sz="2000" dirty="0" smtClean="0">
              <a:solidFill>
                <a:schemeClr val="tx1"/>
              </a:solidFill>
              <a:latin typeface="Maiandra GD" pitchFamily="34" charset="0"/>
            </a:endParaRPr>
          </a:p>
          <a:p>
            <a:r>
              <a:rPr lang="sr-Latn-CS" sz="2000" dirty="0" smtClean="0">
                <a:solidFill>
                  <a:schemeClr val="tx1"/>
                </a:solidFill>
                <a:latin typeface="Maiandra GD" pitchFamily="34" charset="0"/>
              </a:rPr>
              <a:t>Azatioprin</a:t>
            </a:r>
            <a:r>
              <a:rPr lang="x-none" sz="2000" smtClean="0">
                <a:solidFill>
                  <a:schemeClr val="tx1"/>
                </a:solidFill>
                <a:latin typeface="Maiandra GD" pitchFamily="34" charset="0"/>
              </a:rPr>
              <a:t> 200mg/d</a:t>
            </a:r>
            <a:r>
              <a:rPr lang="sr-Latn-CS" sz="2000" dirty="0" smtClean="0">
                <a:solidFill>
                  <a:schemeClr val="tx1"/>
                </a:solidFill>
                <a:latin typeface="Maiandra GD" pitchFamily="34" charset="0"/>
              </a:rPr>
              <a:t>a</a:t>
            </a:r>
            <a:r>
              <a:rPr lang="x-none" sz="2000" smtClean="0">
                <a:solidFill>
                  <a:schemeClr val="tx1"/>
                </a:solidFill>
                <a:latin typeface="Maiandra GD" pitchFamily="34" charset="0"/>
              </a:rPr>
              <a:t>n</a:t>
            </a:r>
            <a:endParaRPr lang="en-US" sz="2000" dirty="0">
              <a:latin typeface="Maiandra GD" pitchFamily="34" charset="0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457200" y="1524000"/>
            <a:ext cx="8422944" cy="1981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x-none" sz="2000" b="1" dirty="0" smtClean="0">
                <a:latin typeface="Maiandra GD" pitchFamily="34" charset="0"/>
              </a:rPr>
              <a:t>Neurološki nalaz</a:t>
            </a:r>
            <a:r>
              <a:rPr lang="x-none" sz="2000" b="1" smtClean="0">
                <a:latin typeface="Maiandra GD" pitchFamily="34" charset="0"/>
              </a:rPr>
              <a:t>: </a:t>
            </a:r>
            <a:r>
              <a:rPr lang="sr-Latn-CS" sz="2000" dirty="0" smtClean="0">
                <a:latin typeface="Maiandra GD" pitchFamily="34" charset="0"/>
              </a:rPr>
              <a:t>Vid nepromenjen. Blaga slabost ruku obostrano.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x-none" sz="2000" smtClean="0">
                <a:latin typeface="Maiandra GD" pitchFamily="34" charset="0"/>
              </a:rPr>
              <a:t>Obe </a:t>
            </a:r>
            <a:r>
              <a:rPr lang="x-none" sz="2000" dirty="0" smtClean="0">
                <a:latin typeface="Maiandra GD" pitchFamily="34" charset="0"/>
              </a:rPr>
              <a:t>noge elevira od podloge </a:t>
            </a:r>
            <a:r>
              <a:rPr lang="en-US" sz="2000" dirty="0" smtClean="0">
                <a:latin typeface="Maiandra GD" pitchFamily="34" charset="0"/>
              </a:rPr>
              <a:t>do 70˚. </a:t>
            </a:r>
            <a:r>
              <a:rPr lang="en-US" sz="2000" dirty="0" err="1" smtClean="0">
                <a:latin typeface="Maiandra GD" pitchFamily="34" charset="0"/>
              </a:rPr>
              <a:t>Nivo</a:t>
            </a:r>
            <a:r>
              <a:rPr lang="sr-Latn-CS" sz="2000" dirty="0" smtClean="0">
                <a:latin typeface="Maiandra GD" pitchFamily="34" charset="0"/>
              </a:rPr>
              <a:t> površnog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senzibiliteta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na</a:t>
            </a:r>
            <a:r>
              <a:rPr lang="en-US" sz="2000" dirty="0" smtClean="0">
                <a:latin typeface="Maiandra GD" pitchFamily="34" charset="0"/>
              </a:rPr>
              <a:t> Th10 </a:t>
            </a:r>
            <a:r>
              <a:rPr lang="en-US" sz="2000" dirty="0" err="1" smtClean="0">
                <a:latin typeface="Maiandra GD" pitchFamily="34" charset="0"/>
              </a:rPr>
              <a:t>obostrano</a:t>
            </a:r>
            <a:r>
              <a:rPr lang="sr-Latn-CS" sz="2000" dirty="0" smtClean="0">
                <a:latin typeface="Maiandra GD" pitchFamily="34" charset="0"/>
              </a:rPr>
              <a:t>, vibracijski senzibilitet ugašen na nogama, skraćen na rukama. </a:t>
            </a:r>
            <a:r>
              <a:rPr lang="en-US" sz="2000" dirty="0" err="1" smtClean="0">
                <a:latin typeface="Maiandra GD" pitchFamily="34" charset="0"/>
              </a:rPr>
              <a:t>Hod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paraparetičan</a:t>
            </a:r>
            <a:r>
              <a:rPr lang="en-US" sz="2000" dirty="0" smtClean="0">
                <a:latin typeface="Maiandra GD" pitchFamily="34" charset="0"/>
              </a:rPr>
              <a:t>, </a:t>
            </a:r>
            <a:r>
              <a:rPr lang="en-US" sz="2000" dirty="0" err="1" smtClean="0">
                <a:latin typeface="Maiandra GD" pitchFamily="34" charset="0"/>
              </a:rPr>
              <a:t>moguć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uz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jednostrano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pridržavanje</a:t>
            </a:r>
            <a:r>
              <a:rPr lang="en-US" sz="2000" dirty="0" smtClean="0">
                <a:latin typeface="Maiandra GD" pitchFamily="34" charset="0"/>
              </a:rPr>
              <a:t>, </a:t>
            </a:r>
            <a:r>
              <a:rPr lang="en-US" sz="2000" dirty="0" err="1" smtClean="0">
                <a:latin typeface="Maiandra GD" pitchFamily="34" charset="0"/>
              </a:rPr>
              <a:t>bez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zamaranja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sr-Latn-CS" sz="2000" dirty="0" smtClean="0">
                <a:latin typeface="Maiandra GD" pitchFamily="34" charset="0"/>
              </a:rPr>
              <a:t>do </a:t>
            </a:r>
            <a:r>
              <a:rPr lang="en-US" sz="2000" dirty="0" smtClean="0">
                <a:latin typeface="Maiandra GD" pitchFamily="34" charset="0"/>
              </a:rPr>
              <a:t>10m</a:t>
            </a:r>
            <a:r>
              <a:rPr lang="sr-Latn-CS" sz="2000" dirty="0" smtClean="0">
                <a:latin typeface="Maiandra GD" pitchFamily="34" charset="0"/>
              </a:rPr>
              <a:t>, uz obostrano pridržavanje do 40m. </a:t>
            </a:r>
            <a:r>
              <a:rPr lang="en-US" sz="2000" dirty="0" err="1" smtClean="0">
                <a:latin typeface="Maiandra GD" pitchFamily="34" charset="0"/>
              </a:rPr>
              <a:t>Sfinktere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uredno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kontroliše</a:t>
            </a:r>
            <a:r>
              <a:rPr lang="en-US" sz="2000" dirty="0" smtClean="0">
                <a:latin typeface="Maiandra GD" pitchFamily="34" charset="0"/>
              </a:rPr>
              <a:t>. </a:t>
            </a:r>
            <a:r>
              <a:rPr lang="sr-Latn-CS" sz="2000" b="1" dirty="0" smtClean="0">
                <a:latin typeface="Maiandra GD" pitchFamily="34" charset="0"/>
              </a:rPr>
              <a:t>EDSS 6,5. </a:t>
            </a:r>
            <a:endParaRPr lang="en-US" sz="2000" b="1" dirty="0">
              <a:latin typeface="Maiandra GD" pitchFamily="34" charset="0"/>
            </a:endParaRPr>
          </a:p>
        </p:txBody>
      </p:sp>
      <p:cxnSp>
        <p:nvCxnSpPr>
          <p:cNvPr id="14" name="Gerade Verbindung 13"/>
          <p:cNvCxnSpPr/>
          <p:nvPr/>
        </p:nvCxnSpPr>
        <p:spPr>
          <a:xfrm flipV="1">
            <a:off x="8229600" y="35052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79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5285" y="1752600"/>
            <a:ext cx="8305800" cy="2362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x-none" sz="1200" dirty="0" smtClean="0"/>
          </a:p>
          <a:p>
            <a:r>
              <a:rPr lang="x-none" sz="2000" b="1" smtClean="0">
                <a:latin typeface="Maiandra GD" pitchFamily="34" charset="0"/>
              </a:rPr>
              <a:t>Neurološki nalaz: </a:t>
            </a:r>
            <a:r>
              <a:rPr lang="sr-Latn-CS" sz="2000" dirty="0" smtClean="0">
                <a:latin typeface="Maiandra GD" pitchFamily="34" charset="0"/>
              </a:rPr>
              <a:t>Vid nepromenjen. Blaga slabost ruku obostrano.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x-none" sz="2000" smtClean="0">
                <a:latin typeface="Maiandra GD" pitchFamily="34" charset="0"/>
              </a:rPr>
              <a:t>Obe noge elevira od podloge </a:t>
            </a:r>
            <a:r>
              <a:rPr lang="en-US" sz="2000" dirty="0" smtClean="0">
                <a:latin typeface="Maiandra GD" pitchFamily="34" charset="0"/>
              </a:rPr>
              <a:t>do </a:t>
            </a:r>
            <a:r>
              <a:rPr lang="sr-Latn-CS" sz="2000" dirty="0" smtClean="0">
                <a:latin typeface="Maiandra GD" pitchFamily="34" charset="0"/>
              </a:rPr>
              <a:t>8</a:t>
            </a:r>
            <a:r>
              <a:rPr lang="en-US" sz="2000" dirty="0" smtClean="0">
                <a:latin typeface="Maiandra GD" pitchFamily="34" charset="0"/>
              </a:rPr>
              <a:t>0˚. </a:t>
            </a:r>
            <a:r>
              <a:rPr lang="en-US" sz="2000" dirty="0" err="1" smtClean="0">
                <a:latin typeface="Maiandra GD" pitchFamily="34" charset="0"/>
              </a:rPr>
              <a:t>Nivo</a:t>
            </a:r>
            <a:r>
              <a:rPr lang="sr-Latn-CS" sz="2000" dirty="0" smtClean="0">
                <a:latin typeface="Maiandra GD" pitchFamily="34" charset="0"/>
              </a:rPr>
              <a:t> površnog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senzibiliteta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na</a:t>
            </a:r>
            <a:r>
              <a:rPr lang="en-US" sz="2000" dirty="0" smtClean="0">
                <a:latin typeface="Maiandra GD" pitchFamily="34" charset="0"/>
              </a:rPr>
              <a:t> Th10 </a:t>
            </a:r>
            <a:r>
              <a:rPr lang="en-US" sz="2000" dirty="0" err="1" smtClean="0">
                <a:latin typeface="Maiandra GD" pitchFamily="34" charset="0"/>
              </a:rPr>
              <a:t>obostrano</a:t>
            </a:r>
            <a:r>
              <a:rPr lang="sr-Latn-CS" sz="2000" dirty="0" smtClean="0">
                <a:latin typeface="Maiandra GD" pitchFamily="34" charset="0"/>
              </a:rPr>
              <a:t>, vibracijski senzibilitet ugašen na nogama, skraćen na rukama. </a:t>
            </a:r>
            <a:r>
              <a:rPr lang="en-US" sz="2000" dirty="0" err="1" smtClean="0">
                <a:latin typeface="Maiandra GD" pitchFamily="34" charset="0"/>
              </a:rPr>
              <a:t>Hod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paraparetičan</a:t>
            </a:r>
            <a:r>
              <a:rPr lang="en-US" sz="2000" dirty="0" smtClean="0">
                <a:latin typeface="Maiandra GD" pitchFamily="34" charset="0"/>
              </a:rPr>
              <a:t>, </a:t>
            </a:r>
            <a:r>
              <a:rPr lang="en-US" sz="2000" dirty="0" err="1" smtClean="0">
                <a:latin typeface="Maiandra GD" pitchFamily="34" charset="0"/>
              </a:rPr>
              <a:t>moguć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uz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jednostrano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pridržavanje</a:t>
            </a:r>
            <a:r>
              <a:rPr lang="en-US" sz="2000" dirty="0" smtClean="0">
                <a:latin typeface="Maiandra GD" pitchFamily="34" charset="0"/>
              </a:rPr>
              <a:t>, </a:t>
            </a:r>
            <a:r>
              <a:rPr lang="en-US" sz="2000" dirty="0" err="1" smtClean="0">
                <a:latin typeface="Maiandra GD" pitchFamily="34" charset="0"/>
              </a:rPr>
              <a:t>bez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zamaranja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sr-Latn-CS" sz="2000" dirty="0" smtClean="0">
                <a:latin typeface="Maiandra GD" pitchFamily="34" charset="0"/>
              </a:rPr>
              <a:t>do 2</a:t>
            </a:r>
            <a:r>
              <a:rPr lang="en-US" sz="2000" dirty="0" smtClean="0">
                <a:latin typeface="Maiandra GD" pitchFamily="34" charset="0"/>
              </a:rPr>
              <a:t>0m</a:t>
            </a:r>
            <a:r>
              <a:rPr lang="sr-Latn-CS" sz="2000" dirty="0" smtClean="0">
                <a:latin typeface="Maiandra GD" pitchFamily="34" charset="0"/>
              </a:rPr>
              <a:t>, uz obostrano pridržavanje do 50m. </a:t>
            </a:r>
            <a:r>
              <a:rPr lang="en-US" sz="2000" dirty="0" err="1" smtClean="0">
                <a:latin typeface="Maiandra GD" pitchFamily="34" charset="0"/>
              </a:rPr>
              <a:t>Sfinktere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uredno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kontroliše</a:t>
            </a:r>
            <a:r>
              <a:rPr lang="en-US" sz="2000" dirty="0" smtClean="0">
                <a:latin typeface="Maiandra GD" pitchFamily="34" charset="0"/>
              </a:rPr>
              <a:t>. </a:t>
            </a:r>
            <a:r>
              <a:rPr lang="sr-Latn-CS" sz="2000" b="1" dirty="0" smtClean="0">
                <a:latin typeface="Maiandra GD" pitchFamily="34" charset="0"/>
              </a:rPr>
              <a:t>EDSS 6,5.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205285" y="5334000"/>
            <a:ext cx="2667000" cy="13262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x-none" sz="2000" dirty="0" smtClean="0">
                <a:solidFill>
                  <a:schemeClr val="tx1"/>
                </a:solidFill>
                <a:latin typeface="Maiandra GD" pitchFamily="34" charset="0"/>
              </a:rPr>
              <a:t>TIP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Maiandra GD" pitchFamily="34" charset="0"/>
              </a:rPr>
              <a:t>Proni</a:t>
            </a:r>
            <a:r>
              <a:rPr lang="sr-Latn-CS" sz="2000" dirty="0" smtClean="0">
                <a:solidFill>
                  <a:schemeClr val="tx1"/>
                </a:solidFill>
                <a:latin typeface="Maiandra GD" pitchFamily="34" charset="0"/>
              </a:rPr>
              <a:t>z</a:t>
            </a:r>
            <a:r>
              <a:rPr lang="en-US" sz="2000" dirty="0" smtClean="0">
                <a:solidFill>
                  <a:schemeClr val="tx1"/>
                </a:solidFill>
                <a:latin typeface="Maiandra GD" pitchFamily="34" charset="0"/>
              </a:rPr>
              <a:t>on</a:t>
            </a:r>
            <a:r>
              <a:rPr lang="x-none" sz="2000" smtClean="0">
                <a:solidFill>
                  <a:schemeClr val="tx1"/>
                </a:solidFill>
                <a:latin typeface="Maiandra GD" pitchFamily="34" charset="0"/>
              </a:rPr>
              <a:t> </a:t>
            </a:r>
            <a:r>
              <a:rPr lang="sr-Latn-CS" sz="2000" dirty="0" smtClean="0">
                <a:solidFill>
                  <a:schemeClr val="tx1"/>
                </a:solidFill>
                <a:latin typeface="Maiandra GD" pitchFamily="34" charset="0"/>
              </a:rPr>
              <a:t>30</a:t>
            </a:r>
            <a:r>
              <a:rPr lang="x-none" sz="2000" smtClean="0">
                <a:solidFill>
                  <a:schemeClr val="tx1"/>
                </a:solidFill>
                <a:latin typeface="Maiandra GD" pitchFamily="34" charset="0"/>
              </a:rPr>
              <a:t>mg/d</a:t>
            </a:r>
            <a:r>
              <a:rPr lang="sr-Latn-CS" sz="2000" dirty="0" smtClean="0">
                <a:solidFill>
                  <a:schemeClr val="tx1"/>
                </a:solidFill>
                <a:latin typeface="Maiandra GD" pitchFamily="34" charset="0"/>
              </a:rPr>
              <a:t>a</a:t>
            </a:r>
            <a:r>
              <a:rPr lang="x-none" sz="2000" smtClean="0">
                <a:solidFill>
                  <a:schemeClr val="tx1"/>
                </a:solidFill>
                <a:latin typeface="Maiandra GD" pitchFamily="34" charset="0"/>
              </a:rPr>
              <a:t>n </a:t>
            </a:r>
            <a:endParaRPr lang="x-none" sz="2000" dirty="0" smtClean="0">
              <a:solidFill>
                <a:schemeClr val="tx1"/>
              </a:solidFill>
              <a:latin typeface="Maiandra GD" pitchFamily="34" charset="0"/>
            </a:endParaRPr>
          </a:p>
          <a:p>
            <a:r>
              <a:rPr lang="sr-Latn-CS" sz="2000" dirty="0" smtClean="0">
                <a:solidFill>
                  <a:schemeClr val="tx1"/>
                </a:solidFill>
                <a:latin typeface="Maiandra GD" pitchFamily="34" charset="0"/>
              </a:rPr>
              <a:t>Azatioprin</a:t>
            </a:r>
            <a:r>
              <a:rPr lang="x-none" sz="2000" smtClean="0">
                <a:solidFill>
                  <a:schemeClr val="tx1"/>
                </a:solidFill>
                <a:latin typeface="Maiandra GD" pitchFamily="34" charset="0"/>
              </a:rPr>
              <a:t> </a:t>
            </a:r>
            <a:r>
              <a:rPr lang="x-none" sz="2000" dirty="0" smtClean="0">
                <a:solidFill>
                  <a:schemeClr val="tx1"/>
                </a:solidFill>
                <a:latin typeface="Maiandra GD" pitchFamily="34" charset="0"/>
              </a:rPr>
              <a:t>200mg/dn</a:t>
            </a:r>
            <a:endParaRPr lang="en-US" sz="2000" dirty="0">
              <a:latin typeface="Maiandra GD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12192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  <a:t>Dalji klinički tok bolesti</a:t>
            </a:r>
            <a:b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</a:br>
            <a: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  <a:t>i terapija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9" name="Chevron 16"/>
          <p:cNvSpPr/>
          <p:nvPr/>
        </p:nvSpPr>
        <p:spPr>
          <a:xfrm>
            <a:off x="0" y="4191000"/>
            <a:ext cx="2902992" cy="1016190"/>
          </a:xfrm>
          <a:prstGeom prst="chevron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mart</a:t>
            </a:r>
            <a:r>
              <a:rPr lang="x-none" sz="2000" b="1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endParaRPr lang="x-none" sz="2000" b="1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algn="ctr"/>
            <a:r>
              <a:rPr lang="x-none" sz="2000" b="1" smtClean="0">
                <a:solidFill>
                  <a:srgbClr val="003300"/>
                </a:solidFill>
                <a:latin typeface="Maiandra GD" pitchFamily="34" charset="0"/>
              </a:rPr>
              <a:t>201</a:t>
            </a:r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5.</a:t>
            </a:r>
            <a:endParaRPr lang="en-US" sz="20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886200" y="4572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3600" b="1" dirty="0" smtClean="0">
                <a:solidFill>
                  <a:srgbClr val="003300"/>
                </a:solidFill>
                <a:latin typeface="Maiandra GD" pitchFamily="34" charset="0"/>
              </a:rPr>
              <a:t>Video</a:t>
            </a:r>
            <a:endParaRPr lang="sr-Latn-CS" sz="36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79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05685" y="3657600"/>
            <a:ext cx="1775915" cy="609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CS" sz="2000" b="1" dirty="0" smtClean="0">
                <a:latin typeface="Maiandra GD" pitchFamily="34" charset="0"/>
              </a:rPr>
              <a:t>EDSS 6,5.</a:t>
            </a:r>
            <a:endParaRPr lang="en-US" sz="1200" b="1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12192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  <a:t>Dalji klinički tok bolesti</a:t>
            </a:r>
            <a:b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</a:br>
            <a: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  <a:t>i terapija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9" name="Chevron 16"/>
          <p:cNvSpPr/>
          <p:nvPr/>
        </p:nvSpPr>
        <p:spPr>
          <a:xfrm>
            <a:off x="3040608" y="4267200"/>
            <a:ext cx="2902992" cy="1016190"/>
          </a:xfrm>
          <a:prstGeom prst="chevron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mart</a:t>
            </a:r>
            <a:r>
              <a:rPr lang="x-none" sz="2000" b="1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endParaRPr lang="x-none" sz="2000" b="1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algn="ctr"/>
            <a:r>
              <a:rPr lang="x-none" sz="2000" b="1" smtClean="0">
                <a:solidFill>
                  <a:srgbClr val="003300"/>
                </a:solidFill>
                <a:latin typeface="Maiandra GD" pitchFamily="34" charset="0"/>
              </a:rPr>
              <a:t>201</a:t>
            </a:r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5.</a:t>
            </a:r>
            <a:endParaRPr lang="en-US" sz="20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8" name="Rectangle 14"/>
          <p:cNvSpPr/>
          <p:nvPr/>
        </p:nvSpPr>
        <p:spPr>
          <a:xfrm>
            <a:off x="5943600" y="5455547"/>
            <a:ext cx="2971800" cy="13262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Maiandra GD" pitchFamily="34" charset="0"/>
              </a:rPr>
              <a:t>Proni</a:t>
            </a:r>
            <a:r>
              <a:rPr lang="sr-Latn-CS" sz="2000" dirty="0" smtClean="0">
                <a:solidFill>
                  <a:schemeClr val="tx1"/>
                </a:solidFill>
                <a:latin typeface="Maiandra GD" pitchFamily="34" charset="0"/>
              </a:rPr>
              <a:t>z</a:t>
            </a:r>
            <a:r>
              <a:rPr lang="en-US" sz="2000" dirty="0" smtClean="0">
                <a:solidFill>
                  <a:schemeClr val="tx1"/>
                </a:solidFill>
                <a:latin typeface="Maiandra GD" pitchFamily="34" charset="0"/>
              </a:rPr>
              <a:t>on</a:t>
            </a:r>
            <a:r>
              <a:rPr lang="x-none" sz="2000" smtClean="0">
                <a:solidFill>
                  <a:schemeClr val="tx1"/>
                </a:solidFill>
                <a:latin typeface="Maiandra GD" pitchFamily="34" charset="0"/>
              </a:rPr>
              <a:t> </a:t>
            </a:r>
            <a:r>
              <a:rPr lang="sr-Latn-CS" sz="2000" dirty="0" smtClean="0">
                <a:solidFill>
                  <a:schemeClr val="tx1"/>
                </a:solidFill>
                <a:latin typeface="Maiandra GD" pitchFamily="34" charset="0"/>
              </a:rPr>
              <a:t>20mg na II dan</a:t>
            </a:r>
            <a:r>
              <a:rPr lang="x-none" sz="2000" smtClean="0">
                <a:solidFill>
                  <a:schemeClr val="tx1"/>
                </a:solidFill>
                <a:latin typeface="Maiandra GD" pitchFamily="34" charset="0"/>
              </a:rPr>
              <a:t> </a:t>
            </a:r>
            <a:endParaRPr lang="x-none" sz="2000" dirty="0" smtClean="0">
              <a:solidFill>
                <a:schemeClr val="tx1"/>
              </a:solidFill>
              <a:latin typeface="Maiandra GD" pitchFamily="34" charset="0"/>
            </a:endParaRPr>
          </a:p>
          <a:p>
            <a:r>
              <a:rPr lang="sr-Latn-CS" sz="2000" dirty="0" smtClean="0">
                <a:solidFill>
                  <a:schemeClr val="tx1"/>
                </a:solidFill>
                <a:latin typeface="Maiandra GD" pitchFamily="34" charset="0"/>
              </a:rPr>
              <a:t>Azatioprin</a:t>
            </a:r>
            <a:r>
              <a:rPr lang="x-none" sz="2000" smtClean="0">
                <a:solidFill>
                  <a:schemeClr val="tx1"/>
                </a:solidFill>
                <a:latin typeface="Maiandra GD" pitchFamily="34" charset="0"/>
              </a:rPr>
              <a:t> 200mg/d</a:t>
            </a:r>
            <a:r>
              <a:rPr lang="sr-Latn-CS" sz="2000" dirty="0" smtClean="0">
                <a:solidFill>
                  <a:schemeClr val="tx1"/>
                </a:solidFill>
                <a:latin typeface="Maiandra GD" pitchFamily="34" charset="0"/>
              </a:rPr>
              <a:t>a</a:t>
            </a:r>
            <a:r>
              <a:rPr lang="x-none" sz="2000" smtClean="0">
                <a:solidFill>
                  <a:schemeClr val="tx1"/>
                </a:solidFill>
                <a:latin typeface="Maiandra GD" pitchFamily="34" charset="0"/>
              </a:rPr>
              <a:t>n</a:t>
            </a:r>
            <a:endParaRPr lang="en-US" sz="2000" dirty="0">
              <a:latin typeface="Maiandra GD" pitchFamily="34" charset="0"/>
            </a:endParaRPr>
          </a:p>
        </p:txBody>
      </p:sp>
      <p:sp>
        <p:nvSpPr>
          <p:cNvPr id="9" name="Chevron 16"/>
          <p:cNvSpPr/>
          <p:nvPr/>
        </p:nvSpPr>
        <p:spPr>
          <a:xfrm>
            <a:off x="5936208" y="4317810"/>
            <a:ext cx="2902992" cy="1016190"/>
          </a:xfrm>
          <a:prstGeom prst="chevron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juli</a:t>
            </a:r>
            <a:r>
              <a:rPr lang="x-none" sz="2000" b="1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endParaRPr lang="x-none" sz="2000" b="1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algn="ctr"/>
            <a:r>
              <a:rPr lang="x-none" sz="2000" b="1" smtClean="0">
                <a:solidFill>
                  <a:srgbClr val="003300"/>
                </a:solidFill>
                <a:latin typeface="Maiandra GD" pitchFamily="34" charset="0"/>
              </a:rPr>
              <a:t>201</a:t>
            </a:r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5.</a:t>
            </a:r>
            <a:endParaRPr lang="en-US" sz="20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6453685" y="3657600"/>
            <a:ext cx="1775915" cy="609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CS" sz="2000" b="1" dirty="0" smtClean="0">
                <a:latin typeface="Maiandra GD" pitchFamily="34" charset="0"/>
              </a:rPr>
              <a:t>EDSS 5,0</a:t>
            </a:r>
            <a:endParaRPr lang="en-US" sz="1200" b="1" dirty="0"/>
          </a:p>
        </p:txBody>
      </p:sp>
      <p:sp>
        <p:nvSpPr>
          <p:cNvPr id="11" name="Chevron 16"/>
          <p:cNvSpPr/>
          <p:nvPr/>
        </p:nvSpPr>
        <p:spPr>
          <a:xfrm>
            <a:off x="2964408" y="2303557"/>
            <a:ext cx="2902992" cy="1016190"/>
          </a:xfrm>
          <a:prstGeom prst="chevron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b="1" dirty="0">
                <a:solidFill>
                  <a:srgbClr val="003300"/>
                </a:solidFill>
                <a:latin typeface="Maiandra GD" pitchFamily="34" charset="0"/>
              </a:rPr>
              <a:t>d</a:t>
            </a:r>
            <a:r>
              <a:rPr lang="x-none" sz="2000" b="1" dirty="0" smtClean="0">
                <a:solidFill>
                  <a:srgbClr val="003300"/>
                </a:solidFill>
                <a:latin typeface="Maiandra GD" pitchFamily="34" charset="0"/>
              </a:rPr>
              <a:t>ecembar </a:t>
            </a:r>
          </a:p>
          <a:p>
            <a:pPr algn="ctr"/>
            <a:r>
              <a:rPr lang="x-none" sz="2000" b="1" smtClean="0">
                <a:solidFill>
                  <a:srgbClr val="003300"/>
                </a:solidFill>
                <a:latin typeface="Maiandra GD" pitchFamily="34" charset="0"/>
              </a:rPr>
              <a:t>2014</a:t>
            </a:r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endParaRPr lang="en-US" sz="20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2" name="Chevron 16"/>
          <p:cNvSpPr/>
          <p:nvPr/>
        </p:nvSpPr>
        <p:spPr>
          <a:xfrm>
            <a:off x="6088608" y="2362200"/>
            <a:ext cx="2902992" cy="1016190"/>
          </a:xfrm>
          <a:prstGeom prst="chevron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januar</a:t>
            </a:r>
            <a:r>
              <a:rPr lang="x-none" sz="2000" b="1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endParaRPr lang="x-none" sz="2000" b="1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algn="ctr"/>
            <a:r>
              <a:rPr lang="x-none" sz="2000" b="1" smtClean="0">
                <a:solidFill>
                  <a:srgbClr val="003300"/>
                </a:solidFill>
                <a:latin typeface="Maiandra GD" pitchFamily="34" charset="0"/>
              </a:rPr>
              <a:t>201</a:t>
            </a:r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5.</a:t>
            </a:r>
            <a:endParaRPr lang="en-US" sz="20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3" name="Rectangle 5"/>
          <p:cNvSpPr/>
          <p:nvPr/>
        </p:nvSpPr>
        <p:spPr>
          <a:xfrm>
            <a:off x="3465962" y="1752600"/>
            <a:ext cx="1662753" cy="533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CS" sz="2200" b="1" dirty="0" smtClean="0">
                <a:latin typeface="Maiandra GD" pitchFamily="34" charset="0"/>
              </a:rPr>
              <a:t>EDSS 8,0.</a:t>
            </a:r>
            <a:endParaRPr lang="en-US" sz="2200" b="1" dirty="0">
              <a:latin typeface="Maiandra GD" pitchFamily="34" charset="0"/>
            </a:endParaRPr>
          </a:p>
        </p:txBody>
      </p:sp>
      <p:sp>
        <p:nvSpPr>
          <p:cNvPr id="14" name="Rectangle 5"/>
          <p:cNvSpPr/>
          <p:nvPr/>
        </p:nvSpPr>
        <p:spPr>
          <a:xfrm>
            <a:off x="6590162" y="1752600"/>
            <a:ext cx="1662753" cy="533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CS" sz="2200" b="1" dirty="0" smtClean="0">
                <a:latin typeface="Maiandra GD" pitchFamily="34" charset="0"/>
              </a:rPr>
              <a:t>EDSS 7,0.</a:t>
            </a:r>
            <a:endParaRPr lang="en-US" sz="2200" b="1" dirty="0">
              <a:latin typeface="Maiandra GD" pitchFamily="34" charset="0"/>
            </a:endParaRPr>
          </a:p>
        </p:txBody>
      </p:sp>
      <p:sp>
        <p:nvSpPr>
          <p:cNvPr id="22" name="Chevron 16"/>
          <p:cNvSpPr/>
          <p:nvPr/>
        </p:nvSpPr>
        <p:spPr>
          <a:xfrm>
            <a:off x="76200" y="2227357"/>
            <a:ext cx="2902992" cy="1016190"/>
          </a:xfrm>
          <a:prstGeom prst="chevron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novembar</a:t>
            </a:r>
            <a:r>
              <a:rPr lang="x-none" sz="2000" b="1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endParaRPr lang="x-none" sz="2000" b="1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algn="ctr"/>
            <a:r>
              <a:rPr lang="x-none" sz="2000" b="1" smtClean="0">
                <a:solidFill>
                  <a:srgbClr val="003300"/>
                </a:solidFill>
                <a:latin typeface="Maiandra GD" pitchFamily="34" charset="0"/>
              </a:rPr>
              <a:t>2014</a:t>
            </a:r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endParaRPr lang="en-US" sz="20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23" name="Rectangle 5"/>
          <p:cNvSpPr/>
          <p:nvPr/>
        </p:nvSpPr>
        <p:spPr>
          <a:xfrm>
            <a:off x="470847" y="1752600"/>
            <a:ext cx="1662753" cy="533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CS" sz="2200" b="1" dirty="0" smtClean="0">
                <a:latin typeface="Maiandra GD" pitchFamily="34" charset="0"/>
              </a:rPr>
              <a:t>EDSS 9,0.</a:t>
            </a:r>
            <a:endParaRPr lang="en-US" sz="2200" b="1" dirty="0">
              <a:latin typeface="Maiandra GD" pitchFamily="34" charset="0"/>
            </a:endParaRPr>
          </a:p>
        </p:txBody>
      </p:sp>
      <p:sp>
        <p:nvSpPr>
          <p:cNvPr id="24" name="Chevron 16"/>
          <p:cNvSpPr/>
          <p:nvPr/>
        </p:nvSpPr>
        <p:spPr>
          <a:xfrm>
            <a:off x="145008" y="4267200"/>
            <a:ext cx="2902992" cy="1016190"/>
          </a:xfrm>
          <a:prstGeom prst="chevron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februar</a:t>
            </a:r>
            <a:r>
              <a:rPr lang="x-none" sz="2000" b="1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endParaRPr lang="x-none" sz="2000" b="1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algn="ctr"/>
            <a:r>
              <a:rPr lang="x-none" sz="2000" b="1" smtClean="0">
                <a:solidFill>
                  <a:srgbClr val="003300"/>
                </a:solidFill>
                <a:latin typeface="Maiandra GD" pitchFamily="34" charset="0"/>
              </a:rPr>
              <a:t>201</a:t>
            </a:r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5.</a:t>
            </a:r>
            <a:endParaRPr lang="en-US" sz="20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26" name="Rectangle 5"/>
          <p:cNvSpPr/>
          <p:nvPr/>
        </p:nvSpPr>
        <p:spPr>
          <a:xfrm>
            <a:off x="457200" y="3581400"/>
            <a:ext cx="1775915" cy="609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CS" sz="2000" b="1" dirty="0" smtClean="0">
                <a:latin typeface="Maiandra GD" pitchFamily="34" charset="0"/>
              </a:rPr>
              <a:t>EDSS 6,5.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8379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8580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  <a:t>NMO kriterijumi 2006</a:t>
            </a:r>
            <a:endParaRPr lang="en-US" sz="32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5" name="Textfeld 6"/>
          <p:cNvSpPr txBox="1">
            <a:spLocks noChangeArrowheads="1"/>
          </p:cNvSpPr>
          <p:nvPr/>
        </p:nvSpPr>
        <p:spPr bwMode="auto">
          <a:xfrm>
            <a:off x="5791200" y="5102423"/>
            <a:ext cx="2895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r-Latn-CS" sz="1400" dirty="0">
                <a:latin typeface="Maiandra GD" pitchFamily="34" charset="0"/>
                <a:cs typeface="Arial" pitchFamily="34" charset="0"/>
              </a:rPr>
              <a:t>Wingerchuk et al, Neurology 2006</a:t>
            </a:r>
          </a:p>
        </p:txBody>
      </p:sp>
      <p:sp>
        <p:nvSpPr>
          <p:cNvPr id="6" name="Textfeld 11"/>
          <p:cNvSpPr txBox="1">
            <a:spLocks noChangeArrowheads="1"/>
          </p:cNvSpPr>
          <p:nvPr/>
        </p:nvSpPr>
        <p:spPr bwMode="auto">
          <a:xfrm>
            <a:off x="250825" y="2551707"/>
            <a:ext cx="8429625" cy="224676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r-Latn-CS" sz="2000" b="1" dirty="0">
                <a:solidFill>
                  <a:srgbClr val="003300"/>
                </a:solidFill>
                <a:latin typeface="Maiandra GD" pitchFamily="34" charset="0"/>
                <a:cs typeface="Arial" pitchFamily="34" charset="0"/>
              </a:rPr>
              <a:t>ON</a:t>
            </a:r>
          </a:p>
          <a:p>
            <a:pPr>
              <a:defRPr/>
            </a:pPr>
            <a:r>
              <a:rPr lang="sr-Latn-CS" sz="2000" b="1" dirty="0">
                <a:solidFill>
                  <a:srgbClr val="003300"/>
                </a:solidFill>
                <a:latin typeface="Maiandra GD" pitchFamily="34" charset="0"/>
                <a:cs typeface="Arial" pitchFamily="34" charset="0"/>
              </a:rPr>
              <a:t>Mijelitis</a:t>
            </a:r>
          </a:p>
          <a:p>
            <a:pPr>
              <a:defRPr/>
            </a:pPr>
            <a:r>
              <a:rPr lang="sr-Latn-CS" sz="2000" b="1" dirty="0">
                <a:latin typeface="Maiandra GD" pitchFamily="34" charset="0"/>
                <a:cs typeface="Arial" pitchFamily="34" charset="0"/>
              </a:rPr>
              <a:t>≥2 od sledećih kriterijuma:</a:t>
            </a:r>
          </a:p>
          <a:p>
            <a:pPr marL="900113" indent="-900113" defTabSz="900113">
              <a:defRPr/>
            </a:pPr>
            <a:r>
              <a:rPr lang="sr-Latn-CS" sz="2000" b="1" dirty="0">
                <a:solidFill>
                  <a:srgbClr val="003300"/>
                </a:solidFill>
                <a:latin typeface="Maiandra GD" pitchFamily="34" charset="0"/>
                <a:cs typeface="Arial" pitchFamily="34" charset="0"/>
              </a:rPr>
              <a:t>	1. kontinualna lezija k. moždine na NMR ≥ 3 segmenta</a:t>
            </a:r>
          </a:p>
          <a:p>
            <a:pPr marL="900113" indent="-900113" defTabSz="900113">
              <a:defRPr/>
            </a:pPr>
            <a:r>
              <a:rPr lang="sr-Latn-CS" sz="2000" b="1" dirty="0">
                <a:solidFill>
                  <a:srgbClr val="003300"/>
                </a:solidFill>
                <a:latin typeface="Maiandra GD" pitchFamily="34" charset="0"/>
                <a:cs typeface="Arial" pitchFamily="34" charset="0"/>
              </a:rPr>
              <a:t>	2. MRI mozga ne ispunjava kriterijume za MS</a:t>
            </a:r>
          </a:p>
          <a:p>
            <a:pPr marL="900113" indent="-900113" defTabSz="900113">
              <a:defRPr/>
            </a:pPr>
            <a:r>
              <a:rPr lang="sr-Latn-CS" sz="2000" b="1" dirty="0">
                <a:solidFill>
                  <a:srgbClr val="003300"/>
                </a:solidFill>
                <a:latin typeface="Maiandra GD" pitchFamily="34" charset="0"/>
                <a:cs typeface="Arial" pitchFamily="34" charset="0"/>
              </a:rPr>
              <a:t>           </a:t>
            </a:r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  <a:cs typeface="Arial" pitchFamily="34" charset="0"/>
              </a:rPr>
              <a:t> 3</a:t>
            </a:r>
            <a:r>
              <a:rPr lang="sr-Latn-CS" sz="2000" b="1" dirty="0">
                <a:solidFill>
                  <a:srgbClr val="003300"/>
                </a:solidFill>
                <a:latin typeface="Maiandra GD" pitchFamily="34" charset="0"/>
                <a:cs typeface="Arial" pitchFamily="34" charset="0"/>
              </a:rPr>
              <a:t>. NMO- IgG (AQP4-IgG) seropozitivnost</a:t>
            </a:r>
          </a:p>
          <a:p>
            <a:pPr>
              <a:defRPr/>
            </a:pPr>
            <a:endParaRPr lang="en-GB" b="1" dirty="0">
              <a:solidFill>
                <a:srgbClr val="FF0000"/>
              </a:solidFill>
              <a:latin typeface="Maiandra G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4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8580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  <a:t>Novi NMOSD kriterijumi</a:t>
            </a:r>
            <a:endParaRPr lang="en-US" sz="32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04800" y="1387019"/>
            <a:ext cx="3886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Ključne kliničke karakteristike:</a:t>
            </a:r>
          </a:p>
          <a:p>
            <a:endParaRPr lang="sr-Latn-CS" sz="2000" dirty="0" smtClean="0">
              <a:latin typeface="Maiandra GD" pitchFamily="34" charset="0"/>
            </a:endParaRPr>
          </a:p>
          <a:p>
            <a:r>
              <a:rPr lang="sr-Latn-CS" sz="2000" b="1" dirty="0" smtClean="0">
                <a:latin typeface="Maiandra GD" pitchFamily="34" charset="0"/>
              </a:rPr>
              <a:t>1. </a:t>
            </a:r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Optički neuritis</a:t>
            </a:r>
          </a:p>
          <a:p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2. Akutni mijelitis</a:t>
            </a:r>
          </a:p>
          <a:p>
            <a:r>
              <a:rPr lang="en-US" sz="2000" b="1" dirty="0" smtClean="0">
                <a:latin typeface="Maiandra GD" pitchFamily="34" charset="0"/>
              </a:rPr>
              <a:t>3</a:t>
            </a:r>
            <a:r>
              <a:rPr lang="en-US" b="1" dirty="0" smtClean="0">
                <a:latin typeface="Maiandra GD" pitchFamily="34" charset="0"/>
              </a:rPr>
              <a:t>. </a:t>
            </a:r>
            <a:r>
              <a:rPr lang="sr-Latn-CS" dirty="0" smtClean="0">
                <a:latin typeface="Maiandra GD" pitchFamily="34" charset="0"/>
              </a:rPr>
              <a:t>Sindrom aree postreme (epizode prolongirane štucavice ili mučnine i povraćanja, bez drugog jasnog uzroka)</a:t>
            </a:r>
          </a:p>
          <a:p>
            <a:r>
              <a:rPr lang="sr-Latn-CS" b="1" dirty="0" smtClean="0">
                <a:latin typeface="Maiandra GD" pitchFamily="34" charset="0"/>
              </a:rPr>
              <a:t>4. </a:t>
            </a:r>
            <a:r>
              <a:rPr lang="sr-Latn-CS" dirty="0" smtClean="0">
                <a:latin typeface="Maiandra GD" pitchFamily="34" charset="0"/>
              </a:rPr>
              <a:t>Akutni sindrom moždanog stabla</a:t>
            </a:r>
          </a:p>
          <a:p>
            <a:r>
              <a:rPr lang="sr-Latn-CS" b="1" dirty="0" smtClean="0">
                <a:latin typeface="Maiandra GD" pitchFamily="34" charset="0"/>
              </a:rPr>
              <a:t>5. </a:t>
            </a:r>
            <a:r>
              <a:rPr lang="sr-Latn-CS" dirty="0" smtClean="0">
                <a:latin typeface="Maiandra GD" pitchFamily="34" charset="0"/>
              </a:rPr>
              <a:t>Simptomatska narkolepsija ili akutni diencefalički sindrom sa lezijama u diencefalonu na MR koje su tipične za NMOSD</a:t>
            </a:r>
          </a:p>
          <a:p>
            <a:r>
              <a:rPr lang="en-US" b="1" dirty="0" smtClean="0">
                <a:latin typeface="Maiandra GD" pitchFamily="34" charset="0"/>
              </a:rPr>
              <a:t>6. </a:t>
            </a:r>
            <a:r>
              <a:rPr lang="sr-Latn-CS" dirty="0" smtClean="0">
                <a:latin typeface="Maiandra GD" pitchFamily="34" charset="0"/>
              </a:rPr>
              <a:t>Simptomatske lezije u mozgu sa lezijama na MR tipičnim za NMOSD</a:t>
            </a:r>
            <a:endParaRPr lang="sr-Latn-CS" dirty="0">
              <a:latin typeface="Maiandra GD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96116" y="6475511"/>
            <a:ext cx="44478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35fdff1a"/>
              </a:rPr>
              <a:t>Prema; Wingerchuk et al, 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17f27887"/>
              </a:rPr>
              <a:t>Neurology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3cce2684.BI"/>
              </a:rPr>
              <a:t> 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0fade057"/>
              </a:rPr>
              <a:t>2015;85:177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dvOT0fade057+20"/>
              </a:rPr>
              <a:t>–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0fade057"/>
              </a:rPr>
              <a:t>189.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257800" y="1447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Anti-AQP4 pozitivan</a:t>
            </a:r>
            <a:endParaRPr lang="sr-Latn-C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648200" y="2895600"/>
            <a:ext cx="434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Maiandra GD" pitchFamily="34" charset="0"/>
              </a:rPr>
              <a:t>1. </a:t>
            </a:r>
            <a: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  <a:t>≥</a:t>
            </a:r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1 ključna klinička karakteristika</a:t>
            </a:r>
            <a:endParaRPr lang="en-US" b="1" dirty="0" smtClean="0">
              <a:solidFill>
                <a:srgbClr val="003300"/>
              </a:solidFill>
              <a:latin typeface="Maiandra GD" pitchFamily="34" charset="0"/>
            </a:endParaRPr>
          </a:p>
          <a:p>
            <a:r>
              <a:rPr lang="en-US" b="1" dirty="0" smtClean="0">
                <a:latin typeface="Maiandra GD" pitchFamily="34" charset="0"/>
              </a:rPr>
              <a:t>2</a:t>
            </a:r>
            <a: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  <a:t>. </a:t>
            </a:r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+anti-AQP4 antitela </a:t>
            </a:r>
          </a:p>
          <a:p>
            <a:r>
              <a:rPr lang="sr-Latn-CS" b="1" dirty="0" smtClean="0">
                <a:latin typeface="Maiandra GD" pitchFamily="34" charset="0"/>
              </a:rPr>
              <a:t>3. </a:t>
            </a:r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isključiti alternativne dijagnoze</a:t>
            </a:r>
            <a:endParaRPr lang="sr-Latn-CS" b="1" dirty="0">
              <a:solidFill>
                <a:srgbClr val="00330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4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Neuromijelitis optika</a:t>
            </a:r>
            <a:endParaRPr lang="en-US" b="1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81000" y="4114800"/>
            <a:ext cx="8458200" cy="1752600"/>
          </a:xfrm>
          <a:noFill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sr-Latn-C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Aleksandra Mitrović</a:t>
            </a:r>
          </a:p>
          <a:p>
            <a:pPr>
              <a:defRPr/>
            </a:pPr>
            <a:endParaRPr lang="sr-Latn-CS" dirty="0" smtClean="0">
              <a:solidFill>
                <a:schemeClr val="tx1">
                  <a:lumMod val="65000"/>
                  <a:lumOff val="35000"/>
                </a:schemeClr>
              </a:solidFill>
              <a:latin typeface="Maiandra GD" pitchFamily="34" charset="0"/>
            </a:endParaRPr>
          </a:p>
          <a:p>
            <a:pPr>
              <a:defRPr/>
            </a:pPr>
            <a:r>
              <a:rPr lang="sr-Latn-C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aiandra GD" pitchFamily="34" charset="0"/>
              </a:rPr>
              <a:t>KBC “Zvezdara“, Beograd</a:t>
            </a:r>
            <a:endParaRPr lang="x-none" sz="2800" dirty="0">
              <a:solidFill>
                <a:schemeClr val="tx1">
                  <a:lumMod val="50000"/>
                  <a:lumOff val="50000"/>
                </a:schemeClr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Zaključak</a:t>
            </a:r>
            <a: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  <a:t/>
            </a:r>
            <a:b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</a:b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57200" y="2427744"/>
            <a:ext cx="8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sr-Latn-CS" sz="2400" dirty="0" smtClean="0">
                <a:solidFill>
                  <a:srgbClr val="003300"/>
                </a:solidFill>
                <a:latin typeface="Maiandra GD" pitchFamily="34" charset="0"/>
              </a:rPr>
              <a:t> Prikazan je bolesnik koji ispunjava dijagnostičke kriterijume za postavljanje dijagnoze NMO/NMOSD, a kod koga je terapija relapsa (visoke doze kortikosteroida, uz terapijsku izmenu plazme), koja je nastavljena dozama održavanja kortikosteroida, imunosupresiva i terapijskom izmenom plazme kao terapijom održavanja, imala značajan terapijski efekat.  </a:t>
            </a:r>
          </a:p>
        </p:txBody>
      </p:sp>
    </p:spTree>
    <p:extLst>
      <p:ext uri="{BB962C8B-B14F-4D97-AF65-F5344CB8AC3E}">
        <p14:creationId xmlns:p14="http://schemas.microsoft.com/office/powerpoint/2010/main" val="13324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04800" y="6019800"/>
            <a:ext cx="861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sz="1400" dirty="0" smtClean="0">
                <a:latin typeface="Maiandra GD" pitchFamily="34" charset="0"/>
              </a:rPr>
              <a:t>NMOSD=neuromijelitis optika spektar oboljenja; AB=autoimunske bolesti; DM=diabetes mellitus; ITP=idiopatska trombocitopenijska purpura; MG=mijastenija gravis;AChR At=antitelo na acetilholinski receptor; SLE= sistemski eritemski lupus; SS=Sjögren-ov sindrom; APS= sindrom antifosfolipidnih antitela.</a:t>
            </a:r>
            <a:endParaRPr lang="sr-Latn-CS" sz="1400" dirty="0">
              <a:latin typeface="Maiandra GD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28600" y="2286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  <a:t>Komorbiditet u NMOSD</a:t>
            </a:r>
            <a:endParaRPr lang="sr-Latn-CS" sz="32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28600" y="3733800"/>
            <a:ext cx="8610600" cy="2031325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r>
              <a:rPr lang="sr-Latn-CS" dirty="0" smtClean="0">
                <a:latin typeface="Maiandra GD" pitchFamily="34" charset="0"/>
              </a:rPr>
              <a:t>Bolesnici sa NMOSD mogu imati detektabilna druga autoantitela bez ispunjenih kliničkih kriterijuma za drugu autoimunu bolest:</a:t>
            </a:r>
          </a:p>
          <a:p>
            <a:endParaRPr lang="sr-Latn-CS" u="sng" dirty="0" smtClean="0">
              <a:solidFill>
                <a:srgbClr val="003300"/>
              </a:solidFill>
              <a:latin typeface="Maiandra GD" pitchFamily="34" charset="0"/>
            </a:endParaRPr>
          </a:p>
          <a:p>
            <a:r>
              <a:rPr lang="sr-Latn-CS" dirty="0" smtClean="0">
                <a:solidFill>
                  <a:srgbClr val="003300"/>
                </a:solidFill>
                <a:latin typeface="Maiandra GD" pitchFamily="34" charset="0"/>
              </a:rPr>
              <a:t>+AChR At</a:t>
            </a:r>
          </a:p>
          <a:p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43,8% + ANA</a:t>
            </a:r>
          </a:p>
          <a:p>
            <a:r>
              <a:rPr lang="sr-Latn-CS" dirty="0" smtClean="0">
                <a:solidFill>
                  <a:srgbClr val="003300"/>
                </a:solidFill>
                <a:latin typeface="Maiandra GD" pitchFamily="34" charset="0"/>
              </a:rPr>
              <a:t>15,7% + anti-SSA i/ili anti-SS-B At                 </a:t>
            </a:r>
          </a:p>
          <a:p>
            <a:r>
              <a:rPr lang="sr-Latn-CS" dirty="0" smtClean="0">
                <a:solidFill>
                  <a:srgbClr val="003300"/>
                </a:solidFill>
                <a:latin typeface="Maiandra GD" pitchFamily="34" charset="0"/>
              </a:rPr>
              <a:t>                                               </a:t>
            </a:r>
            <a:r>
              <a:rPr lang="sr-Latn-CS" sz="1400" dirty="0" smtClean="0">
                <a:latin typeface="Maiandra GD" pitchFamily="34" charset="0"/>
              </a:rPr>
              <a:t>prema: Sellner et al, </a:t>
            </a:r>
            <a:r>
              <a:rPr lang="en-US" sz="1400" dirty="0" smtClean="0"/>
              <a:t>European Journal of Neurology 2010, 17: 1019–32</a:t>
            </a:r>
            <a:r>
              <a:rPr lang="sr-Latn-CS" sz="1400" dirty="0" smtClean="0"/>
              <a:t>.</a:t>
            </a:r>
            <a:endParaRPr lang="sr-Latn-CS" sz="1400" dirty="0">
              <a:latin typeface="Maiandra GD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04800" y="843677"/>
            <a:ext cx="3455988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r-Latn-CS" dirty="0" smtClean="0">
                <a:solidFill>
                  <a:srgbClr val="003300"/>
                </a:solidFill>
                <a:latin typeface="Maiandra GD" pitchFamily="34" charset="0"/>
                <a:cs typeface="Arial" pitchFamily="34" charset="0"/>
              </a:rPr>
              <a:t>Ogran-specifične AB</a:t>
            </a:r>
          </a:p>
          <a:p>
            <a:pPr>
              <a:defRPr/>
            </a:pPr>
            <a:endParaRPr lang="sr-Latn-CS" dirty="0" smtClean="0">
              <a:solidFill>
                <a:srgbClr val="003300"/>
              </a:solidFill>
              <a:latin typeface="Maiandra GD" pitchFamily="34" charset="0"/>
              <a:cs typeface="Arial" pitchFamily="34" charset="0"/>
            </a:endParaRPr>
          </a:p>
          <a:p>
            <a:pPr>
              <a:defRPr/>
            </a:pPr>
            <a:r>
              <a:rPr lang="sr-Latn-CS" dirty="0" smtClean="0">
                <a:latin typeface="Maiandra GD" pitchFamily="34" charset="0"/>
                <a:cs typeface="Arial" pitchFamily="34" charset="0"/>
              </a:rPr>
              <a:t>Hashimoto thyroiditis </a:t>
            </a:r>
          </a:p>
          <a:p>
            <a:pPr>
              <a:defRPr/>
            </a:pPr>
            <a:r>
              <a:rPr lang="sr-Latn-CS" dirty="0" smtClean="0">
                <a:latin typeface="Maiandra GD" pitchFamily="34" charset="0"/>
                <a:cs typeface="Arial" pitchFamily="34" charset="0"/>
              </a:rPr>
              <a:t>DM Tip I</a:t>
            </a:r>
          </a:p>
          <a:p>
            <a:pPr>
              <a:defRPr/>
            </a:pPr>
            <a:r>
              <a:rPr lang="sr-Latn-CS" dirty="0" smtClean="0">
                <a:latin typeface="Maiandra GD" pitchFamily="34" charset="0"/>
                <a:cs typeface="Arial" pitchFamily="34" charset="0"/>
              </a:rPr>
              <a:t>perniciozna anemija</a:t>
            </a:r>
          </a:p>
          <a:p>
            <a:pPr>
              <a:defRPr/>
            </a:pPr>
            <a:r>
              <a:rPr lang="sr-Latn-CS" dirty="0" smtClean="0">
                <a:latin typeface="Maiandra GD" pitchFamily="34" charset="0"/>
                <a:cs typeface="Arial" pitchFamily="34" charset="0"/>
              </a:rPr>
              <a:t>ulcerozni kolitis</a:t>
            </a:r>
          </a:p>
          <a:p>
            <a:pPr>
              <a:defRPr/>
            </a:pPr>
            <a:r>
              <a:rPr lang="sr-Latn-CS" dirty="0" smtClean="0">
                <a:latin typeface="Maiandra GD" pitchFamily="34" charset="0"/>
                <a:cs typeface="Arial" pitchFamily="34" charset="0"/>
              </a:rPr>
              <a:t>primarni skler. holangitis</a:t>
            </a:r>
          </a:p>
          <a:p>
            <a:pPr>
              <a:defRPr/>
            </a:pPr>
            <a:r>
              <a:rPr lang="sr-Latn-CS" dirty="0" smtClean="0">
                <a:latin typeface="Maiandra GD" pitchFamily="34" charset="0"/>
                <a:cs typeface="Arial" pitchFamily="34" charset="0"/>
              </a:rPr>
              <a:t>ITP         </a:t>
            </a:r>
          </a:p>
          <a:p>
            <a:pPr>
              <a:defRPr/>
            </a:pPr>
            <a:r>
              <a:rPr lang="sr-Latn-CS" dirty="0" smtClean="0">
                <a:latin typeface="Maiandra GD" pitchFamily="34" charset="0"/>
                <a:cs typeface="Arial" pitchFamily="34" charset="0"/>
              </a:rPr>
              <a:t>MG</a:t>
            </a:r>
            <a:endParaRPr lang="sr-Latn-CS" dirty="0"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429000" y="1550075"/>
            <a:ext cx="3455988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r-Latn-CS" dirty="0" smtClean="0">
                <a:solidFill>
                  <a:srgbClr val="003300"/>
                </a:solidFill>
                <a:latin typeface="Maiandra GD" pitchFamily="34" charset="0"/>
                <a:cs typeface="Arial" pitchFamily="34" charset="0"/>
              </a:rPr>
              <a:t>Sistemske </a:t>
            </a:r>
            <a:r>
              <a:rPr lang="sr-Latn-CS" dirty="0">
                <a:solidFill>
                  <a:srgbClr val="003300"/>
                </a:solidFill>
                <a:latin typeface="Maiandra GD" pitchFamily="34" charset="0"/>
                <a:cs typeface="Arial" pitchFamily="34" charset="0"/>
              </a:rPr>
              <a:t>AB:</a:t>
            </a:r>
          </a:p>
          <a:p>
            <a:pPr>
              <a:defRPr/>
            </a:pPr>
            <a:endParaRPr lang="sr-Latn-CS" dirty="0">
              <a:solidFill>
                <a:srgbClr val="FF0000"/>
              </a:solidFill>
              <a:latin typeface="Maiandra GD" pitchFamily="34" charset="0"/>
              <a:cs typeface="Arial" pitchFamily="34" charset="0"/>
            </a:endParaRPr>
          </a:p>
          <a:p>
            <a:pPr>
              <a:defRPr/>
            </a:pPr>
            <a:r>
              <a:rPr lang="sr-Latn-CS" dirty="0" smtClean="0">
                <a:latin typeface="Maiandra GD" pitchFamily="34" charset="0"/>
                <a:cs typeface="Arial" pitchFamily="34" charset="0"/>
              </a:rPr>
              <a:t>SLE</a:t>
            </a:r>
            <a:endParaRPr lang="sr-Latn-CS" dirty="0">
              <a:latin typeface="Maiandra GD" pitchFamily="34" charset="0"/>
              <a:cs typeface="Arial" pitchFamily="34" charset="0"/>
            </a:endParaRPr>
          </a:p>
          <a:p>
            <a:pPr>
              <a:defRPr/>
            </a:pPr>
            <a:r>
              <a:rPr lang="sr-Latn-CS" dirty="0" smtClean="0">
                <a:latin typeface="Maiandra GD" pitchFamily="34" charset="0"/>
                <a:cs typeface="Arial" pitchFamily="34" charset="0"/>
              </a:rPr>
              <a:t>SS</a:t>
            </a:r>
            <a:endParaRPr lang="sr-Latn-CS" dirty="0">
              <a:latin typeface="Maiandra GD" pitchFamily="34" charset="0"/>
              <a:cs typeface="Arial" pitchFamily="34" charset="0"/>
            </a:endParaRPr>
          </a:p>
          <a:p>
            <a:pPr>
              <a:defRPr/>
            </a:pPr>
            <a:r>
              <a:rPr lang="sr-Latn-CS" dirty="0">
                <a:latin typeface="Maiandra GD" pitchFamily="34" charset="0"/>
                <a:cs typeface="Arial" pitchFamily="34" charset="0"/>
              </a:rPr>
              <a:t>APS</a:t>
            </a:r>
          </a:p>
          <a:p>
            <a:pPr>
              <a:defRPr/>
            </a:pPr>
            <a:r>
              <a:rPr lang="sr-Latn-CS" dirty="0">
                <a:latin typeface="Maiandra GD" pitchFamily="34" charset="0"/>
                <a:cs typeface="Arial" pitchFamily="34" charset="0"/>
              </a:rPr>
              <a:t>sarkoidoza         </a:t>
            </a:r>
          </a:p>
          <a:p>
            <a:pPr>
              <a:defRPr/>
            </a:pPr>
            <a:r>
              <a:rPr lang="sr-Latn-CS" dirty="0">
                <a:latin typeface="Maiandra GD" pitchFamily="34" charset="0"/>
                <a:cs typeface="Arial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3324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973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600" dirty="0" err="1" smtClean="0">
                <a:latin typeface="Maiandra GD" pitchFamily="34" charset="0"/>
              </a:rPr>
              <a:t>muškarac</a:t>
            </a:r>
            <a:r>
              <a:rPr lang="en-US" sz="2600" dirty="0">
                <a:latin typeface="Maiandra GD" pitchFamily="34" charset="0"/>
              </a:rPr>
              <a:t>, </a:t>
            </a:r>
            <a:r>
              <a:rPr lang="en-US" sz="2600" dirty="0" err="1">
                <a:latin typeface="Maiandra GD" pitchFamily="34" charset="0"/>
              </a:rPr>
              <a:t>starosne</a:t>
            </a:r>
            <a:r>
              <a:rPr lang="en-US" sz="2600" dirty="0">
                <a:latin typeface="Maiandra GD" pitchFamily="34" charset="0"/>
              </a:rPr>
              <a:t> </a:t>
            </a:r>
            <a:r>
              <a:rPr lang="en-US" sz="2600" dirty="0" err="1">
                <a:latin typeface="Maiandra GD" pitchFamily="34" charset="0"/>
              </a:rPr>
              <a:t>dobi</a:t>
            </a:r>
            <a:r>
              <a:rPr lang="en-US" sz="2600" dirty="0">
                <a:latin typeface="Maiandra GD" pitchFamily="34" charset="0"/>
              </a:rPr>
              <a:t> 29 </a:t>
            </a:r>
            <a:r>
              <a:rPr lang="en-US" sz="2600" dirty="0" err="1">
                <a:latin typeface="Maiandra GD" pitchFamily="34" charset="0"/>
              </a:rPr>
              <a:t>godina</a:t>
            </a:r>
            <a:r>
              <a:rPr lang="en-US" sz="2600" dirty="0">
                <a:latin typeface="Maiandra GD" pitchFamily="34" charset="0"/>
              </a:rPr>
              <a:t>, </a:t>
            </a:r>
            <a:r>
              <a:rPr lang="en-US" sz="2600" dirty="0" err="1">
                <a:latin typeface="Maiandra GD" pitchFamily="34" charset="0"/>
              </a:rPr>
              <a:t>pekar</a:t>
            </a:r>
            <a:r>
              <a:rPr lang="en-US" sz="2600" dirty="0">
                <a:latin typeface="Maiandra GD" pitchFamily="34" charset="0"/>
              </a:rPr>
              <a:t> </a:t>
            </a:r>
            <a:r>
              <a:rPr lang="en-US" sz="2600" dirty="0" err="1" smtClean="0">
                <a:latin typeface="Maiandra GD" pitchFamily="34" charset="0"/>
              </a:rPr>
              <a:t>iz</a:t>
            </a:r>
            <a:endParaRPr lang="en-US" sz="2600" dirty="0" smtClean="0">
              <a:latin typeface="Maiandra GD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x-none" sz="2600" dirty="0" smtClean="0">
                <a:latin typeface="Maiandra GD" pitchFamily="34" charset="0"/>
              </a:rPr>
              <a:t>   </a:t>
            </a:r>
            <a:r>
              <a:rPr lang="en-US" sz="2600" dirty="0" err="1" smtClean="0">
                <a:latin typeface="Maiandra GD" pitchFamily="34" charset="0"/>
              </a:rPr>
              <a:t>Tutina</a:t>
            </a:r>
            <a:r>
              <a:rPr lang="en-US" sz="2600" dirty="0">
                <a:latin typeface="Maiandra GD" pitchFamily="34" charset="0"/>
              </a:rPr>
              <a:t>, </a:t>
            </a:r>
            <a:r>
              <a:rPr lang="en-US" sz="2600" dirty="0" err="1" smtClean="0">
                <a:latin typeface="Maiandra GD" pitchFamily="34" charset="0"/>
              </a:rPr>
              <a:t>desnoruk</a:t>
            </a:r>
            <a:r>
              <a:rPr lang="en-US" sz="2600" dirty="0" smtClean="0">
                <a:latin typeface="Maiandra GD" pitchFamily="34" charset="0"/>
              </a:rPr>
              <a:t>.</a:t>
            </a:r>
            <a:endParaRPr lang="x-none" sz="2600" dirty="0" smtClean="0">
              <a:latin typeface="Maiandra G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600" dirty="0" smtClean="0">
                <a:latin typeface="Maiandra GD" pitchFamily="34" charset="0"/>
              </a:rPr>
              <a:t>L</a:t>
            </a:r>
            <a:r>
              <a:rPr lang="x-none" sz="2600" smtClean="0">
                <a:latin typeface="Maiandra GD" pitchFamily="34" charset="0"/>
              </a:rPr>
              <a:t>ična</a:t>
            </a:r>
            <a:r>
              <a:rPr lang="sr-Latn-CS" sz="2600" dirty="0" smtClean="0">
                <a:latin typeface="Maiandra GD" pitchFamily="34" charset="0"/>
              </a:rPr>
              <a:t> anamneza: 2013: </a:t>
            </a:r>
            <a:r>
              <a:rPr lang="en-US" sz="2600" dirty="0" err="1" smtClean="0">
                <a:latin typeface="Maiandra GD" pitchFamily="34" charset="0"/>
              </a:rPr>
              <a:t>saobraćajn</a:t>
            </a:r>
            <a:r>
              <a:rPr lang="sr-Latn-CS" sz="2600" dirty="0" smtClean="0">
                <a:latin typeface="Maiandra GD" pitchFamily="34" charset="0"/>
              </a:rPr>
              <a:t>a</a:t>
            </a:r>
            <a:r>
              <a:rPr lang="en-US" sz="2600" dirty="0" smtClean="0">
                <a:latin typeface="Maiandra GD" pitchFamily="34" charset="0"/>
              </a:rPr>
              <a:t> </a:t>
            </a:r>
            <a:r>
              <a:rPr lang="en-US" sz="2600" dirty="0" err="1" smtClean="0">
                <a:latin typeface="Maiandra GD" pitchFamily="34" charset="0"/>
              </a:rPr>
              <a:t>nesreć</a:t>
            </a:r>
            <a:r>
              <a:rPr lang="sr-Latn-CS" sz="2600" dirty="0" smtClean="0">
                <a:latin typeface="Maiandra GD" pitchFamily="34" charset="0"/>
              </a:rPr>
              <a:t>a sa frakturom </a:t>
            </a:r>
            <a:r>
              <a:rPr lang="en-US" sz="2600" dirty="0" smtClean="0">
                <a:latin typeface="Maiandra GD" pitchFamily="34" charset="0"/>
              </a:rPr>
              <a:t>Th9 </a:t>
            </a:r>
            <a:r>
              <a:rPr lang="en-US" sz="2600" dirty="0" err="1" smtClean="0">
                <a:latin typeface="Maiandra GD" pitchFamily="34" charset="0"/>
              </a:rPr>
              <a:t>kičmenog</a:t>
            </a:r>
            <a:r>
              <a:rPr lang="en-US" sz="2600" dirty="0" smtClean="0">
                <a:latin typeface="Maiandra GD" pitchFamily="34" charset="0"/>
              </a:rPr>
              <a:t> </a:t>
            </a:r>
            <a:r>
              <a:rPr lang="en-US" sz="2600" dirty="0" err="1" smtClean="0">
                <a:latin typeface="Maiandra GD" pitchFamily="34" charset="0"/>
              </a:rPr>
              <a:t>pršljena</a:t>
            </a:r>
            <a:r>
              <a:rPr lang="en-US" sz="2600" dirty="0" smtClean="0">
                <a:latin typeface="Maiandra GD" pitchFamily="34" charset="0"/>
              </a:rPr>
              <a:t> </a:t>
            </a:r>
            <a:r>
              <a:rPr lang="en-US" sz="2600" dirty="0" err="1" smtClean="0">
                <a:latin typeface="Maiandra GD" pitchFamily="34" charset="0"/>
              </a:rPr>
              <a:t>koja</a:t>
            </a:r>
            <a:r>
              <a:rPr lang="en-US" sz="2600" dirty="0" smtClean="0">
                <a:latin typeface="Maiandra GD" pitchFamily="34" charset="0"/>
              </a:rPr>
              <a:t> je </a:t>
            </a:r>
            <a:r>
              <a:rPr lang="en-US" sz="2600" dirty="0" err="1" smtClean="0">
                <a:latin typeface="Maiandra GD" pitchFamily="34" charset="0"/>
              </a:rPr>
              <a:t>lečena</a:t>
            </a:r>
            <a:r>
              <a:rPr lang="en-US" sz="2600" dirty="0" smtClean="0">
                <a:latin typeface="Maiandra GD" pitchFamily="34" charset="0"/>
              </a:rPr>
              <a:t> </a:t>
            </a:r>
            <a:r>
              <a:rPr lang="en-US" sz="2600" dirty="0" err="1" smtClean="0">
                <a:latin typeface="Maiandra GD" pitchFamily="34" charset="0"/>
              </a:rPr>
              <a:t>konzervativno</a:t>
            </a:r>
            <a:r>
              <a:rPr lang="en-US" sz="2600" dirty="0" smtClean="0">
                <a:latin typeface="Maiandra GD" pitchFamily="34" charset="0"/>
              </a:rPr>
              <a:t>. </a:t>
            </a:r>
            <a:endParaRPr lang="sr-Latn-CS" sz="2600" dirty="0" smtClean="0">
              <a:latin typeface="Maiandra G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CS" sz="2600" dirty="0" smtClean="0">
                <a:latin typeface="Maiandra GD" pitchFamily="34" charset="0"/>
              </a:rPr>
              <a:t>porodična </a:t>
            </a:r>
            <a:r>
              <a:rPr lang="x-none" sz="2600" smtClean="0">
                <a:latin typeface="Maiandra GD" pitchFamily="34" charset="0"/>
              </a:rPr>
              <a:t>anamneza</a:t>
            </a:r>
            <a:r>
              <a:rPr lang="en-US" sz="2600" dirty="0" smtClean="0">
                <a:latin typeface="Maiandra GD" pitchFamily="34" charset="0"/>
              </a:rPr>
              <a:t>: </a:t>
            </a:r>
            <a:r>
              <a:rPr lang="sr-Latn-CS" sz="2600" dirty="0" smtClean="0">
                <a:latin typeface="Maiandra GD" pitchFamily="34" charset="0"/>
              </a:rPr>
              <a:t>bez oboljenja</a:t>
            </a:r>
            <a:r>
              <a:rPr lang="en-US" sz="2600" dirty="0" smtClean="0">
                <a:latin typeface="Maiandra GD" pitchFamily="34" charset="0"/>
              </a:rPr>
              <a:t> </a:t>
            </a:r>
            <a:r>
              <a:rPr lang="en-US" sz="2600" dirty="0">
                <a:latin typeface="Maiandra GD" pitchFamily="34" charset="0"/>
              </a:rPr>
              <a:t>od </a:t>
            </a:r>
            <a:r>
              <a:rPr lang="en-US" sz="2600" dirty="0" err="1">
                <a:latin typeface="Maiandra GD" pitchFamily="34" charset="0"/>
              </a:rPr>
              <a:t>značaja</a:t>
            </a:r>
            <a:r>
              <a:rPr lang="en-US" sz="2600" dirty="0">
                <a:latin typeface="Maiandra GD" pitchFamily="34" charset="0"/>
              </a:rPr>
              <a:t>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600" dirty="0" smtClean="0">
                <a:latin typeface="Maiandra GD" pitchFamily="34" charset="0"/>
              </a:rPr>
              <a:t>P</a:t>
            </a:r>
            <a:r>
              <a:rPr lang="x-none" sz="2600" dirty="0" smtClean="0">
                <a:latin typeface="Maiandra GD" pitchFamily="34" charset="0"/>
              </a:rPr>
              <a:t>odaci o navikama</a:t>
            </a:r>
            <a:r>
              <a:rPr lang="en-US" sz="2600" dirty="0" smtClean="0">
                <a:latin typeface="Maiandra GD" pitchFamily="34" charset="0"/>
              </a:rPr>
              <a:t>: </a:t>
            </a:r>
            <a:r>
              <a:rPr lang="en-US" sz="2600" dirty="0" err="1">
                <a:latin typeface="Maiandra GD" pitchFamily="34" charset="0"/>
              </a:rPr>
              <a:t>povremeno</a:t>
            </a:r>
            <a:r>
              <a:rPr lang="en-US" sz="2600" dirty="0">
                <a:latin typeface="Maiandra GD" pitchFamily="34" charset="0"/>
              </a:rPr>
              <a:t> </a:t>
            </a:r>
            <a:r>
              <a:rPr lang="en-US" sz="2600" dirty="0" err="1" smtClean="0">
                <a:latin typeface="Maiandra GD" pitchFamily="34" charset="0"/>
              </a:rPr>
              <a:t>konzumira</a:t>
            </a:r>
            <a:endParaRPr lang="en-US" sz="2600" dirty="0" smtClean="0">
              <a:latin typeface="Maiandra GD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x-none" sz="2600" dirty="0" smtClean="0">
                <a:latin typeface="Maiandra GD" pitchFamily="34" charset="0"/>
              </a:rPr>
              <a:t>    </a:t>
            </a:r>
            <a:r>
              <a:rPr lang="en-US" sz="2600" dirty="0" err="1" smtClean="0">
                <a:latin typeface="Maiandra GD" pitchFamily="34" charset="0"/>
              </a:rPr>
              <a:t>alkohol</a:t>
            </a:r>
            <a:r>
              <a:rPr lang="en-US" sz="2600" dirty="0" smtClean="0">
                <a:latin typeface="Maiandra GD" pitchFamily="34" charset="0"/>
              </a:rPr>
              <a:t>, </a:t>
            </a:r>
            <a:r>
              <a:rPr lang="en-US" sz="2600" dirty="0" err="1" smtClean="0">
                <a:latin typeface="Maiandra GD" pitchFamily="34" charset="0"/>
              </a:rPr>
              <a:t>pušač</a:t>
            </a:r>
            <a:r>
              <a:rPr lang="en-US" sz="2600" dirty="0">
                <a:latin typeface="Maiandra GD" pitchFamily="34" charset="0"/>
              </a:rPr>
              <a:t>, 20-40 </a:t>
            </a:r>
            <a:r>
              <a:rPr lang="en-US" sz="2600" dirty="0" err="1">
                <a:latin typeface="Maiandra GD" pitchFamily="34" charset="0"/>
              </a:rPr>
              <a:t>cigareta</a:t>
            </a:r>
            <a:r>
              <a:rPr lang="en-US" sz="2600" dirty="0">
                <a:latin typeface="Maiandra GD" pitchFamily="34" charset="0"/>
              </a:rPr>
              <a:t> </a:t>
            </a:r>
            <a:r>
              <a:rPr lang="en-US" sz="2600" dirty="0" err="1">
                <a:latin typeface="Maiandra GD" pitchFamily="34" charset="0"/>
              </a:rPr>
              <a:t>dnevno</a:t>
            </a:r>
            <a:r>
              <a:rPr lang="en-US" sz="2600" dirty="0">
                <a:latin typeface="Maiandra GD" pitchFamily="34" charset="0"/>
              </a:rPr>
              <a:t>. </a:t>
            </a:r>
          </a:p>
          <a:p>
            <a:pPr eaLnBrk="1" hangingPunct="1">
              <a:buFont typeface="Arial" charset="0"/>
              <a:buNone/>
              <a:defRPr/>
            </a:pPr>
            <a:endParaRPr lang="sr-Latn-CS" sz="26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74638"/>
            <a:ext cx="67818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eaLnBrk="0" hangingPunct="0">
              <a:defRPr/>
            </a:pPr>
            <a:r>
              <a:rPr lang="sr-Latn-CS" sz="32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Prikaz slučaja: generalije i anamneza</a:t>
            </a:r>
            <a:endParaRPr lang="en-US" sz="3200" b="1" dirty="0">
              <a:solidFill>
                <a:srgbClr val="003300"/>
              </a:solidFill>
              <a:latin typeface="Maiandra G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150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Prikaz slučaja: s</a:t>
            </a:r>
            <a:r>
              <a:rPr lang="x-none" b="1" smtClean="0">
                <a:solidFill>
                  <a:srgbClr val="003300"/>
                </a:solidFill>
                <a:latin typeface="Maiandra GD" pitchFamily="34" charset="0"/>
              </a:rPr>
              <a:t>adašnja </a:t>
            </a:r>
            <a:r>
              <a:rPr lang="x-none" b="1" dirty="0" smtClean="0">
                <a:solidFill>
                  <a:srgbClr val="003300"/>
                </a:solidFill>
                <a:latin typeface="Maiandra GD" pitchFamily="34" charset="0"/>
              </a:rPr>
              <a:t>bolest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685800" y="5562600"/>
            <a:ext cx="7391400" cy="0"/>
          </a:xfrm>
          <a:prstGeom prst="straightConnector1">
            <a:avLst/>
          </a:prstGeom>
          <a:ln w="635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685800" y="5257800"/>
            <a:ext cx="0" cy="22860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304800" y="5791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latin typeface="Maiandra GD" pitchFamily="34" charset="0"/>
              </a:rPr>
              <a:t>novembar 2011.</a:t>
            </a:r>
            <a:endParaRPr lang="sr-Latn-CS" dirty="0">
              <a:latin typeface="Maiandra GD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52400" y="3780472"/>
            <a:ext cx="2057400" cy="147732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aiandra GD" pitchFamily="34" charset="0"/>
              </a:rPr>
              <a:t>pad </a:t>
            </a:r>
            <a:r>
              <a:rPr lang="en-US" dirty="0" err="1" smtClean="0">
                <a:latin typeface="Maiandra GD" pitchFamily="34" charset="0"/>
              </a:rPr>
              <a:t>oštrine</a:t>
            </a:r>
            <a:r>
              <a:rPr lang="en-US" dirty="0" smtClean="0">
                <a:latin typeface="Maiandra GD" pitchFamily="34" charset="0"/>
              </a:rPr>
              <a:t> </a:t>
            </a:r>
            <a:r>
              <a:rPr lang="en-US" dirty="0" err="1" smtClean="0">
                <a:latin typeface="Maiandra GD" pitchFamily="34" charset="0"/>
              </a:rPr>
              <a:t>vida</a:t>
            </a:r>
            <a:r>
              <a:rPr lang="en-US" dirty="0" smtClean="0">
                <a:latin typeface="Maiandra GD" pitchFamily="34" charset="0"/>
              </a:rPr>
              <a:t> </a:t>
            </a:r>
            <a:r>
              <a:rPr lang="en-US" dirty="0" err="1" smtClean="0">
                <a:latin typeface="Maiandra GD" pitchFamily="34" charset="0"/>
              </a:rPr>
              <a:t>na</a:t>
            </a:r>
            <a:r>
              <a:rPr lang="en-US" dirty="0" smtClean="0">
                <a:latin typeface="Maiandra GD" pitchFamily="34" charset="0"/>
              </a:rPr>
              <a:t> </a:t>
            </a:r>
            <a:r>
              <a:rPr lang="en-US" dirty="0" err="1" smtClean="0">
                <a:latin typeface="Maiandra GD" pitchFamily="34" charset="0"/>
              </a:rPr>
              <a:t>desnom</a:t>
            </a:r>
            <a:r>
              <a:rPr lang="x-none" smtClean="0">
                <a:latin typeface="Maiandra GD" pitchFamily="34" charset="0"/>
              </a:rPr>
              <a:t> </a:t>
            </a:r>
            <a:r>
              <a:rPr lang="en-US" dirty="0" err="1" smtClean="0">
                <a:latin typeface="Maiandra GD" pitchFamily="34" charset="0"/>
              </a:rPr>
              <a:t>oku</a:t>
            </a:r>
            <a:r>
              <a:rPr lang="en-US" dirty="0" smtClean="0">
                <a:latin typeface="Maiandra GD" pitchFamily="34" charset="0"/>
              </a:rPr>
              <a:t>,</a:t>
            </a:r>
            <a:r>
              <a:rPr lang="x-none" smtClean="0">
                <a:latin typeface="Maiandra GD" pitchFamily="34" charset="0"/>
              </a:rPr>
              <a:t> </a:t>
            </a:r>
            <a:r>
              <a:rPr lang="sr-Latn-CS" dirty="0" smtClean="0">
                <a:latin typeface="Maiandra GD" pitchFamily="34" charset="0"/>
              </a:rPr>
              <a:t>spontan delimičan oporavak</a:t>
            </a:r>
            <a:r>
              <a:rPr lang="en-US" dirty="0" smtClean="0">
                <a:latin typeface="Maiandra GD" pitchFamily="34" charset="0"/>
              </a:rPr>
              <a:t> </a:t>
            </a:r>
            <a:endParaRPr lang="x-none" smtClean="0">
              <a:latin typeface="Maiandra GD" pitchFamily="34" charset="0"/>
            </a:endParaRPr>
          </a:p>
          <a:p>
            <a:endParaRPr lang="sr-Latn-CS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343400" y="3657600"/>
            <a:ext cx="0" cy="1840468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2971800" y="58028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latin typeface="Maiandra GD" pitchFamily="34" charset="0"/>
              </a:rPr>
              <a:t>septembar 2014.</a:t>
            </a:r>
            <a:endParaRPr lang="sr-Latn-CS" dirty="0">
              <a:latin typeface="Maiandra GD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133600" y="1903274"/>
            <a:ext cx="4953000" cy="175432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utrnulost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desne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a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potom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i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leve</a:t>
            </a:r>
            <a:r>
              <a:rPr lang="x-none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noge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, 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nakon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nekoliko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dana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i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slabost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u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obe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noge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koja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za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nekoliko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dana</a:t>
            </a:r>
            <a:r>
              <a:rPr lang="sr-Latn-C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progredira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do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potpune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oduzetosti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sr-Latn-CS" dirty="0" smtClean="0">
                <a:solidFill>
                  <a:srgbClr val="003300"/>
                </a:solidFill>
                <a:latin typeface="Maiandra GD" pitchFamily="34" charset="0"/>
              </a:rPr>
              <a:t>nogu, uz pojavu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trnjenj</a:t>
            </a:r>
            <a:r>
              <a:rPr lang="sr-Latn-CS" dirty="0" smtClean="0">
                <a:solidFill>
                  <a:srgbClr val="003300"/>
                </a:solidFill>
                <a:latin typeface="Maiandra GD" pitchFamily="34" charset="0"/>
              </a:rPr>
              <a:t>a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u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levoj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ruci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sr-Latn-CS" dirty="0" smtClean="0">
                <a:solidFill>
                  <a:srgbClr val="003300"/>
                </a:solidFill>
                <a:latin typeface="Maiandra GD" pitchFamily="34" charset="0"/>
              </a:rPr>
              <a:t>i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sr-Latn-CS" dirty="0" smtClean="0">
                <a:solidFill>
                  <a:srgbClr val="003300"/>
                </a:solidFill>
                <a:latin typeface="Maiandra GD" pitchFamily="34" charset="0"/>
              </a:rPr>
              <a:t>značajne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slabost</a:t>
            </a:r>
            <a:r>
              <a:rPr lang="sr-Latn-CS" dirty="0" smtClean="0">
                <a:solidFill>
                  <a:srgbClr val="003300"/>
                </a:solidFill>
                <a:latin typeface="Maiandra GD" pitchFamily="34" charset="0"/>
              </a:rPr>
              <a:t>i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obe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ruke</a:t>
            </a:r>
            <a:r>
              <a:rPr lang="sr-Latn-CS" dirty="0" smtClean="0">
                <a:solidFill>
                  <a:srgbClr val="003300"/>
                </a:solidFill>
                <a:latin typeface="Maiandra GD" pitchFamily="34" charset="0"/>
              </a:rPr>
              <a:t>, nemogućnost izmokravanja, opstipacija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endParaRPr lang="sr-Latn-CS" dirty="0">
              <a:solidFill>
                <a:srgbClr val="0033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096000" y="5791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latin typeface="Maiandra GD" pitchFamily="34" charset="0"/>
              </a:rPr>
              <a:t>28. oktobar 2014.</a:t>
            </a:r>
            <a:endParaRPr lang="sr-Latn-CS" dirty="0">
              <a:latin typeface="Maiandra GD" pitchFamily="34" charset="0"/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6934200" y="5257800"/>
            <a:ext cx="0" cy="22860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6400800" y="4334470"/>
            <a:ext cx="2057400" cy="92333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aiandra GD" pitchFamily="34" charset="0"/>
              </a:rPr>
              <a:t>pad </a:t>
            </a:r>
            <a:r>
              <a:rPr lang="en-US" dirty="0" err="1" smtClean="0">
                <a:latin typeface="Maiandra GD" pitchFamily="34" charset="0"/>
              </a:rPr>
              <a:t>oštrine</a:t>
            </a:r>
            <a:r>
              <a:rPr lang="en-US" dirty="0" smtClean="0">
                <a:latin typeface="Maiandra GD" pitchFamily="34" charset="0"/>
              </a:rPr>
              <a:t> </a:t>
            </a:r>
            <a:r>
              <a:rPr lang="en-US" dirty="0" err="1" smtClean="0">
                <a:latin typeface="Maiandra GD" pitchFamily="34" charset="0"/>
              </a:rPr>
              <a:t>vida</a:t>
            </a:r>
            <a:r>
              <a:rPr lang="en-US" dirty="0" smtClean="0">
                <a:latin typeface="Maiandra GD" pitchFamily="34" charset="0"/>
              </a:rPr>
              <a:t> </a:t>
            </a:r>
            <a:r>
              <a:rPr lang="en-US" dirty="0" err="1" smtClean="0">
                <a:latin typeface="Maiandra GD" pitchFamily="34" charset="0"/>
              </a:rPr>
              <a:t>na</a:t>
            </a:r>
            <a:r>
              <a:rPr lang="en-US" dirty="0" smtClean="0">
                <a:latin typeface="Maiandra GD" pitchFamily="34" charset="0"/>
              </a:rPr>
              <a:t> </a:t>
            </a:r>
            <a:r>
              <a:rPr lang="sr-Latn-CS" dirty="0" smtClean="0">
                <a:latin typeface="Maiandra GD" pitchFamily="34" charset="0"/>
              </a:rPr>
              <a:t>oba oka</a:t>
            </a:r>
            <a:endParaRPr lang="x-none" smtClean="0">
              <a:latin typeface="Maiandra GD" pitchFamily="34" charset="0"/>
            </a:endParaRPr>
          </a:p>
          <a:p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317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CS" sz="3200" b="1" dirty="0" smtClean="0">
                <a:latin typeface="Maiandra GD" pitchFamily="34" charset="0"/>
              </a:rPr>
              <a:t>Klinika za neurologiju KCS, 3.11.2014.</a:t>
            </a:r>
            <a:endParaRPr lang="en-US" sz="3200" b="1" dirty="0">
              <a:latin typeface="Maiandra GD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67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x-none" sz="1800" b="1" smtClean="0">
                <a:latin typeface="Maiandra GD" pitchFamily="34" charset="0"/>
              </a:rPr>
              <a:t>Somatski nalaz</a:t>
            </a:r>
            <a:r>
              <a:rPr lang="sr-Latn-CS" sz="1800" b="1" dirty="0" smtClean="0">
                <a:latin typeface="Maiandra GD" pitchFamily="34" charset="0"/>
              </a:rPr>
              <a:t>: </a:t>
            </a:r>
            <a:r>
              <a:rPr lang="sr-Latn-CS" sz="1800" dirty="0" smtClean="0">
                <a:latin typeface="Maiandra GD" pitchFamily="34" charset="0"/>
              </a:rPr>
              <a:t>uredan.</a:t>
            </a:r>
            <a:r>
              <a:rPr lang="x-none" sz="1800" smtClean="0">
                <a:latin typeface="Maiandra GD" pitchFamily="34" charset="0"/>
              </a:rPr>
              <a:t> </a:t>
            </a:r>
            <a:endParaRPr lang="x-none" sz="1800" dirty="0" smtClean="0">
              <a:latin typeface="Maiandra GD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x-none" sz="1800" dirty="0" smtClean="0">
              <a:latin typeface="Maiandra GD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1800" b="1" dirty="0">
                <a:latin typeface="Maiandra GD" pitchFamily="34" charset="0"/>
              </a:rPr>
              <a:t>N</a:t>
            </a:r>
            <a:r>
              <a:rPr lang="x-none" sz="1800" b="1" smtClean="0">
                <a:latin typeface="Maiandra GD" pitchFamily="34" charset="0"/>
              </a:rPr>
              <a:t>eurološki nalaz</a:t>
            </a:r>
            <a:r>
              <a:rPr lang="sr-Latn-CS" sz="1800" b="1" dirty="0" smtClean="0">
                <a:latin typeface="Maiandra GD" pitchFamily="34" charset="0"/>
              </a:rPr>
              <a:t>: </a:t>
            </a:r>
            <a:r>
              <a:rPr lang="sr-Latn-CS" sz="1800" dirty="0" smtClean="0">
                <a:latin typeface="Maiandra GD" pitchFamily="34" charset="0"/>
              </a:rPr>
              <a:t>Na kranijalnim nervima d</a:t>
            </a:r>
            <a:r>
              <a:rPr lang="vi-VN" sz="1800" dirty="0" smtClean="0">
                <a:latin typeface="Maiandra GD" pitchFamily="34" charset="0"/>
              </a:rPr>
              <a:t>esnim </a:t>
            </a:r>
            <a:r>
              <a:rPr lang="vi-VN" sz="1800" dirty="0">
                <a:latin typeface="Maiandra GD" pitchFamily="34" charset="0"/>
              </a:rPr>
              <a:t>okom vidi </a:t>
            </a:r>
            <a:r>
              <a:rPr lang="vi-VN" sz="1800" dirty="0" smtClean="0">
                <a:latin typeface="Maiandra GD" pitchFamily="34" charset="0"/>
              </a:rPr>
              <a:t>pokret </a:t>
            </a:r>
            <a:r>
              <a:rPr lang="vi-VN" sz="1800" dirty="0">
                <a:latin typeface="Maiandra GD" pitchFamily="34" charset="0"/>
              </a:rPr>
              <a:t>na udaljenosti od </a:t>
            </a:r>
            <a:r>
              <a:rPr lang="sr-Latn-CS" sz="1800" dirty="0" smtClean="0">
                <a:latin typeface="Maiandra GD" pitchFamily="34" charset="0"/>
              </a:rPr>
              <a:t>5</a:t>
            </a:r>
            <a:r>
              <a:rPr lang="vi-VN" sz="1800" dirty="0" smtClean="0">
                <a:latin typeface="Maiandra GD" pitchFamily="34" charset="0"/>
              </a:rPr>
              <a:t> </a:t>
            </a:r>
            <a:r>
              <a:rPr lang="vi-VN" sz="1800" dirty="0">
                <a:latin typeface="Maiandra GD" pitchFamily="34" charset="0"/>
              </a:rPr>
              <a:t>cm, </a:t>
            </a:r>
            <a:r>
              <a:rPr lang="vi-VN" sz="1800" dirty="0" smtClean="0">
                <a:latin typeface="Maiandra GD" pitchFamily="34" charset="0"/>
              </a:rPr>
              <a:t>levim </a:t>
            </a:r>
            <a:r>
              <a:rPr lang="vi-VN" sz="1800" dirty="0">
                <a:latin typeface="Maiandra GD" pitchFamily="34" charset="0"/>
              </a:rPr>
              <a:t>okom broji prste na </a:t>
            </a:r>
            <a:r>
              <a:rPr lang="vi-VN" sz="1800" dirty="0" smtClean="0">
                <a:latin typeface="Maiandra GD" pitchFamily="34" charset="0"/>
              </a:rPr>
              <a:t>3m</a:t>
            </a:r>
            <a:r>
              <a:rPr lang="sr-Latn-CS" sz="1800" dirty="0" smtClean="0">
                <a:latin typeface="Maiandra GD" pitchFamily="34" charset="0"/>
              </a:rPr>
              <a:t>, obostrano troma i neizdašna reakcija zenica na svetlost. Na gornjim ekstremitetima</a:t>
            </a:r>
            <a:r>
              <a:rPr lang="en-US" sz="1800" dirty="0" smtClean="0">
                <a:latin typeface="Maiandra GD" pitchFamily="34" charset="0"/>
              </a:rPr>
              <a:t>: </a:t>
            </a:r>
            <a:r>
              <a:rPr lang="en-US" sz="1800" dirty="0">
                <a:latin typeface="Maiandra GD" pitchFamily="34" charset="0"/>
              </a:rPr>
              <a:t>t</a:t>
            </a:r>
            <a:r>
              <a:rPr lang="vi-VN" sz="1800" dirty="0" smtClean="0">
                <a:latin typeface="Maiandra GD" pitchFamily="34" charset="0"/>
              </a:rPr>
              <a:t>rofika u </a:t>
            </a:r>
            <a:r>
              <a:rPr lang="vi-VN" sz="1800" dirty="0">
                <a:latin typeface="Maiandra GD" pitchFamily="34" charset="0"/>
              </a:rPr>
              <a:t>skladu sa </a:t>
            </a:r>
            <a:r>
              <a:rPr lang="sr-Latn-CS" sz="1800" dirty="0" smtClean="0">
                <a:latin typeface="Maiandra GD" pitchFamily="34" charset="0"/>
              </a:rPr>
              <a:t>konstitucijom, blaga do umerena globalna slabost obostrano, više levo, izraženija distalno, mišićni refleksi pojačani obostrano, više levo, tonus uredan. Kožni trbušni refleksi u</a:t>
            </a:r>
            <a:r>
              <a:rPr lang="vi-VN" sz="1800" dirty="0" smtClean="0">
                <a:latin typeface="Maiandra GD" pitchFamily="34" charset="0"/>
              </a:rPr>
              <a:t>gašeni</a:t>
            </a:r>
            <a:r>
              <a:rPr lang="vi-VN" sz="1800" dirty="0">
                <a:latin typeface="Maiandra GD" pitchFamily="34" charset="0"/>
              </a:rPr>
              <a:t>. </a:t>
            </a:r>
            <a:r>
              <a:rPr lang="sr-Latn-CS" sz="1800" dirty="0" smtClean="0">
                <a:latin typeface="Maiandra GD" pitchFamily="34" charset="0"/>
              </a:rPr>
              <a:t>Na donjim ekstremitetima: trofika u skladu sa konstitucijom, p</a:t>
            </a:r>
            <a:r>
              <a:rPr lang="vi-VN" sz="1800" dirty="0" smtClean="0">
                <a:latin typeface="Maiandra GD" pitchFamily="34" charset="0"/>
              </a:rPr>
              <a:t>araplegija</a:t>
            </a:r>
            <a:r>
              <a:rPr lang="sr-Latn-CS" sz="1800" dirty="0" smtClean="0">
                <a:latin typeface="Maiandra GD" pitchFamily="34" charset="0"/>
              </a:rPr>
              <a:t>, mišićni refleksi u</a:t>
            </a:r>
            <a:r>
              <a:rPr lang="vi-VN" sz="1800" dirty="0" smtClean="0">
                <a:latin typeface="Maiandra GD" pitchFamily="34" charset="0"/>
              </a:rPr>
              <a:t>gašeni</a:t>
            </a:r>
            <a:r>
              <a:rPr lang="sr-Latn-CS" sz="1800" dirty="0" smtClean="0">
                <a:latin typeface="Maiandra GD" pitchFamily="34" charset="0"/>
              </a:rPr>
              <a:t>, obostrano hipotonija, d</a:t>
            </a:r>
            <a:r>
              <a:rPr lang="vi-VN" sz="1800" dirty="0" smtClean="0">
                <a:latin typeface="Maiandra GD" pitchFamily="34" charset="0"/>
              </a:rPr>
              <a:t>esno </a:t>
            </a:r>
            <a:r>
              <a:rPr lang="vi-VN" sz="1800" dirty="0">
                <a:latin typeface="Maiandra GD" pitchFamily="34" charset="0"/>
              </a:rPr>
              <a:t>pozitivan znak Babinskog, levo snižen plantarni odgovor. </a:t>
            </a:r>
            <a:r>
              <a:rPr lang="vi-VN" sz="1800" dirty="0" smtClean="0">
                <a:latin typeface="Maiandra GD" pitchFamily="34" charset="0"/>
              </a:rPr>
              <a:t>Hipestezija  </a:t>
            </a:r>
            <a:r>
              <a:rPr lang="sr-Latn-CS" sz="1800" dirty="0" smtClean="0">
                <a:latin typeface="Maiandra GD" pitchFamily="34" charset="0"/>
              </a:rPr>
              <a:t>za površni dodir od Th10 put distalno obostrano, vibracijski senzibilitet ugašen na nogama, skraćen na rukama. stajanje i hod nisu mogući. Retencija urina, opstipacija. Ostali dostupan neurološki nalaz je bio uredan.  </a:t>
            </a:r>
            <a:r>
              <a:rPr lang="sr-Latn-CS" sz="1800" b="1" dirty="0" smtClean="0">
                <a:latin typeface="Maiandra GD" pitchFamily="34" charset="0"/>
              </a:rPr>
              <a:t>EDSS skor 9,0.</a:t>
            </a:r>
            <a:endParaRPr lang="en-US" sz="2000" b="1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19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Video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7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350520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sr-Latn-CS" sz="2100" dirty="0" smtClean="0">
                <a:latin typeface="Maiandra GD" pitchFamily="34" charset="0"/>
              </a:rPr>
              <a:t>Rutinski nalazi krvne slike, biohemijskih analiza u krvi i urinu: uredni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sr-Latn-CS" sz="2100" dirty="0" smtClean="0">
                <a:latin typeface="Maiandra GD" pitchFamily="34" charset="0"/>
              </a:rPr>
              <a:t>ACE u krvi: uredan nalaz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100" dirty="0" smtClean="0">
                <a:latin typeface="Maiandra GD" pitchFamily="34" charset="0"/>
              </a:rPr>
              <a:t>24h </a:t>
            </a:r>
            <a:r>
              <a:rPr lang="en-US" sz="2100" dirty="0" err="1" smtClean="0">
                <a:latin typeface="Maiandra GD" pitchFamily="34" charset="0"/>
              </a:rPr>
              <a:t>urin</a:t>
            </a:r>
            <a:r>
              <a:rPr lang="x-none" sz="2100" smtClean="0">
                <a:latin typeface="Maiandra GD" pitchFamily="34" charset="0"/>
              </a:rPr>
              <a:t>:</a:t>
            </a:r>
            <a:r>
              <a:rPr lang="sr-Latn-CS" sz="2100" dirty="0" smtClean="0">
                <a:latin typeface="Maiandra GD" pitchFamily="34" charset="0"/>
              </a:rPr>
              <a:t> proteinurija, klirens kreatinina, kalciurija:</a:t>
            </a:r>
            <a:r>
              <a:rPr lang="x-none" sz="2100" smtClean="0">
                <a:latin typeface="Maiandra GD" pitchFamily="34" charset="0"/>
              </a:rPr>
              <a:t> </a:t>
            </a:r>
            <a:r>
              <a:rPr lang="sr-Latn-CS" sz="2100" dirty="0" smtClean="0">
                <a:latin typeface="Maiandra GD" pitchFamily="34" charset="0"/>
              </a:rPr>
              <a:t>uredni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x-none" sz="2100" smtClean="0">
                <a:latin typeface="Maiandra GD" pitchFamily="34" charset="0"/>
              </a:rPr>
              <a:t>Virusološke analize: </a:t>
            </a:r>
            <a:r>
              <a:rPr lang="sr-Latn-CS" sz="2100" dirty="0" smtClean="0">
                <a:latin typeface="Maiandra GD" pitchFamily="34" charset="0"/>
              </a:rPr>
              <a:t>anti-</a:t>
            </a:r>
            <a:r>
              <a:rPr lang="x-none" sz="2100" smtClean="0">
                <a:latin typeface="Maiandra GD" pitchFamily="34" charset="0"/>
              </a:rPr>
              <a:t>HIV At, HBsAg, anti</a:t>
            </a:r>
            <a:r>
              <a:rPr lang="sr-Latn-CS" sz="2100" dirty="0" smtClean="0">
                <a:latin typeface="Maiandra GD" pitchFamily="34" charset="0"/>
              </a:rPr>
              <a:t>-</a:t>
            </a:r>
            <a:r>
              <a:rPr lang="x-none" sz="2100" smtClean="0">
                <a:latin typeface="Maiandra GD" pitchFamily="34" charset="0"/>
              </a:rPr>
              <a:t>HCV At negativne.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x-none" sz="2100" smtClean="0">
                <a:latin typeface="Maiandra GD" pitchFamily="34" charset="0"/>
              </a:rPr>
              <a:t>Imunoserolo</a:t>
            </a:r>
            <a:r>
              <a:rPr lang="sr-Latn-CS" sz="2100" dirty="0" smtClean="0">
                <a:latin typeface="Maiandra GD" pitchFamily="34" charset="0"/>
              </a:rPr>
              <a:t>ške analize</a:t>
            </a:r>
            <a:r>
              <a:rPr lang="x-none" sz="2100" smtClean="0">
                <a:latin typeface="Maiandra GD" pitchFamily="34" charset="0"/>
              </a:rPr>
              <a:t>: ANA HEp2 nukleoplazma + sitno-mrljasta 1:320, citoplazma + zrnasta mitohondrijalni tip 1:80, ANCA, ENA Screen</a:t>
            </a:r>
            <a:r>
              <a:rPr lang="sr-Latn-CS" sz="2100" dirty="0" smtClean="0">
                <a:latin typeface="Maiandra GD" pitchFamily="34" charset="0"/>
              </a:rPr>
              <a:t>, LA, ACLA, VDRL: </a:t>
            </a:r>
            <a:r>
              <a:rPr lang="x-none" sz="2100" smtClean="0">
                <a:latin typeface="Maiandra GD" pitchFamily="34" charset="0"/>
              </a:rPr>
              <a:t>negativ</a:t>
            </a:r>
            <a:r>
              <a:rPr lang="sr-Latn-CS" sz="2100" dirty="0" smtClean="0">
                <a:latin typeface="Maiandra GD" pitchFamily="34" charset="0"/>
              </a:rPr>
              <a:t>an ili uredan nalaz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100" dirty="0" smtClean="0">
                <a:latin typeface="Maiandra GD" pitchFamily="34" charset="0"/>
              </a:rPr>
              <a:t>A</a:t>
            </a:r>
            <a:r>
              <a:rPr lang="sr-Latn-CS" sz="2100" dirty="0" smtClean="0">
                <a:latin typeface="Maiandra GD" pitchFamily="34" charset="0"/>
              </a:rPr>
              <a:t>ntitela</a:t>
            </a:r>
            <a:r>
              <a:rPr lang="en-US" sz="2100" dirty="0" smtClean="0">
                <a:latin typeface="Maiandra GD" pitchFamily="34" charset="0"/>
              </a:rPr>
              <a:t> </a:t>
            </a:r>
            <a:r>
              <a:rPr lang="en-US" sz="2100" dirty="0" err="1" smtClean="0">
                <a:latin typeface="Maiandra GD" pitchFamily="34" charset="0"/>
              </a:rPr>
              <a:t>na</a:t>
            </a:r>
            <a:r>
              <a:rPr lang="en-US" sz="2100" dirty="0" smtClean="0">
                <a:latin typeface="Maiandra GD" pitchFamily="34" charset="0"/>
              </a:rPr>
              <a:t> B. </a:t>
            </a:r>
            <a:r>
              <a:rPr lang="sr-Latn-CS" sz="2100" dirty="0" err="1" smtClean="0">
                <a:latin typeface="Maiandra GD" pitchFamily="34" charset="0"/>
              </a:rPr>
              <a:t>B</a:t>
            </a:r>
            <a:r>
              <a:rPr lang="en-US" sz="2100" dirty="0" err="1" smtClean="0">
                <a:latin typeface="Maiandra GD" pitchFamily="34" charset="0"/>
              </a:rPr>
              <a:t>urgdorferi</a:t>
            </a:r>
            <a:r>
              <a:rPr lang="en-US" sz="2100" dirty="0" smtClean="0">
                <a:latin typeface="Maiandra GD" pitchFamily="34" charset="0"/>
              </a:rPr>
              <a:t> </a:t>
            </a:r>
            <a:r>
              <a:rPr lang="en-US" sz="2100" dirty="0" err="1" smtClean="0">
                <a:latin typeface="Maiandra GD" pitchFamily="34" charset="0"/>
              </a:rPr>
              <a:t>klase</a:t>
            </a:r>
            <a:r>
              <a:rPr lang="en-US" sz="2100" dirty="0" smtClean="0">
                <a:latin typeface="Maiandra GD" pitchFamily="34" charset="0"/>
              </a:rPr>
              <a:t> </a:t>
            </a:r>
            <a:r>
              <a:rPr lang="en-US" sz="2100" dirty="0" err="1" smtClean="0">
                <a:latin typeface="Maiandra GD" pitchFamily="34" charset="0"/>
              </a:rPr>
              <a:t>IgG</a:t>
            </a:r>
            <a:r>
              <a:rPr lang="en-US" sz="2100" dirty="0" smtClean="0">
                <a:latin typeface="Maiandra GD" pitchFamily="34" charset="0"/>
              </a:rPr>
              <a:t> </a:t>
            </a:r>
            <a:r>
              <a:rPr lang="en-US" sz="2100" dirty="0" err="1" smtClean="0">
                <a:latin typeface="Maiandra GD" pitchFamily="34" charset="0"/>
              </a:rPr>
              <a:t>i</a:t>
            </a:r>
            <a:r>
              <a:rPr lang="en-US" sz="2100" dirty="0" smtClean="0">
                <a:latin typeface="Maiandra GD" pitchFamily="34" charset="0"/>
              </a:rPr>
              <a:t> </a:t>
            </a:r>
            <a:r>
              <a:rPr lang="en-US" sz="2100" dirty="0" err="1" smtClean="0">
                <a:latin typeface="Maiandra GD" pitchFamily="34" charset="0"/>
              </a:rPr>
              <a:t>IgM</a:t>
            </a:r>
            <a:r>
              <a:rPr lang="en-US" sz="2100" dirty="0" smtClean="0">
                <a:latin typeface="Maiandra GD" pitchFamily="34" charset="0"/>
              </a:rPr>
              <a:t> u </a:t>
            </a:r>
            <a:r>
              <a:rPr lang="en-US" sz="2100" dirty="0" err="1" smtClean="0">
                <a:latin typeface="Maiandra GD" pitchFamily="34" charset="0"/>
              </a:rPr>
              <a:t>serumu</a:t>
            </a:r>
            <a:r>
              <a:rPr lang="en-US" sz="2100" dirty="0" smtClean="0">
                <a:latin typeface="Maiandra GD" pitchFamily="34" charset="0"/>
              </a:rPr>
              <a:t> </a:t>
            </a:r>
            <a:r>
              <a:rPr lang="en-US" sz="2100" dirty="0" err="1" smtClean="0">
                <a:latin typeface="Maiandra GD" pitchFamily="34" charset="0"/>
              </a:rPr>
              <a:t>i</a:t>
            </a:r>
            <a:r>
              <a:rPr lang="en-US" sz="2100" dirty="0" smtClean="0">
                <a:latin typeface="Maiandra GD" pitchFamily="34" charset="0"/>
              </a:rPr>
              <a:t> </a:t>
            </a:r>
            <a:r>
              <a:rPr lang="en-US" sz="2100" dirty="0" err="1" smtClean="0">
                <a:latin typeface="Maiandra GD" pitchFamily="34" charset="0"/>
              </a:rPr>
              <a:t>likvoru</a:t>
            </a:r>
            <a:r>
              <a:rPr lang="en-US" sz="2100" dirty="0" smtClean="0">
                <a:latin typeface="Maiandra GD" pitchFamily="34" charset="0"/>
              </a:rPr>
              <a:t> </a:t>
            </a:r>
            <a:r>
              <a:rPr lang="en-US" sz="2100" dirty="0" err="1" smtClean="0">
                <a:latin typeface="Maiandra GD" pitchFamily="34" charset="0"/>
              </a:rPr>
              <a:t>negativna</a:t>
            </a:r>
            <a:r>
              <a:rPr lang="en-US" sz="2100" dirty="0" smtClean="0">
                <a:latin typeface="Maiandra GD" pitchFamily="34" charset="0"/>
              </a:rPr>
              <a:t>. </a:t>
            </a:r>
            <a:endParaRPr lang="sr-Latn-CS" sz="2100" dirty="0" smtClean="0">
              <a:latin typeface="Maiandra GD" pitchFamily="34" charset="0"/>
            </a:endParaRPr>
          </a:p>
          <a:p>
            <a:pPr marL="0" indent="0" eaLnBrk="1" hangingPunct="1">
              <a:buNone/>
            </a:pPr>
            <a:endParaRPr lang="sr-Latn-CS" sz="2100" dirty="0" smtClean="0">
              <a:latin typeface="Maiandra GD" pitchFamily="34" charset="0"/>
            </a:endParaRPr>
          </a:p>
          <a:p>
            <a:pPr marL="0" indent="0" eaLnBrk="1" hangingPunct="1">
              <a:buNone/>
            </a:pPr>
            <a:endParaRPr lang="x-none" sz="2100" dirty="0">
              <a:latin typeface="Maiandra GD" pitchFamily="34" charset="0"/>
            </a:endParaRPr>
          </a:p>
          <a:p>
            <a:pPr eaLnBrk="1" hangingPunct="1">
              <a:buNone/>
            </a:pPr>
            <a:endParaRPr lang="sr-Latn-CS" sz="21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vi-VN" sz="2100" dirty="0">
              <a:solidFill>
                <a:srgbClr val="003300"/>
              </a:solidFill>
              <a:latin typeface="Calibri"/>
            </a:endParaRPr>
          </a:p>
          <a:p>
            <a:pPr eaLnBrk="1" hangingPunct="1">
              <a:buNone/>
            </a:pPr>
            <a:endParaRPr lang="sr-Latn-CS" sz="21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15000" cy="1325562"/>
          </a:xfrm>
        </p:spPr>
        <p:txBody>
          <a:bodyPr/>
          <a:lstStyle/>
          <a:p>
            <a:pPr algn="l"/>
            <a: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  <a:t>Sprovedene analize i pregledi</a:t>
            </a:r>
            <a:endParaRPr lang="da-DK" sz="3200" b="1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381000" y="5562600"/>
            <a:ext cx="8534400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5"/>
          <p:cNvSpPr txBox="1">
            <a:spLocks noChangeArrowheads="1"/>
          </p:cNvSpPr>
          <p:nvPr/>
        </p:nvSpPr>
        <p:spPr bwMode="auto">
          <a:xfrm>
            <a:off x="304800" y="6019800"/>
            <a:ext cx="8534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r-Latn-CS" sz="1400" dirty="0">
                <a:latin typeface="Maiandra GD" pitchFamily="34" charset="0"/>
              </a:rPr>
              <a:t>ACE=angiotenzin-konvertujući enzim; </a:t>
            </a:r>
            <a:r>
              <a:rPr lang="sr-Latn-CS" sz="1400" dirty="0" smtClean="0">
                <a:latin typeface="Maiandra GD" pitchFamily="34" charset="0"/>
              </a:rPr>
              <a:t>HIV=virus humane imunodeficijencije; HBsAg=Hepatitis Bs antigen, HCV= hepatitis C virus; ANA=antinuklearna </a:t>
            </a:r>
            <a:r>
              <a:rPr lang="sr-Latn-CS" sz="1400" dirty="0">
                <a:latin typeface="Maiandra GD" pitchFamily="34" charset="0"/>
              </a:rPr>
              <a:t>antitela, </a:t>
            </a:r>
            <a:r>
              <a:rPr lang="sr-Latn-CS" sz="1400" dirty="0" smtClean="0">
                <a:latin typeface="Maiandra GD" pitchFamily="34" charset="0"/>
              </a:rPr>
              <a:t>ANCA=antineutrofilna citoplazmatska antitela; LA=lupusni </a:t>
            </a:r>
            <a:r>
              <a:rPr lang="sr-Latn-CS" sz="1400" dirty="0">
                <a:latin typeface="Maiandra GD" pitchFamily="34" charset="0"/>
              </a:rPr>
              <a:t>antikoagulans; ACLA=antikardiolipinska antitela, VDRL=Veneral Disease Research </a:t>
            </a:r>
            <a:r>
              <a:rPr lang="sr-Latn-CS" sz="1400" dirty="0" smtClean="0">
                <a:latin typeface="Maiandra GD" pitchFamily="34" charset="0"/>
              </a:rPr>
              <a:t>Laboratory.</a:t>
            </a:r>
            <a:endParaRPr lang="sr-Latn-CS" sz="14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30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3429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x-none" sz="2000" b="1" smtClean="0">
                <a:solidFill>
                  <a:srgbClr val="003300"/>
                </a:solidFill>
                <a:latin typeface="Maiandra GD" pitchFamily="34" charset="0"/>
              </a:rPr>
              <a:t>A</a:t>
            </a:r>
            <a:r>
              <a:rPr lang="en-US" sz="2000" b="1" dirty="0" err="1" smtClean="0">
                <a:solidFill>
                  <a:srgbClr val="003300"/>
                </a:solidFill>
                <a:latin typeface="Maiandra GD" pitchFamily="34" charset="0"/>
              </a:rPr>
              <a:t>ntitela</a:t>
            </a:r>
            <a:r>
              <a:rPr lang="en-US" sz="2000" b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sz="2000" b="1" dirty="0" err="1" smtClean="0">
                <a:solidFill>
                  <a:srgbClr val="003300"/>
                </a:solidFill>
                <a:latin typeface="Maiandra GD" pitchFamily="34" charset="0"/>
              </a:rPr>
              <a:t>na</a:t>
            </a:r>
            <a:r>
              <a:rPr lang="en-US" sz="2000" b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sz="2000" b="1" dirty="0" err="1" smtClean="0">
                <a:solidFill>
                  <a:srgbClr val="003300"/>
                </a:solidFill>
                <a:latin typeface="Maiandra GD" pitchFamily="34" charset="0"/>
              </a:rPr>
              <a:t>akvaporin</a:t>
            </a:r>
            <a:r>
              <a:rPr lang="en-US" sz="2000" b="1" dirty="0" smtClean="0">
                <a:solidFill>
                  <a:srgbClr val="003300"/>
                </a:solidFill>
                <a:latin typeface="Maiandra GD" pitchFamily="34" charset="0"/>
              </a:rPr>
              <a:t> 4 u </a:t>
            </a:r>
            <a:r>
              <a:rPr lang="en-US" sz="2000" b="1" dirty="0" err="1" smtClean="0">
                <a:solidFill>
                  <a:srgbClr val="003300"/>
                </a:solidFill>
                <a:latin typeface="Maiandra GD" pitchFamily="34" charset="0"/>
              </a:rPr>
              <a:t>krvi</a:t>
            </a:r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:</a:t>
            </a:r>
            <a:r>
              <a:rPr lang="en-US" sz="2000" b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sz="2000" b="1" dirty="0" err="1" smtClean="0">
                <a:solidFill>
                  <a:srgbClr val="003300"/>
                </a:solidFill>
                <a:latin typeface="Maiandra GD" pitchFamily="34" charset="0"/>
              </a:rPr>
              <a:t>pozitivna</a:t>
            </a:r>
            <a:r>
              <a:rPr lang="en-US" sz="2000" b="1" dirty="0" smtClean="0">
                <a:solidFill>
                  <a:srgbClr val="003300"/>
                </a:solidFill>
                <a:latin typeface="Maiandra GD" pitchFamily="34" charset="0"/>
              </a:rPr>
              <a:t> (IF). </a:t>
            </a:r>
            <a:endParaRPr lang="x-none" sz="2000" b="1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x-none" sz="2200" smtClean="0">
                <a:latin typeface="Maiandra GD" pitchFamily="34" charset="0"/>
              </a:rPr>
              <a:t>Citob</a:t>
            </a:r>
            <a:r>
              <a:rPr lang="en-US" sz="2200" dirty="0" smtClean="0">
                <a:latin typeface="Maiandra GD" pitchFamily="34" charset="0"/>
              </a:rPr>
              <a:t>i</a:t>
            </a:r>
            <a:r>
              <a:rPr lang="x-none" sz="2200" smtClean="0">
                <a:latin typeface="Maiandra GD" pitchFamily="34" charset="0"/>
              </a:rPr>
              <a:t>ohemijski nalaz</a:t>
            </a:r>
            <a:r>
              <a:rPr lang="sr-Latn-CS" sz="2200" dirty="0" smtClean="0">
                <a:latin typeface="Maiandra GD" pitchFamily="34" charset="0"/>
              </a:rPr>
              <a:t> u</a:t>
            </a:r>
            <a:r>
              <a:rPr lang="x-none" sz="2200" smtClean="0">
                <a:latin typeface="Maiandra GD" pitchFamily="34" charset="0"/>
              </a:rPr>
              <a:t> likvor</a:t>
            </a:r>
            <a:r>
              <a:rPr lang="sr-Latn-CS" sz="2200" dirty="0" smtClean="0">
                <a:latin typeface="Maiandra GD" pitchFamily="34" charset="0"/>
              </a:rPr>
              <a:t>u</a:t>
            </a:r>
            <a:r>
              <a:rPr lang="x-none" sz="2200" smtClean="0">
                <a:latin typeface="Maiandra GD" pitchFamily="34" charset="0"/>
              </a:rPr>
              <a:t>: </a:t>
            </a:r>
            <a:r>
              <a:rPr lang="sr-Latn-CS" sz="2200" dirty="0" smtClean="0">
                <a:latin typeface="Maiandra GD" pitchFamily="34" charset="0"/>
              </a:rPr>
              <a:t>Ne</a:t>
            </a:r>
            <a:r>
              <a:rPr lang="en-US" sz="2200" dirty="0" smtClean="0">
                <a:latin typeface="Maiandra GD" pitchFamily="34" charset="0"/>
              </a:rPr>
              <a:t> 3</a:t>
            </a:r>
            <a:r>
              <a:rPr lang="sr-Latn-CS" sz="2200" dirty="0" smtClean="0">
                <a:latin typeface="Maiandra GD" pitchFamily="34" charset="0"/>
              </a:rPr>
              <a:t>/mm3</a:t>
            </a:r>
            <a:r>
              <a:rPr lang="en-US" sz="2200" dirty="0" smtClean="0">
                <a:latin typeface="Maiandra GD" pitchFamily="34" charset="0"/>
              </a:rPr>
              <a:t>, </a:t>
            </a:r>
            <a:r>
              <a:rPr lang="en-US" sz="2200" dirty="0">
                <a:latin typeface="Maiandra GD" pitchFamily="34" charset="0"/>
              </a:rPr>
              <a:t>Ly 114/mm3, </a:t>
            </a:r>
            <a:r>
              <a:rPr lang="en-US" sz="2200" dirty="0" err="1">
                <a:latin typeface="Maiandra GD" pitchFamily="34" charset="0"/>
              </a:rPr>
              <a:t>Er</a:t>
            </a:r>
            <a:r>
              <a:rPr lang="en-US" sz="2200" dirty="0">
                <a:latin typeface="Maiandra GD" pitchFamily="34" charset="0"/>
              </a:rPr>
              <a:t> 93/mm3, </a:t>
            </a:r>
            <a:r>
              <a:rPr lang="en-US" sz="2200" dirty="0" err="1">
                <a:latin typeface="Maiandra GD" pitchFamily="34" charset="0"/>
              </a:rPr>
              <a:t>glikorahija</a:t>
            </a:r>
            <a:r>
              <a:rPr lang="en-US" sz="2200" dirty="0">
                <a:latin typeface="Maiandra GD" pitchFamily="34" charset="0"/>
              </a:rPr>
              <a:t> 2.6 </a:t>
            </a:r>
            <a:r>
              <a:rPr lang="en-US" sz="2200" dirty="0" err="1">
                <a:latin typeface="Maiandra GD" pitchFamily="34" charset="0"/>
              </a:rPr>
              <a:t>pri</a:t>
            </a:r>
            <a:r>
              <a:rPr lang="en-US" sz="2200" dirty="0">
                <a:latin typeface="Maiandra GD" pitchFamily="34" charset="0"/>
              </a:rPr>
              <a:t> </a:t>
            </a:r>
            <a:r>
              <a:rPr lang="en-US" sz="2200" dirty="0" err="1">
                <a:latin typeface="Maiandra GD" pitchFamily="34" charset="0"/>
              </a:rPr>
              <a:t>glikemiji</a:t>
            </a:r>
            <a:r>
              <a:rPr lang="en-US" sz="2200" dirty="0">
                <a:latin typeface="Maiandra GD" pitchFamily="34" charset="0"/>
              </a:rPr>
              <a:t> </a:t>
            </a:r>
            <a:r>
              <a:rPr lang="en-US" sz="2200" dirty="0" smtClean="0">
                <a:latin typeface="Maiandra GD" pitchFamily="34" charset="0"/>
              </a:rPr>
              <a:t>4.8</a:t>
            </a:r>
            <a:r>
              <a:rPr lang="sr-Latn-CS" sz="2200" dirty="0" smtClean="0">
                <a:latin typeface="Maiandra GD" pitchFamily="34" charset="0"/>
              </a:rPr>
              <a:t>mmol/L, </a:t>
            </a:r>
            <a:r>
              <a:rPr lang="en-US" sz="2200" dirty="0" smtClean="0">
                <a:latin typeface="Maiandra GD" pitchFamily="34" charset="0"/>
              </a:rPr>
              <a:t>protein</a:t>
            </a:r>
            <a:r>
              <a:rPr lang="x-none" sz="2200" dirty="0">
                <a:latin typeface="Maiandra GD" pitchFamily="34" charset="0"/>
              </a:rPr>
              <a:t>orahija</a:t>
            </a:r>
            <a:r>
              <a:rPr lang="en-US" sz="2200" dirty="0">
                <a:latin typeface="Maiandra GD" pitchFamily="34" charset="0"/>
              </a:rPr>
              <a:t> 1.54g/L. </a:t>
            </a:r>
            <a:endParaRPr lang="x-none" sz="2200" dirty="0" smtClean="0">
              <a:latin typeface="Maiandra GD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x-none" sz="2200" dirty="0" smtClean="0">
                <a:latin typeface="Maiandra GD" pitchFamily="34" charset="0"/>
              </a:rPr>
              <a:t>Izoelektrično fokusiranje likvora i seruma: paralelne oligoklonalne IgG trake u likvoru i serumu</a:t>
            </a:r>
            <a:r>
              <a:rPr lang="x-none" sz="2200" smtClean="0">
                <a:latin typeface="Maiandra GD" pitchFamily="34" charset="0"/>
              </a:rPr>
              <a:t>, identičnog </a:t>
            </a:r>
            <a:r>
              <a:rPr lang="x-none" sz="2200" dirty="0" smtClean="0">
                <a:latin typeface="Maiandra GD" pitchFamily="34" charset="0"/>
              </a:rPr>
              <a:t>broja i intenziteta. Nalaz govori u prilog sistemske imunske </a:t>
            </a:r>
            <a:r>
              <a:rPr lang="x-none" sz="2200" smtClean="0">
                <a:latin typeface="Maiandra GD" pitchFamily="34" charset="0"/>
              </a:rPr>
              <a:t>aktivacije.</a:t>
            </a:r>
            <a:endParaRPr lang="sr-Latn-CS" sz="2200" dirty="0" smtClean="0">
              <a:latin typeface="Maiandra GD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sr-Latn-CS" sz="2200" dirty="0" smtClean="0">
                <a:latin typeface="Maiandra GD" pitchFamily="34" charset="0"/>
              </a:rPr>
              <a:t> </a:t>
            </a:r>
            <a:r>
              <a:rPr lang="x-none" sz="2200" smtClean="0">
                <a:latin typeface="Maiandra GD" pitchFamily="34" charset="0"/>
              </a:rPr>
              <a:t>R</a:t>
            </a:r>
            <a:r>
              <a:rPr lang="sr-Latn-CS" sz="2200" dirty="0" smtClean="0">
                <a:latin typeface="Maiandra GD" pitchFamily="34" charset="0"/>
              </a:rPr>
              <a:t>entgenografija</a:t>
            </a:r>
            <a:r>
              <a:rPr lang="x-none" sz="2200" smtClean="0">
                <a:latin typeface="Maiandra GD" pitchFamily="34" charset="0"/>
              </a:rPr>
              <a:t> srca i pluća: </a:t>
            </a:r>
            <a:r>
              <a:rPr lang="sr-Latn-CS" sz="2200" dirty="0" smtClean="0">
                <a:latin typeface="Maiandra GD" pitchFamily="34" charset="0"/>
              </a:rPr>
              <a:t>uredan nalaz</a:t>
            </a:r>
            <a:r>
              <a:rPr lang="x-none" sz="2200" smtClean="0">
                <a:latin typeface="Maiandra GD" pitchFamily="34" charset="0"/>
              </a:rPr>
              <a:t>.</a:t>
            </a:r>
            <a:endParaRPr lang="sr-Latn-CS" sz="2200" dirty="0" smtClean="0">
              <a:latin typeface="Maiandra GD" pitchFamily="34" charset="0"/>
            </a:endParaRPr>
          </a:p>
          <a:p>
            <a:pPr eaLnBrk="1" hangingPunct="1">
              <a:buNone/>
            </a:pPr>
            <a:endParaRPr lang="sr-Latn-CS" sz="26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15000" cy="1325562"/>
          </a:xfrm>
        </p:spPr>
        <p:txBody>
          <a:bodyPr/>
          <a:lstStyle/>
          <a:p>
            <a:pPr algn="l"/>
            <a: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  <a:t>Sprovedene analize i pregledi</a:t>
            </a:r>
            <a:endParaRPr lang="da-DK" sz="3200" b="1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20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15000" cy="1325562"/>
          </a:xfrm>
        </p:spPr>
        <p:txBody>
          <a:bodyPr/>
          <a:lstStyle/>
          <a:p>
            <a:pPr algn="l"/>
            <a: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  <a:t>Magnetna rezonanca mozga</a:t>
            </a:r>
            <a:endParaRPr lang="da-DK" sz="3200" b="1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23200" t="12231" r="22992" b="2478"/>
          <a:stretch>
            <a:fillRect/>
          </a:stretch>
        </p:blipFill>
        <p:spPr bwMode="auto">
          <a:xfrm>
            <a:off x="609600" y="1905000"/>
            <a:ext cx="3124200" cy="343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23199" t="12231" r="23666" b="7692"/>
          <a:stretch>
            <a:fillRect/>
          </a:stretch>
        </p:blipFill>
        <p:spPr bwMode="auto">
          <a:xfrm>
            <a:off x="4118138" y="1905000"/>
            <a:ext cx="327877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3124200" y="5638800"/>
            <a:ext cx="1981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sr-Latn-C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uredan nalaz</a:t>
            </a:r>
            <a:endParaRPr kumimoji="0" lang="da-DK" sz="2000" b="1" i="0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6320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1406</Words>
  <Application>Microsoft Office PowerPoint</Application>
  <PresentationFormat>On-screen Show (4:3)</PresentationFormat>
  <Paragraphs>201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Neuromijelitis optika</vt:lpstr>
      <vt:lpstr>PowerPoint Presentation</vt:lpstr>
      <vt:lpstr>Prikaz slučaja: sadašnja bolest</vt:lpstr>
      <vt:lpstr>Klinika za neurologiju KCS, 3.11.2014.</vt:lpstr>
      <vt:lpstr>Video</vt:lpstr>
      <vt:lpstr>Sprovedene analize i pregledi</vt:lpstr>
      <vt:lpstr>Sprovedene analize i pregledi</vt:lpstr>
      <vt:lpstr>Magnetna rezonanca mozga</vt:lpstr>
      <vt:lpstr>Magnetna rezonanca cervikalne i torakalne kičme</vt:lpstr>
      <vt:lpstr>Magnetna rezonanca cervikalne i torakalne kičme</vt:lpstr>
      <vt:lpstr>Terapija</vt:lpstr>
      <vt:lpstr>Dalji klinički tok bolesti  i terapija</vt:lpstr>
      <vt:lpstr>Dalji klinički tok bolesti  i terapija</vt:lpstr>
      <vt:lpstr>Dalji klinički tok bolesti  i terapija</vt:lpstr>
      <vt:lpstr>Dalji klinički tok bolesti i terapija</vt:lpstr>
      <vt:lpstr>Dalji klinički tok bolesti i terapija</vt:lpstr>
      <vt:lpstr>NMO kriterijumi 2006</vt:lpstr>
      <vt:lpstr>Novi NMOSD kriterijumi</vt:lpstr>
      <vt:lpstr>Zaključak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Viktor</dc:creator>
  <cp:lastModifiedBy>Visnja</cp:lastModifiedBy>
  <cp:revision>254</cp:revision>
  <dcterms:created xsi:type="dcterms:W3CDTF">2013-06-14T10:28:10Z</dcterms:created>
  <dcterms:modified xsi:type="dcterms:W3CDTF">2015-08-04T08:38:02Z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