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258" r:id="rId3"/>
    <p:sldId id="271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75" r:id="rId12"/>
    <p:sldId id="270" r:id="rId13"/>
    <p:sldId id="269" r:id="rId14"/>
    <p:sldId id="276" r:id="rId15"/>
    <p:sldId id="265" r:id="rId16"/>
    <p:sldId id="277" r:id="rId17"/>
    <p:sldId id="266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1" r:id="rId27"/>
    <p:sldId id="292" r:id="rId28"/>
    <p:sldId id="293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 autoAdjust="0"/>
  </p:normalViewPr>
  <p:slideViewPr>
    <p:cSldViewPr>
      <p:cViewPr>
        <p:scale>
          <a:sx n="80" d="100"/>
          <a:sy n="80" d="100"/>
        </p:scale>
        <p:origin x="-2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365C5C6-B680-4107-B590-F204B7DEA467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FB84074-397E-4584-94D0-A0F7C1ABACDD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09734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88A6A85-97A7-40E5-9986-929E8112FFEE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x-non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9DA3F52-3A62-472C-BA21-21F52C788819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265054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</a:t>
            </a:fld>
            <a:endParaRPr lang="x-non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10</a:t>
            </a:fld>
            <a:endParaRPr lang="x-non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11</a:t>
            </a:fld>
            <a:endParaRPr lang="x-non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12</a:t>
            </a:fld>
            <a:endParaRPr lang="x-non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13</a:t>
            </a:fld>
            <a:endParaRPr lang="x-non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14</a:t>
            </a:fld>
            <a:endParaRPr lang="x-non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15</a:t>
            </a:fld>
            <a:endParaRPr lang="x-non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16</a:t>
            </a:fld>
            <a:endParaRPr lang="x-non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17</a:t>
            </a:fld>
            <a:endParaRPr lang="x-non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18</a:t>
            </a:fld>
            <a:endParaRPr lang="x-non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19</a:t>
            </a:fld>
            <a:endParaRPr lang="x-non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2</a:t>
            </a:fld>
            <a:endParaRPr lang="x-non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20</a:t>
            </a:fld>
            <a:endParaRPr lang="x-non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21</a:t>
            </a:fld>
            <a:endParaRPr lang="x-non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22</a:t>
            </a:fld>
            <a:endParaRPr lang="x-non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23</a:t>
            </a:fld>
            <a:endParaRPr lang="x-non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24</a:t>
            </a:fld>
            <a:endParaRPr lang="x-none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25</a:t>
            </a:fld>
            <a:endParaRPr lang="x-none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26</a:t>
            </a:fld>
            <a:endParaRPr lang="x-none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27</a:t>
            </a:fld>
            <a:endParaRPr lang="x-none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28</a:t>
            </a:fld>
            <a:endParaRPr lang="x-non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3</a:t>
            </a:fld>
            <a:endParaRPr lang="x-non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4</a:t>
            </a:fld>
            <a:endParaRPr lang="x-non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5</a:t>
            </a:fld>
            <a:endParaRPr lang="x-non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6</a:t>
            </a:fld>
            <a:endParaRPr lang="x-non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7</a:t>
            </a:fld>
            <a:endParaRPr lang="x-non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8</a:t>
            </a:fld>
            <a:endParaRPr lang="x-non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9</a:t>
            </a:fld>
            <a:endParaRPr lang="x-non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BAF2-92A5-48D6-B136-E9877C54157D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2FED-69D0-4FDA-B632-125DEB0718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F888-4209-4999-B7AD-6FA6242FA4DB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DA1C-2E39-4911-9719-F8370B9C1F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116D-1197-488E-B959-407AEC716C53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77C4-903E-483D-AA51-1B3575C2CA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D677-81E1-4D50-9076-30CFC42E4228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9465-BF51-4517-96CE-0779DFEA99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3BDE-FA6C-4979-BC47-8B7DD17686AC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DF33-2AA5-4A6A-AF53-2EAB36D2F9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D4E5-E84D-47BC-A17D-9BDB4D114267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497F-001E-45AB-BB02-38D2F4CDE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E53E-ACD8-4675-AE05-518DB96216F7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27BC-FC27-40F2-A3CB-79DA8960A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4886-5199-4F95-978E-7056D1F72A3F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87FC-7CC7-445F-8ED6-44AFA77947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BA9E-A4F2-4411-BC13-0F18608755D8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C2F6-34F4-4CF2-81CF-226611EA7B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6C20-D95E-4638-8D9C-62B162F992D5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3C8-441F-4A78-A40E-3EEFFB7F7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D9F7-C55E-422E-B80C-CB239429FB1C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6537-163F-4185-A2C4-83F9565B4C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0DC3DE4-9657-45C1-A020-414030A047C6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0028DA9-5B2F-42BC-870E-9BE19E33C3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7.pn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7.pn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72000"/>
          </a:xfrm>
        </p:spPr>
        <p:txBody>
          <a:bodyPr/>
          <a:lstStyle/>
          <a:p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Zašto?</a:t>
            </a:r>
          </a:p>
          <a:p>
            <a:pPr>
              <a:buFontTx/>
              <a:buChar char="-"/>
            </a:pPr>
            <a:r>
              <a:rPr lang="sr-Latn-CS" sz="2000" dirty="0" smtClean="0">
                <a:solidFill>
                  <a:srgbClr val="003300"/>
                </a:solidFill>
                <a:latin typeface="Maiandra GD" pitchFamily="34" charset="0"/>
              </a:rPr>
              <a:t>NMOSD vrlo varijabilno korišćen termin u literaturi, bila je potrebna preciznija definicija NMOSD</a:t>
            </a:r>
          </a:p>
          <a:p>
            <a:pPr>
              <a:buFontTx/>
              <a:buChar char="-"/>
            </a:pPr>
            <a:endParaRPr lang="sr-Latn-CS" sz="20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>
              <a:buNone/>
            </a:pPr>
            <a:r>
              <a:rPr lang="sr-Latn-CS" sz="2000" dirty="0" smtClean="0">
                <a:solidFill>
                  <a:srgbClr val="003300"/>
                </a:solidFill>
                <a:latin typeface="Maiandra GD" pitchFamily="34" charset="0"/>
              </a:rPr>
              <a:t>     </a:t>
            </a:r>
            <a:r>
              <a:rPr lang="sr-Latn-CS" sz="2000" dirty="0" smtClean="0">
                <a:latin typeface="Maiandra GD" pitchFamily="34" charset="0"/>
              </a:rPr>
              <a:t>Nema jasnih bioloških razlika izmedju bolesnika sa NMO i drugim oboljenjima iz NMOSD kod anti-AQP4 IgG pozitivnih bolesnika</a:t>
            </a:r>
          </a:p>
          <a:p>
            <a:pPr>
              <a:buFontTx/>
              <a:buChar char="-"/>
            </a:pPr>
            <a:endParaRPr lang="sr-Latn-CS" sz="2000" dirty="0" smtClean="0">
              <a:latin typeface="Maiandra GD" pitchFamily="34" charset="0"/>
            </a:endParaRPr>
          </a:p>
          <a:p>
            <a:pPr>
              <a:buNone/>
            </a:pPr>
            <a:endParaRPr lang="sr-Latn-CS" sz="2000" dirty="0">
              <a:latin typeface="Maiandra GD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59436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  <a:t>Novi NMOSD kriterijumi</a:t>
            </a:r>
            <a:endParaRPr lang="en-US" sz="32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62168" y="6475511"/>
            <a:ext cx="45818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35fdff1a"/>
              </a:rPr>
              <a:t>Prema: Wingerchuk et al, 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17f27887"/>
              </a:rPr>
              <a:t>Neurology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3cce2684.BI"/>
              </a:rPr>
              <a:t> 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0fade057"/>
              </a:rPr>
              <a:t>2015;85:177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dvOT0fade057+20"/>
              </a:rPr>
              <a:t>–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0fade057"/>
              </a:rPr>
              <a:t>189.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4572000"/>
          </a:xfrm>
        </p:spPr>
        <p:txBody>
          <a:bodyPr/>
          <a:lstStyle/>
          <a:p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Zašto?</a:t>
            </a:r>
          </a:p>
          <a:p>
            <a:pPr>
              <a:buNone/>
            </a:pPr>
            <a:r>
              <a:rPr lang="sr-Latn-CS" sz="2000" dirty="0" smtClean="0">
                <a:latin typeface="Maiandra GD" pitchFamily="34" charset="0"/>
              </a:rPr>
              <a:t>-   NMOSD vrlo varijabilno korišćen termin u literaturi, bila je potrebna preciznija definicija NMOSD</a:t>
            </a:r>
          </a:p>
          <a:p>
            <a:pPr>
              <a:buFontTx/>
              <a:buChar char="-"/>
            </a:pPr>
            <a:r>
              <a:rPr lang="sr-Latn-CS" sz="2000" dirty="0" smtClean="0">
                <a:solidFill>
                  <a:srgbClr val="003300"/>
                </a:solidFill>
                <a:latin typeface="Maiandra GD" pitchFamily="34" charset="0"/>
              </a:rPr>
              <a:t>kliničke i MR karakteristike ne-optikospinalnih formi bolesti je bilo potrebno uključiti u dijagnostičke kriterijume</a:t>
            </a:r>
          </a:p>
          <a:p>
            <a:pPr>
              <a:buNone/>
            </a:pPr>
            <a:r>
              <a:rPr lang="sr-Latn-CS" sz="2000" dirty="0" smtClean="0">
                <a:solidFill>
                  <a:srgbClr val="003300"/>
                </a:solidFill>
                <a:latin typeface="Maiandra GD" pitchFamily="34" charset="0"/>
              </a:rPr>
              <a:t>                                   </a:t>
            </a:r>
          </a:p>
          <a:p>
            <a:pPr>
              <a:buNone/>
            </a:pPr>
            <a:r>
              <a:rPr lang="sr-Latn-CS" sz="2000" dirty="0" smtClean="0">
                <a:solidFill>
                  <a:srgbClr val="003300"/>
                </a:solidFill>
                <a:latin typeface="Maiandra GD" pitchFamily="34" charset="0"/>
              </a:rPr>
              <a:t>                                               </a:t>
            </a:r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Zašto?</a:t>
            </a:r>
          </a:p>
          <a:p>
            <a:pPr>
              <a:buNone/>
            </a:pPr>
            <a:r>
              <a:rPr lang="sr-Latn-CS" sz="2000" dirty="0" smtClean="0">
                <a:solidFill>
                  <a:srgbClr val="003300"/>
                </a:solidFill>
                <a:latin typeface="Maiandra GD" pitchFamily="34" charset="0"/>
              </a:rPr>
              <a:t>     </a:t>
            </a:r>
            <a:r>
              <a:rPr lang="sr-Latn-CS" sz="2000" dirty="0" smtClean="0">
                <a:latin typeface="Maiandra GD" pitchFamily="34" charset="0"/>
              </a:rPr>
              <a:t>Sve više saznanja o varijabilnoj kliničkoj i MR prezentaciji kod bolesnika sa +anti-AQp4 antitelima bez afekcije optikospinalnog sistema.</a:t>
            </a:r>
          </a:p>
          <a:p>
            <a:pPr>
              <a:buNone/>
            </a:pPr>
            <a:endParaRPr lang="sr-Latn-CS" sz="20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>
              <a:buNone/>
            </a:pPr>
            <a:endParaRPr lang="sr-Latn-CS" sz="2000" dirty="0">
              <a:latin typeface="Maiandra GD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54864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  <a:t>Novi NMOSD kriterijumi</a:t>
            </a:r>
            <a:endParaRPr lang="en-US" sz="32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62168" y="6475511"/>
            <a:ext cx="45818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35fdff1a"/>
              </a:rPr>
              <a:t>Prema: Wingerchuk et al, 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17f27887"/>
              </a:rPr>
              <a:t>Neurology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3cce2684.BI"/>
              </a:rPr>
              <a:t> 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0fade057"/>
              </a:rPr>
              <a:t>2015;85:177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dvOT0fade057+20"/>
              </a:rPr>
              <a:t>–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0fade057"/>
              </a:rPr>
              <a:t>189.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21289"/>
            <a:ext cx="4114800" cy="354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"/>
            <a:ext cx="4686300" cy="394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029200" y="3962400"/>
            <a:ext cx="38932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iandra GD" pitchFamily="34" charset="0"/>
                <a:ea typeface="Calibri" pitchFamily="34" charset="0"/>
                <a:cs typeface="AdvOT35fdff1a"/>
              </a:rPr>
              <a:t>Wingerchuk et al, 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iandra GD" pitchFamily="34" charset="0"/>
                <a:ea typeface="Calibri" pitchFamily="34" charset="0"/>
                <a:cs typeface="AdvOT17f27887"/>
              </a:rPr>
              <a:t>Neurology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iandra GD" pitchFamily="34" charset="0"/>
                <a:ea typeface="Calibri" pitchFamily="34" charset="0"/>
                <a:cs typeface="AdvOT3cce2684.BI"/>
              </a:rPr>
              <a:t> 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iandra GD" pitchFamily="34" charset="0"/>
                <a:ea typeface="Calibri" pitchFamily="34" charset="0"/>
                <a:cs typeface="AdvOT0fade057"/>
              </a:rPr>
              <a:t>2015;85:177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dvOT0fade057+20"/>
              </a:rPr>
              <a:t>–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iandra GD" pitchFamily="34" charset="0"/>
                <a:ea typeface="Calibri" pitchFamily="34" charset="0"/>
                <a:cs typeface="AdvOT0fade057"/>
              </a:rPr>
              <a:t>189.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95800"/>
            <a:ext cx="904614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736958" y="6474023"/>
            <a:ext cx="3185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iandra GD" pitchFamily="34" charset="0"/>
                <a:ea typeface="Calibri" pitchFamily="34" charset="0"/>
                <a:cs typeface="AdvOT35fdff1a"/>
              </a:rPr>
              <a:t>Kim et al, Mult Scler</a:t>
            </a:r>
            <a:r>
              <a:rPr kumimoji="0" lang="sr-Latn-C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Maiandra GD" pitchFamily="34" charset="0"/>
                <a:ea typeface="Calibri" pitchFamily="34" charset="0"/>
                <a:cs typeface="AdvOT35fdff1a"/>
              </a:rPr>
              <a:t> 2010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iandra GD" pitchFamily="34" charset="0"/>
                <a:ea typeface="Calibri" pitchFamily="34" charset="0"/>
                <a:cs typeface="AdvOT0fade057"/>
              </a:rPr>
              <a:t>;16:1229-36.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10"/>
          <p:cNvSpPr txBox="1">
            <a:spLocks noChangeArrowheads="1"/>
          </p:cNvSpPr>
          <p:nvPr/>
        </p:nvSpPr>
        <p:spPr bwMode="auto">
          <a:xfrm>
            <a:off x="4038600" y="1457325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r-Latn-CS" dirty="0" smtClean="0">
                <a:latin typeface="Maiandra GD" pitchFamily="34" charset="0"/>
              </a:rPr>
              <a:t>“oblačasto prebojavanje kontrastom“</a:t>
            </a:r>
            <a:endParaRPr lang="sr-Latn-CS" dirty="0">
              <a:latin typeface="Maiandra GD" pitchFamily="34" charset="0"/>
            </a:endParaRPr>
          </a:p>
        </p:txBody>
      </p:sp>
      <p:sp>
        <p:nvSpPr>
          <p:cNvPr id="10" name="Textfeld 12"/>
          <p:cNvSpPr txBox="1">
            <a:spLocks noChangeArrowheads="1"/>
          </p:cNvSpPr>
          <p:nvPr/>
        </p:nvSpPr>
        <p:spPr bwMode="auto">
          <a:xfrm>
            <a:off x="4038600" y="3392487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r-Latn-CS" dirty="0" smtClean="0">
                <a:latin typeface="Maiandra GD" pitchFamily="34" charset="0"/>
              </a:rPr>
              <a:t>“jasno-ograničeno nodularno prebojavanje kontrastom"</a:t>
            </a:r>
            <a:endParaRPr lang="sr-Latn-CS" dirty="0">
              <a:latin typeface="Maiandra GD" pitchFamily="34" charset="0"/>
            </a:endParaRPr>
          </a:p>
        </p:txBody>
      </p:sp>
      <p:grpSp>
        <p:nvGrpSpPr>
          <p:cNvPr id="18" name="Gruppieren 17"/>
          <p:cNvGrpSpPr/>
          <p:nvPr/>
        </p:nvGrpSpPr>
        <p:grpSpPr>
          <a:xfrm>
            <a:off x="457200" y="990600"/>
            <a:ext cx="3262312" cy="5659437"/>
            <a:chOff x="395288" y="665163"/>
            <a:chExt cx="3632200" cy="6119812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288" y="665163"/>
              <a:ext cx="3600450" cy="192246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5288" y="2681288"/>
              <a:ext cx="3603625" cy="201612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5288" y="4770438"/>
              <a:ext cx="3632200" cy="20145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</p:grpSp>
      <p:sp>
        <p:nvSpPr>
          <p:cNvPr id="14" name="Textfeld 10"/>
          <p:cNvSpPr txBox="1">
            <a:spLocks noChangeArrowheads="1"/>
          </p:cNvSpPr>
          <p:nvPr/>
        </p:nvSpPr>
        <p:spPr bwMode="auto">
          <a:xfrm>
            <a:off x="3995738" y="5489575"/>
            <a:ext cx="4538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r-Latn-CS" dirty="0" smtClean="0">
                <a:latin typeface="Maiandra GD" pitchFamily="34" charset="0"/>
              </a:rPr>
              <a:t>“prstenasto prebojavanje kontrastom“</a:t>
            </a:r>
            <a:endParaRPr lang="sr-Latn-CS" dirty="0">
              <a:latin typeface="Maiandra GD" pitchFamily="34" charset="0"/>
            </a:endParaRPr>
          </a:p>
        </p:txBody>
      </p:sp>
      <p:sp>
        <p:nvSpPr>
          <p:cNvPr id="15" name="Textfeld 4"/>
          <p:cNvSpPr txBox="1">
            <a:spLocks noChangeArrowheads="1"/>
          </p:cNvSpPr>
          <p:nvPr/>
        </p:nvSpPr>
        <p:spPr bwMode="auto">
          <a:xfrm>
            <a:off x="3886200" y="6324600"/>
            <a:ext cx="525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sr-Latn-CS" sz="1400" dirty="0">
                <a:latin typeface="Maiandra GD" pitchFamily="34" charset="0"/>
              </a:rPr>
              <a:t>Kim et al, Mult Scler </a:t>
            </a:r>
            <a:r>
              <a:rPr lang="sr-Latn-CS" sz="1400" dirty="0" smtClean="0">
                <a:latin typeface="Maiandra GD" pitchFamily="34" charset="0"/>
              </a:rPr>
              <a:t>2010; </a:t>
            </a:r>
            <a:r>
              <a:rPr lang="en-GB" sz="1400" dirty="0" err="1" smtClean="0">
                <a:latin typeface="Maiandra GD" pitchFamily="34" charset="0"/>
              </a:rPr>
              <a:t>Newey</a:t>
            </a:r>
            <a:r>
              <a:rPr lang="sr-Latn-CS" sz="1400" dirty="0" smtClean="0">
                <a:latin typeface="Maiandra GD" pitchFamily="34" charset="0"/>
              </a:rPr>
              <a:t> and</a:t>
            </a:r>
            <a:r>
              <a:rPr lang="en-GB" sz="1400" dirty="0" smtClean="0">
                <a:latin typeface="Maiandra GD" pitchFamily="34" charset="0"/>
              </a:rPr>
              <a:t> </a:t>
            </a:r>
            <a:r>
              <a:rPr lang="en-GB" sz="1400" dirty="0" err="1" smtClean="0">
                <a:latin typeface="Maiandra GD" pitchFamily="34" charset="0"/>
              </a:rPr>
              <a:t>Bermel</a:t>
            </a:r>
            <a:r>
              <a:rPr lang="sr-Latn-CS" sz="1400" dirty="0" smtClean="0">
                <a:latin typeface="Maiandra GD" pitchFamily="34" charset="0"/>
              </a:rPr>
              <a:t>, </a:t>
            </a:r>
            <a:r>
              <a:rPr lang="en-GB" sz="1400" dirty="0" smtClean="0">
                <a:latin typeface="Maiandra GD" pitchFamily="34" charset="0"/>
              </a:rPr>
              <a:t>Neurology 2011</a:t>
            </a:r>
          </a:p>
          <a:p>
            <a:pPr algn="r">
              <a:defRPr/>
            </a:pPr>
            <a:r>
              <a:rPr lang="sr-Latn-CS" sz="1400" dirty="0" smtClean="0">
                <a:latin typeface="Maiandra GD" pitchFamily="34" charset="0"/>
              </a:rPr>
              <a:t> </a:t>
            </a:r>
            <a:endParaRPr lang="sr-Latn-CS" sz="1400" dirty="0">
              <a:latin typeface="Maiandra GD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52400" y="381000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MR mozga u NMOSD: T1W sa kontrastom</a:t>
            </a:r>
            <a:endParaRPr lang="sr-Latn-CS" sz="20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59436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  <a:t>Novi NMOSD kriterijumi</a:t>
            </a:r>
            <a:endParaRPr lang="en-US" sz="32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/>
          <a:lstStyle/>
          <a:p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Zašto?</a:t>
            </a:r>
          </a:p>
          <a:p>
            <a:pPr>
              <a:buNone/>
            </a:pPr>
            <a:endParaRPr lang="sr-Latn-CS" b="1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>
              <a:buNone/>
            </a:pPr>
            <a:r>
              <a:rPr lang="sr-Latn-CS" sz="2000" dirty="0" smtClean="0">
                <a:latin typeface="Maiandra GD" pitchFamily="34" charset="0"/>
              </a:rPr>
              <a:t>-   NMOSD vrlo varijabilno korišćen termin u literaturi, bila je potrebna preciznija definicija NMOSD</a:t>
            </a:r>
          </a:p>
          <a:p>
            <a:pPr>
              <a:buFontTx/>
              <a:buChar char="-"/>
            </a:pPr>
            <a:r>
              <a:rPr lang="sr-Latn-CS" sz="2000" dirty="0" smtClean="0">
                <a:latin typeface="Maiandra GD" pitchFamily="34" charset="0"/>
              </a:rPr>
              <a:t>kliničke i MR karakteristike ne-optikospinalnih formi bolesti je bilo potrebno uključiti u dijagnostičke kriterijume</a:t>
            </a:r>
          </a:p>
          <a:p>
            <a:pPr>
              <a:buFontTx/>
              <a:buChar char="-"/>
            </a:pPr>
            <a:r>
              <a:rPr lang="sr-Latn-CS" sz="2000" dirty="0" smtClean="0">
                <a:latin typeface="Maiandra GD" pitchFamily="34" charset="0"/>
              </a:rPr>
              <a:t>Pedijatrijska NMO i Azijska OSMS su zahtevale jasniju definiciju</a:t>
            </a:r>
          </a:p>
          <a:p>
            <a:pPr>
              <a:buFontTx/>
              <a:buChar char="-"/>
            </a:pPr>
            <a:r>
              <a:rPr lang="sr-Latn-CS" sz="2000" dirty="0" smtClean="0">
                <a:latin typeface="Maiandra GD" pitchFamily="34" charset="0"/>
              </a:rPr>
              <a:t>Krajnji cilj: tačna dijagnoza, jasna distinkcija prema MS, pravovremeno započinjanje lečenja (IFNbeta, fingolimod i natalizumab mogu da pogoršaju NMOSD)</a:t>
            </a:r>
          </a:p>
          <a:p>
            <a:pPr>
              <a:buNone/>
            </a:pPr>
            <a:endParaRPr lang="sr-Latn-CS" sz="2000" dirty="0">
              <a:latin typeface="Maiandra GD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55142" y="6475511"/>
            <a:ext cx="44888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35fdff1a"/>
              </a:rPr>
              <a:t>Prema: Wingerchuk et al, 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17f27887"/>
              </a:rPr>
              <a:t>Neurology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3cce2684.BI"/>
              </a:rPr>
              <a:t> 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0fade057"/>
              </a:rPr>
              <a:t>2015;85:177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dvOT0fade057+20"/>
              </a:rPr>
              <a:t>–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0fade057"/>
              </a:rPr>
              <a:t>189.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8580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  <a:t>Novi NMOSD kriterijumi</a:t>
            </a:r>
            <a:endParaRPr lang="en-US" sz="32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81000" y="2770525"/>
            <a:ext cx="7772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Ključne kliničke karakteristike:</a:t>
            </a:r>
          </a:p>
          <a:p>
            <a:endParaRPr lang="sr-Latn-CS" sz="2000" dirty="0" smtClean="0">
              <a:latin typeface="Maiandra GD" pitchFamily="34" charset="0"/>
            </a:endParaRPr>
          </a:p>
          <a:p>
            <a:r>
              <a:rPr lang="sr-Latn-CS" sz="2000" b="1" dirty="0" smtClean="0">
                <a:latin typeface="Maiandra GD" pitchFamily="34" charset="0"/>
              </a:rPr>
              <a:t>1. </a:t>
            </a:r>
            <a:r>
              <a:rPr lang="sr-Latn-CS" sz="2000" dirty="0" smtClean="0">
                <a:latin typeface="Maiandra GD" pitchFamily="34" charset="0"/>
              </a:rPr>
              <a:t>Optički neuritis</a:t>
            </a:r>
          </a:p>
          <a:p>
            <a:r>
              <a:rPr lang="sr-Latn-CS" sz="2000" b="1" dirty="0" smtClean="0">
                <a:latin typeface="Maiandra GD" pitchFamily="34" charset="0"/>
              </a:rPr>
              <a:t>2. </a:t>
            </a:r>
            <a:r>
              <a:rPr lang="sr-Latn-CS" sz="2000" dirty="0" smtClean="0">
                <a:latin typeface="Maiandra GD" pitchFamily="34" charset="0"/>
              </a:rPr>
              <a:t>Akutni mijelitis</a:t>
            </a:r>
          </a:p>
          <a:p>
            <a:r>
              <a:rPr lang="en-US" sz="2000" b="1" dirty="0" smtClean="0">
                <a:latin typeface="Maiandra GD" pitchFamily="34" charset="0"/>
              </a:rPr>
              <a:t>3. </a:t>
            </a:r>
            <a:r>
              <a:rPr lang="sr-Latn-CS" sz="2000" dirty="0" smtClean="0">
                <a:latin typeface="Maiandra GD" pitchFamily="34" charset="0"/>
              </a:rPr>
              <a:t>Sindrom aree postreme (epizode prolongirane štucavice ili mučnine i povraćanja, bez drugog jasnog uzroka)</a:t>
            </a:r>
          </a:p>
          <a:p>
            <a:r>
              <a:rPr lang="sr-Latn-CS" sz="2000" b="1" dirty="0" smtClean="0">
                <a:latin typeface="Maiandra GD" pitchFamily="34" charset="0"/>
              </a:rPr>
              <a:t>4. </a:t>
            </a:r>
            <a:r>
              <a:rPr lang="sr-Latn-CS" sz="2000" dirty="0" smtClean="0">
                <a:latin typeface="Maiandra GD" pitchFamily="34" charset="0"/>
              </a:rPr>
              <a:t>Akutni sindrom moždanog stabla</a:t>
            </a:r>
          </a:p>
          <a:p>
            <a:r>
              <a:rPr lang="sr-Latn-CS" sz="2000" b="1" dirty="0" smtClean="0">
                <a:latin typeface="Maiandra GD" pitchFamily="34" charset="0"/>
              </a:rPr>
              <a:t>5. </a:t>
            </a:r>
            <a:r>
              <a:rPr lang="sr-Latn-CS" sz="2000" dirty="0" smtClean="0">
                <a:latin typeface="Maiandra GD" pitchFamily="34" charset="0"/>
              </a:rPr>
              <a:t>Simptomatska narkolepsija ili akutni diencefalički sindrom sa lezijama u diencefalonu na MR koje su tipične za NMOSD</a:t>
            </a:r>
          </a:p>
          <a:p>
            <a:r>
              <a:rPr lang="en-US" sz="2000" b="1" dirty="0" smtClean="0">
                <a:latin typeface="Maiandra GD" pitchFamily="34" charset="0"/>
              </a:rPr>
              <a:t>6. </a:t>
            </a:r>
            <a:r>
              <a:rPr lang="sr-Latn-CS" sz="2000" dirty="0" smtClean="0">
                <a:latin typeface="Maiandra GD" pitchFamily="34" charset="0"/>
              </a:rPr>
              <a:t>Simptomatske lezije u mozgu sa lezijama na MR tipičnim za NMOSD</a:t>
            </a:r>
            <a:endParaRPr lang="sr-Latn-CS" sz="2000" dirty="0">
              <a:latin typeface="Maiandra GD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96116" y="6475511"/>
            <a:ext cx="44478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35fdff1a"/>
              </a:rPr>
              <a:t>Prema: Wingerchuk et al, 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17f27887"/>
              </a:rPr>
              <a:t>Neurology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3cce2684.BI"/>
              </a:rPr>
              <a:t> 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0fade057"/>
              </a:rPr>
              <a:t>2015;85:177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dvOT0fade057+20"/>
              </a:rPr>
              <a:t>–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0fade057"/>
              </a:rPr>
              <a:t>189.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04800" y="1752600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200" b="1" dirty="0" smtClean="0">
                <a:solidFill>
                  <a:srgbClr val="003300"/>
                </a:solidFill>
                <a:latin typeface="Maiandra GD" pitchFamily="34" charset="0"/>
              </a:rPr>
              <a:t>Objedinjuju termin NMO i NMOSD, koristiti samo NMOSD!</a:t>
            </a:r>
            <a:endParaRPr lang="sr-Latn-CS" sz="22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8580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  <a:t>Novi NMOSD kriterijumi</a:t>
            </a:r>
            <a:endParaRPr lang="en-US" sz="32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3962400" y="1828800"/>
            <a:ext cx="0" cy="457200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228600" y="17642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Anti-AQP4 pozitivan</a:t>
            </a:r>
            <a:endParaRPr lang="sr-Latn-C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495800" y="17642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Anti-AQP4 negativan/nepoznat</a:t>
            </a:r>
            <a:endParaRPr lang="sr-Latn-C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52400" y="3352800"/>
            <a:ext cx="411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Maiandra GD" pitchFamily="34" charset="0"/>
              </a:rPr>
              <a:t>1. </a:t>
            </a:r>
            <a:r>
              <a:rPr lang="en-US" dirty="0" smtClean="0">
                <a:latin typeface="Maiandra GD" pitchFamily="34" charset="0"/>
              </a:rPr>
              <a:t>≥</a:t>
            </a:r>
            <a:r>
              <a:rPr lang="sr-Latn-CS" dirty="0" smtClean="0">
                <a:latin typeface="Maiandra GD" pitchFamily="34" charset="0"/>
              </a:rPr>
              <a:t>1 ključna klinička karakteristika</a:t>
            </a:r>
            <a:endParaRPr lang="en-US" dirty="0" smtClean="0">
              <a:latin typeface="Maiandra GD" pitchFamily="34" charset="0"/>
            </a:endParaRPr>
          </a:p>
          <a:p>
            <a:r>
              <a:rPr lang="en-US" b="1" dirty="0" smtClean="0">
                <a:latin typeface="Maiandra GD" pitchFamily="34" charset="0"/>
              </a:rPr>
              <a:t>2. </a:t>
            </a:r>
            <a:r>
              <a:rPr lang="sr-Latn-CS" dirty="0" smtClean="0">
                <a:latin typeface="Maiandra GD" pitchFamily="34" charset="0"/>
              </a:rPr>
              <a:t>+anti-AQP4 antitela </a:t>
            </a:r>
          </a:p>
          <a:p>
            <a:r>
              <a:rPr lang="sr-Latn-CS" b="1" dirty="0" smtClean="0">
                <a:latin typeface="Maiandra GD" pitchFamily="34" charset="0"/>
              </a:rPr>
              <a:t>3. </a:t>
            </a:r>
            <a:r>
              <a:rPr lang="sr-Latn-CS" dirty="0" smtClean="0">
                <a:latin typeface="Maiandra GD" pitchFamily="34" charset="0"/>
              </a:rPr>
              <a:t>isključiti alternativne dijagnoze</a:t>
            </a:r>
            <a:endParaRPr lang="sr-Latn-CS" dirty="0">
              <a:latin typeface="Maiandra GD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114800" y="2590800"/>
            <a:ext cx="4876800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700" dirty="0" smtClean="0">
                <a:latin typeface="Maiandra GD" pitchFamily="34" charset="0"/>
              </a:rPr>
              <a:t>≥</a:t>
            </a:r>
            <a:r>
              <a:rPr lang="sr-Latn-CS" sz="1700" dirty="0" smtClean="0">
                <a:latin typeface="Maiandra GD" pitchFamily="34" charset="0"/>
              </a:rPr>
              <a:t> 2 ključne kliničke karakteristike, ≥ 1 klinički atak bolesti koji ispunjavaju sve sledeće kriterijume: </a:t>
            </a:r>
          </a:p>
          <a:p>
            <a:pPr marL="450850" indent="-450850"/>
            <a:r>
              <a:rPr lang="sr-Latn-CS" sz="1700" dirty="0" smtClean="0">
                <a:latin typeface="Maiandra GD" pitchFamily="34" charset="0"/>
              </a:rPr>
              <a:t>       </a:t>
            </a:r>
            <a:r>
              <a:rPr lang="en-US" sz="1700" dirty="0" smtClean="0">
                <a:solidFill>
                  <a:srgbClr val="003300"/>
                </a:solidFill>
                <a:latin typeface="Maiandra GD" pitchFamily="34" charset="0"/>
              </a:rPr>
              <a:t>a.</a:t>
            </a:r>
            <a:r>
              <a:rPr lang="en-US" sz="1700" dirty="0" smtClean="0">
                <a:latin typeface="Maiandra GD" pitchFamily="34" charset="0"/>
              </a:rPr>
              <a:t> ≥</a:t>
            </a:r>
            <a:r>
              <a:rPr lang="sr-Latn-CS" sz="1700" dirty="0" smtClean="0">
                <a:latin typeface="Maiandra GD" pitchFamily="34" charset="0"/>
              </a:rPr>
              <a:t>1 ključna klinička karakteristika mora biti       ON, LETM ili sindrom aree postreme</a:t>
            </a:r>
          </a:p>
          <a:p>
            <a:pPr marL="450850" indent="-450850"/>
            <a:r>
              <a:rPr lang="sr-Latn-CS" sz="1700" dirty="0" smtClean="0">
                <a:latin typeface="Maiandra GD" pitchFamily="34" charset="0"/>
              </a:rPr>
              <a:t>      </a:t>
            </a:r>
            <a:r>
              <a:rPr lang="sr-Latn-CS" sz="1700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sz="1700" dirty="0" smtClean="0">
                <a:solidFill>
                  <a:srgbClr val="003300"/>
                </a:solidFill>
                <a:latin typeface="Maiandra GD" pitchFamily="34" charset="0"/>
              </a:rPr>
              <a:t>b. </a:t>
            </a:r>
            <a:r>
              <a:rPr lang="sr-Latn-CS" sz="1700" dirty="0" smtClean="0">
                <a:latin typeface="Maiandra GD" pitchFamily="34" charset="0"/>
              </a:rPr>
              <a:t>diseminacija u prostoru (ključne kliničke karakteristike se moraju razlikovati)</a:t>
            </a:r>
            <a:endParaRPr lang="en-US" sz="1700" dirty="0" smtClean="0">
              <a:latin typeface="Maiandra GD" pitchFamily="34" charset="0"/>
            </a:endParaRPr>
          </a:p>
          <a:p>
            <a:r>
              <a:rPr lang="sr-Latn-CS" sz="1700" dirty="0" smtClean="0">
                <a:latin typeface="Maiandra GD" pitchFamily="34" charset="0"/>
              </a:rPr>
              <a:t>      </a:t>
            </a:r>
            <a:r>
              <a:rPr lang="sr-Latn-CS" sz="1700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sz="1700" dirty="0" smtClean="0">
                <a:solidFill>
                  <a:srgbClr val="003300"/>
                </a:solidFill>
                <a:latin typeface="Maiandra GD" pitchFamily="34" charset="0"/>
              </a:rPr>
              <a:t>c. </a:t>
            </a:r>
            <a:r>
              <a:rPr lang="sr-Latn-CS" sz="1700" dirty="0" smtClean="0">
                <a:latin typeface="Maiandra GD" pitchFamily="34" charset="0"/>
              </a:rPr>
              <a:t>ispunjenost dodatnih MR kriterijuma*</a:t>
            </a:r>
          </a:p>
          <a:p>
            <a:endParaRPr lang="en-US" sz="1700" dirty="0" smtClean="0">
              <a:latin typeface="Maiandra GD" pitchFamily="34" charset="0"/>
            </a:endParaRPr>
          </a:p>
          <a:p>
            <a:r>
              <a:rPr lang="en-US" sz="1700" b="1" dirty="0" smtClean="0">
                <a:latin typeface="Maiandra GD" pitchFamily="34" charset="0"/>
              </a:rPr>
              <a:t>2.</a:t>
            </a:r>
            <a:r>
              <a:rPr lang="sr-Latn-CS" sz="1700" b="1" dirty="0" smtClean="0">
                <a:latin typeface="Maiandra GD" pitchFamily="34" charset="0"/>
              </a:rPr>
              <a:t> </a:t>
            </a:r>
            <a:r>
              <a:rPr lang="en-US" sz="1700" b="1" dirty="0" smtClean="0">
                <a:latin typeface="Maiandra GD" pitchFamily="34" charset="0"/>
              </a:rPr>
              <a:t> </a:t>
            </a:r>
            <a:r>
              <a:rPr lang="sr-Latn-CS" sz="1700" dirty="0" smtClean="0">
                <a:latin typeface="Maiandra GD" pitchFamily="34" charset="0"/>
              </a:rPr>
              <a:t>anti-AQP4 antitela negativna/nalaz nepoznat</a:t>
            </a:r>
            <a:endParaRPr lang="en-US" sz="1700" dirty="0" smtClean="0">
              <a:latin typeface="Maiandra GD" pitchFamily="34" charset="0"/>
            </a:endParaRPr>
          </a:p>
          <a:p>
            <a:r>
              <a:rPr lang="sr-Latn-CS" sz="1700" b="1" dirty="0" smtClean="0">
                <a:latin typeface="Maiandra GD" pitchFamily="34" charset="0"/>
              </a:rPr>
              <a:t>3. </a:t>
            </a:r>
            <a:r>
              <a:rPr lang="sr-Latn-CS" sz="1700" dirty="0" smtClean="0">
                <a:latin typeface="Maiandra GD" pitchFamily="34" charset="0"/>
              </a:rPr>
              <a:t>isključiti alternativne dijagnoze</a:t>
            </a:r>
            <a:endParaRPr lang="sr-Latn-CS" sz="1700" dirty="0">
              <a:latin typeface="Maiandra GD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696116" y="6475511"/>
            <a:ext cx="44478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35fdff1a"/>
              </a:rPr>
              <a:t>Prema: Wingerchuk et al, 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17f27887"/>
              </a:rPr>
              <a:t>Neurology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3cce2684.BI"/>
              </a:rPr>
              <a:t> 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0fade057"/>
              </a:rPr>
              <a:t>2015;85:177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dvOT0fade057+20"/>
              </a:rPr>
              <a:t>–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0fade057"/>
              </a:rPr>
              <a:t>189.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54102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Dodatni MR kriterijumi za NMOSD kod kojih je nalaz anti-AQP4 At negativan/nepoznat </a:t>
            </a:r>
            <a:endParaRPr lang="en-US" sz="20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28600" y="1981200"/>
            <a:ext cx="4343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/>
            <a:r>
              <a:rPr lang="sr-Latn-CS" sz="1600" b="1" dirty="0" smtClean="0">
                <a:solidFill>
                  <a:srgbClr val="003300"/>
                </a:solidFill>
                <a:latin typeface="Maiandra GD" pitchFamily="34" charset="0"/>
              </a:rPr>
              <a:t>1. Akutni ON: MR mozga: (</a:t>
            </a:r>
            <a:r>
              <a:rPr lang="en-US" sz="1600" b="1" dirty="0" smtClean="0">
                <a:solidFill>
                  <a:srgbClr val="003300"/>
                </a:solidFill>
                <a:latin typeface="Maiandra GD" pitchFamily="34" charset="0"/>
              </a:rPr>
              <a:t>a) </a:t>
            </a:r>
            <a:r>
              <a:rPr lang="sr-Latn-CS" sz="1600" b="1" dirty="0" smtClean="0">
                <a:solidFill>
                  <a:srgbClr val="003300"/>
                </a:solidFill>
                <a:latin typeface="Maiandra GD" pitchFamily="34" charset="0"/>
              </a:rPr>
              <a:t>normalan nalaz ILI nespecifične lezije u beloj masi ILI </a:t>
            </a:r>
            <a:r>
              <a:rPr lang="en-US" sz="1600" b="1" dirty="0" smtClean="0">
                <a:solidFill>
                  <a:srgbClr val="003300"/>
                </a:solidFill>
                <a:latin typeface="Maiandra GD" pitchFamily="34" charset="0"/>
              </a:rPr>
              <a:t>(b) </a:t>
            </a:r>
            <a:r>
              <a:rPr lang="sr-Latn-CS" sz="1600" b="1" dirty="0" smtClean="0">
                <a:solidFill>
                  <a:srgbClr val="003300"/>
                </a:solidFill>
                <a:latin typeface="Maiandra GD" pitchFamily="34" charset="0"/>
              </a:rPr>
              <a:t>T2-W ILI T1W+C hiperintenzitet duž &gt;1/2 dužine optičkog nerva ili na optičkoj hijazmi </a:t>
            </a:r>
          </a:p>
          <a:p>
            <a:pPr marL="342900" indent="-342900" algn="just"/>
            <a:endParaRPr lang="sr-Latn-CS" sz="1600" dirty="0" smtClean="0">
              <a:latin typeface="Maiandra GD" pitchFamily="34" charset="0"/>
            </a:endParaRPr>
          </a:p>
          <a:p>
            <a:pPr marL="177800" indent="-177800" algn="just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2. </a:t>
            </a:r>
            <a:r>
              <a:rPr lang="sr-Latn-C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Akutni mijelitis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: </a:t>
            </a:r>
            <a:r>
              <a:rPr lang="sr-Latn-C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kontinualna</a:t>
            </a:r>
            <a:r>
              <a:rPr lang="sr-Latn-C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 </a:t>
            </a:r>
            <a:r>
              <a:rPr lang="sr-Latn-C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LETM lezija sa afekcijom ≥ 3 spinalna segmenta ILI kontinualna atrofija k. moždine ≥ 3 spinalna segmenta (kod bolesnika u remisiji)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Maiandra GD" pitchFamily="34" charset="0"/>
            </a:endParaRPr>
          </a:p>
          <a:p>
            <a:pPr algn="just"/>
            <a:endParaRPr lang="sr-Latn-C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Maiandra GD" pitchFamily="34" charset="0"/>
            </a:endParaRPr>
          </a:p>
          <a:p>
            <a:pPr marL="177800" indent="-177800" algn="just"/>
            <a:r>
              <a:rPr lang="sr-Latn-C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3. Sindrom aree postreme: udružen sa lezijom u dorzalnoj meduli oblongati/arei postremi</a:t>
            </a:r>
          </a:p>
          <a:p>
            <a:pPr algn="just"/>
            <a:endParaRPr lang="sr-Latn-C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Maiandra GD" pitchFamily="34" charset="0"/>
            </a:endParaRPr>
          </a:p>
          <a:p>
            <a:pPr marL="177800" indent="-177800" algn="just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4. </a:t>
            </a:r>
            <a:r>
              <a:rPr lang="sr-Latn-C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Akutni sindrom moždanog stabla: periependimalna lezija u moždanom stablu</a:t>
            </a:r>
            <a:endParaRPr lang="sr-Latn-CS" sz="1600" dirty="0">
              <a:solidFill>
                <a:schemeClr val="tx1">
                  <a:lumMod val="65000"/>
                  <a:lumOff val="35000"/>
                </a:schemeClr>
              </a:solidFill>
              <a:latin typeface="Maiandra GD" pitchFamily="34" charset="0"/>
            </a:endParaRPr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0561" y="1524001"/>
            <a:ext cx="2812839" cy="2209799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810000"/>
            <a:ext cx="2841774" cy="2362200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96116" y="6475511"/>
            <a:ext cx="44478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35fdff1a"/>
              </a:rPr>
              <a:t>Prema; Wingerchuk et al, 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17f27887"/>
              </a:rPr>
              <a:t>Neurology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3cce2684.BI"/>
              </a:rPr>
              <a:t> 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0fade057"/>
              </a:rPr>
              <a:t>2015;85:177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dvOT0fade057+20"/>
              </a:rPr>
              <a:t>–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0fade057"/>
              </a:rPr>
              <a:t>189.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54102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Dodatni MR kriterijumi za NMOSD kod kojih je nalaz anti-AQP4 At negativan/nepoznat </a:t>
            </a:r>
            <a:endParaRPr lang="en-US" sz="20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28600" y="1600200"/>
            <a:ext cx="3505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/>
            <a:r>
              <a:rPr lang="sr-Latn-C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1. Akutni ON: MR mozga: (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a) </a:t>
            </a:r>
            <a:r>
              <a:rPr lang="sr-Latn-C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normalan nalaz ILI nespecifične lezije u beloj masi ILI 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(b) </a:t>
            </a:r>
            <a:r>
              <a:rPr lang="sr-Latn-C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T2-W ILI T1W+C hiperintenzitet duž &gt;1/2 dužine optičkog nerva ili na hijazmi </a:t>
            </a:r>
          </a:p>
          <a:p>
            <a:pPr marL="342900" indent="-342900" algn="just"/>
            <a:endParaRPr lang="sr-Latn-CS" sz="1500" dirty="0" smtClean="0">
              <a:latin typeface="Maiandra GD" pitchFamily="34" charset="0"/>
            </a:endParaRPr>
          </a:p>
          <a:p>
            <a:pPr marL="177800" indent="-177800" algn="just"/>
            <a:r>
              <a:rPr lang="en-US" sz="1500" b="1" dirty="0" smtClean="0">
                <a:solidFill>
                  <a:srgbClr val="003300"/>
                </a:solidFill>
                <a:latin typeface="Maiandra GD" pitchFamily="34" charset="0"/>
              </a:rPr>
              <a:t>2.</a:t>
            </a:r>
            <a:r>
              <a:rPr lang="sr-Latn-CS" sz="1500" b="1" dirty="0" smtClean="0">
                <a:solidFill>
                  <a:srgbClr val="003300"/>
                </a:solidFill>
                <a:latin typeface="Maiandra GD" pitchFamily="34" charset="0"/>
              </a:rPr>
              <a:t> Akutni mijelitis</a:t>
            </a:r>
            <a:r>
              <a:rPr lang="en-US" sz="1500" b="1" dirty="0" smtClean="0">
                <a:solidFill>
                  <a:srgbClr val="003300"/>
                </a:solidFill>
                <a:latin typeface="Maiandra GD" pitchFamily="34" charset="0"/>
              </a:rPr>
              <a:t>: </a:t>
            </a:r>
            <a:r>
              <a:rPr lang="sr-Latn-CS" sz="1500" b="1" dirty="0" smtClean="0">
                <a:solidFill>
                  <a:srgbClr val="003300"/>
                </a:solidFill>
                <a:latin typeface="Maiandra GD" pitchFamily="34" charset="0"/>
              </a:rPr>
              <a:t>kontinualna LETM lezija sa afekcijom ≥ 3 spinalna segmenta ILI kontinualna atrofija k. moždine ≥ 3 spinalna segmenta (kod bolesnika u remisiji)</a:t>
            </a:r>
            <a:endParaRPr lang="en-US" sz="1500" b="1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algn="just"/>
            <a:endParaRPr lang="sr-Latn-CS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Maiandra GD" pitchFamily="34" charset="0"/>
            </a:endParaRPr>
          </a:p>
          <a:p>
            <a:pPr marL="177800" indent="-177800" algn="just"/>
            <a:r>
              <a:rPr lang="sr-Latn-C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3. Sindrom aree postreme: udružen sa lezijom u dorzalnoj meduli oblongati/arei postremi</a:t>
            </a:r>
          </a:p>
          <a:p>
            <a:pPr algn="just"/>
            <a:endParaRPr lang="sr-Latn-CS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Maiandra GD" pitchFamily="34" charset="0"/>
            </a:endParaRPr>
          </a:p>
          <a:p>
            <a:pPr marL="177800" indent="-177800" algn="just"/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4. </a:t>
            </a:r>
            <a:r>
              <a:rPr lang="sr-Latn-C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Akutni sindrom moždanog stabla: periependimalna lezija u moždanom stablu</a:t>
            </a:r>
            <a:endParaRPr lang="sr-Latn-CS" sz="1500" dirty="0">
              <a:solidFill>
                <a:schemeClr val="tx1">
                  <a:lumMod val="65000"/>
                  <a:lumOff val="35000"/>
                </a:schemeClr>
              </a:solidFill>
              <a:latin typeface="Maiandra GD" pitchFamily="34" charset="0"/>
            </a:endParaRP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981200"/>
            <a:ext cx="5159502" cy="3486150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724400"/>
            <a:ext cx="705637" cy="71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96116" y="6475511"/>
            <a:ext cx="44478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35fdff1a"/>
              </a:rPr>
              <a:t>Prema; Wingerchuk et al, 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17f27887"/>
              </a:rPr>
              <a:t>Neurology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3cce2684.BI"/>
              </a:rPr>
              <a:t> 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0fade057"/>
              </a:rPr>
              <a:t>2015;85:177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dvOT0fade057+20"/>
              </a:rPr>
              <a:t>–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0fade057"/>
              </a:rPr>
              <a:t>189.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54102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Dodatni MR kriterijumi za NMOSD kod kojih je nalaz anti-AQP4 At negativan/nepoznat </a:t>
            </a:r>
            <a:endParaRPr lang="en-US" sz="20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28600" y="1981200"/>
            <a:ext cx="4343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/>
            <a:r>
              <a:rPr lang="sr-Latn-C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1. Akutni ON: MR mozga: (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a) </a:t>
            </a:r>
            <a:r>
              <a:rPr lang="sr-Latn-C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normalan nalaz ILI nespecifične lezije u beloj masi ILI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(b) </a:t>
            </a:r>
            <a:r>
              <a:rPr lang="sr-Latn-C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T2-W ILI T1W+C hiperintenzitet duž &gt;1/2 dužine optičkog nerva ili na hijazmi </a:t>
            </a:r>
          </a:p>
          <a:p>
            <a:pPr marL="342900" indent="-342900" algn="just"/>
            <a:endParaRPr lang="sr-Latn-CS" sz="1600" dirty="0" smtClean="0">
              <a:latin typeface="Maiandra GD" pitchFamily="34" charset="0"/>
            </a:endParaRPr>
          </a:p>
          <a:p>
            <a:pPr marL="177800" indent="-177800" algn="just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2. </a:t>
            </a:r>
            <a:r>
              <a:rPr lang="sr-Latn-C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Akutni mijelitis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: </a:t>
            </a:r>
            <a:r>
              <a:rPr lang="sr-Latn-C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kontinualna</a:t>
            </a:r>
            <a:r>
              <a:rPr lang="sr-Latn-C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 </a:t>
            </a:r>
            <a:r>
              <a:rPr lang="sr-Latn-C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LETM lezija sa afekcijom ≥ 3 spinalna segmenta ILI kontinualna atrofija k. moždine ≥ 3 spinalna segmenta (kod bolesnika u remisiji)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Maiandra GD" pitchFamily="34" charset="0"/>
            </a:endParaRPr>
          </a:p>
          <a:p>
            <a:pPr algn="just"/>
            <a:endParaRPr lang="sr-Latn-C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Maiandra GD" pitchFamily="34" charset="0"/>
            </a:endParaRPr>
          </a:p>
          <a:p>
            <a:pPr marL="177800" indent="-177800" algn="just"/>
            <a:r>
              <a:rPr lang="sr-Latn-CS" sz="1600" b="1" dirty="0" smtClean="0">
                <a:solidFill>
                  <a:srgbClr val="003300"/>
                </a:solidFill>
                <a:latin typeface="Maiandra GD" pitchFamily="34" charset="0"/>
              </a:rPr>
              <a:t>3. Sindrom aree postreme: udružen sa lezijom u dorzalnoj meduli oblongati/arei postremi</a:t>
            </a:r>
          </a:p>
          <a:p>
            <a:pPr algn="just"/>
            <a:endParaRPr lang="sr-Latn-C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Maiandra GD" pitchFamily="34" charset="0"/>
            </a:endParaRPr>
          </a:p>
          <a:p>
            <a:pPr marL="177800" indent="-177800" algn="just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4. </a:t>
            </a:r>
            <a:r>
              <a:rPr lang="sr-Latn-C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Akutni sindrom moždanog stabla: periependimalna lezija u moždanom stablu</a:t>
            </a:r>
            <a:endParaRPr lang="sr-Latn-CS" sz="1600" dirty="0">
              <a:solidFill>
                <a:schemeClr val="tx1">
                  <a:lumMod val="65000"/>
                  <a:lumOff val="35000"/>
                </a:schemeClr>
              </a:solidFill>
              <a:latin typeface="Maiandra GD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5029200" y="1524000"/>
            <a:ext cx="3516511" cy="4598817"/>
            <a:chOff x="5029200" y="1524000"/>
            <a:chExt cx="3516511" cy="459881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9200" y="1524000"/>
              <a:ext cx="3505200" cy="2691667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29200" y="4191000"/>
              <a:ext cx="3516511" cy="1931817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</p:spPr>
        </p:pic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96116" y="6475511"/>
            <a:ext cx="44478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35fdff1a"/>
              </a:rPr>
              <a:t>Prema; Wingerchuk et al, 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17f27887"/>
              </a:rPr>
              <a:t>Neurology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3cce2684.BI"/>
              </a:rPr>
              <a:t> 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0fade057"/>
              </a:rPr>
              <a:t>2015;85:177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dvOT0fade057+20"/>
              </a:rPr>
              <a:t>–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0fade057"/>
              </a:rPr>
              <a:t>189.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NMO i bolesti NMO spektra</a:t>
            </a:r>
            <a:endParaRPr lang="en-US" b="1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38200" y="22828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28600" y="3581400"/>
            <a:ext cx="8458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r-Latn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aiandra GD" pitchFamily="34" charset="0"/>
                <a:ea typeface="+mn-ea"/>
                <a:cs typeface="+mn-cs"/>
              </a:rPr>
              <a:t>Irena Dujmović Bašuroski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sr-Latn-C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Maiandra GD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r-Latn-C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Maiandra GD" pitchFamily="34" charset="0"/>
                <a:ea typeface="+mn-ea"/>
                <a:cs typeface="+mn-cs"/>
              </a:rPr>
              <a:t>Klinika za neurologiju KCS </a:t>
            </a:r>
            <a:r>
              <a:rPr kumimoji="0" lang="sr-Latn-C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Maiandra GD" pitchFamily="34" charset="0"/>
                <a:ea typeface="+mn-ea"/>
                <a:cs typeface="+mn-cs"/>
                <a:sym typeface="Symbol"/>
              </a:rPr>
              <a:t> Medicinski fakultet Univerziteta u Beogradu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latin typeface="Maiandra G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54102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Dodatni MR kriterijumi za NMOSD kod kojih je nalaz anti-AQP4 At negativan/nepoznat </a:t>
            </a:r>
            <a:endParaRPr lang="en-US" sz="20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28600" y="1981200"/>
            <a:ext cx="4343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/>
            <a:r>
              <a:rPr lang="sr-Latn-C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1. Akutni ON: MR mozga: (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a) </a:t>
            </a:r>
            <a:r>
              <a:rPr lang="sr-Latn-C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normalan nalaz ILI nespecifične lezije u beloj masi ILI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(b) </a:t>
            </a:r>
            <a:r>
              <a:rPr lang="sr-Latn-C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T2-W ILI T1W+C hiperintenzitet duž &gt;1/2 dužine optičkog nerva ili na hijazmi </a:t>
            </a:r>
          </a:p>
          <a:p>
            <a:pPr marL="342900" indent="-342900" algn="just"/>
            <a:endParaRPr lang="sr-Latn-CS" sz="1600" dirty="0" smtClean="0">
              <a:latin typeface="Maiandra GD" pitchFamily="34" charset="0"/>
            </a:endParaRPr>
          </a:p>
          <a:p>
            <a:pPr marL="177800" indent="-177800" algn="just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2. </a:t>
            </a:r>
            <a:r>
              <a:rPr lang="sr-Latn-C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Akutni mijelitis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: </a:t>
            </a:r>
            <a:r>
              <a:rPr lang="sr-Latn-C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kontinualna</a:t>
            </a:r>
            <a:r>
              <a:rPr lang="sr-Latn-C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 </a:t>
            </a:r>
            <a:r>
              <a:rPr lang="sr-Latn-C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LETM lezija sa afekcijom ≥ 3 spinalna segmenta ILI kontinualna atrofija k. moždine ≥ 3 spinalna segmenta (kod bolesnika u remisiji)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Maiandra GD" pitchFamily="34" charset="0"/>
            </a:endParaRPr>
          </a:p>
          <a:p>
            <a:pPr algn="just"/>
            <a:endParaRPr lang="sr-Latn-C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Maiandra GD" pitchFamily="34" charset="0"/>
            </a:endParaRPr>
          </a:p>
          <a:p>
            <a:pPr marL="177800" indent="-177800" algn="just"/>
            <a:r>
              <a:rPr lang="sr-Latn-C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3. Sindrom aree postreme: udružen sa lezijom u dorzalnoj meduli oblongati/arei postremi</a:t>
            </a:r>
          </a:p>
          <a:p>
            <a:pPr algn="just"/>
            <a:endParaRPr lang="sr-Latn-C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Maiandra GD" pitchFamily="34" charset="0"/>
            </a:endParaRPr>
          </a:p>
          <a:p>
            <a:pPr marL="177800" indent="-177800" algn="just"/>
            <a:r>
              <a:rPr lang="en-US" sz="1600" b="1" dirty="0" smtClean="0">
                <a:solidFill>
                  <a:srgbClr val="003300"/>
                </a:solidFill>
                <a:latin typeface="Maiandra GD" pitchFamily="34" charset="0"/>
              </a:rPr>
              <a:t>4. </a:t>
            </a:r>
            <a:r>
              <a:rPr lang="sr-Latn-CS" sz="1600" b="1" dirty="0" smtClean="0">
                <a:solidFill>
                  <a:srgbClr val="003300"/>
                </a:solidFill>
                <a:latin typeface="Maiandra GD" pitchFamily="34" charset="0"/>
              </a:rPr>
              <a:t>Akutni sindrom moždanog stabla: periependimalna lezija u moždanom stablu</a:t>
            </a:r>
            <a:endParaRPr lang="sr-Latn-CS" sz="16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810000"/>
            <a:ext cx="3611028" cy="2590800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96116" y="6475511"/>
            <a:ext cx="44478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35fdff1a"/>
              </a:rPr>
              <a:t>Prema; Wingerchuk et al, 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17f27887"/>
              </a:rPr>
              <a:t>Neurology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3cce2684.BI"/>
              </a:rPr>
              <a:t> 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0fade057"/>
              </a:rPr>
              <a:t>2015;85:177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dvOT0fade057+20"/>
              </a:rPr>
              <a:t>–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0fade057"/>
              </a:rPr>
              <a:t>189.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524000"/>
            <a:ext cx="1903886" cy="2286000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8580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  <a:t>Novi NMOSD kriterijumi</a:t>
            </a:r>
            <a:endParaRPr lang="en-US" sz="32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3962400" y="1828800"/>
            <a:ext cx="0" cy="457200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228600" y="17642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Anti-AQP4 pozitivan</a:t>
            </a:r>
            <a:endParaRPr lang="sr-Latn-C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495800" y="17642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Anti-AQP4 negativan/nepoznat</a:t>
            </a:r>
            <a:endParaRPr lang="sr-Latn-C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52400" y="3352800"/>
            <a:ext cx="411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Maiandra GD" pitchFamily="34" charset="0"/>
              </a:rPr>
              <a:t>1. </a:t>
            </a:r>
            <a:r>
              <a:rPr lang="en-US" dirty="0" smtClean="0">
                <a:latin typeface="Maiandra GD" pitchFamily="34" charset="0"/>
              </a:rPr>
              <a:t>≥</a:t>
            </a:r>
            <a:r>
              <a:rPr lang="sr-Latn-CS" dirty="0" smtClean="0">
                <a:latin typeface="Maiandra GD" pitchFamily="34" charset="0"/>
              </a:rPr>
              <a:t>1 ključna klinička karakteristika</a:t>
            </a:r>
            <a:endParaRPr lang="en-US" dirty="0" smtClean="0">
              <a:latin typeface="Maiandra GD" pitchFamily="34" charset="0"/>
            </a:endParaRPr>
          </a:p>
          <a:p>
            <a:r>
              <a:rPr lang="en-US" b="1" dirty="0" smtClean="0">
                <a:latin typeface="Maiandra GD" pitchFamily="34" charset="0"/>
              </a:rPr>
              <a:t>2. </a:t>
            </a:r>
            <a:r>
              <a:rPr lang="sr-Latn-CS" dirty="0" smtClean="0">
                <a:latin typeface="Maiandra GD" pitchFamily="34" charset="0"/>
              </a:rPr>
              <a:t>+anti-AQP4 antitela </a:t>
            </a:r>
          </a:p>
          <a:p>
            <a:r>
              <a:rPr lang="sr-Latn-CS" b="1" dirty="0" smtClean="0">
                <a:latin typeface="Maiandra GD" pitchFamily="34" charset="0"/>
              </a:rPr>
              <a:t>3. </a:t>
            </a:r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isključiti alternativne dijagnoze</a:t>
            </a:r>
            <a:endParaRPr lang="sr-Latn-C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114800" y="2590800"/>
            <a:ext cx="4876800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700" dirty="0" smtClean="0">
                <a:latin typeface="Maiandra GD" pitchFamily="34" charset="0"/>
              </a:rPr>
              <a:t>≥</a:t>
            </a:r>
            <a:r>
              <a:rPr lang="sr-Latn-CS" sz="1700" dirty="0" smtClean="0">
                <a:latin typeface="Maiandra GD" pitchFamily="34" charset="0"/>
              </a:rPr>
              <a:t> 2 ključne kliničke karakteristike, ≥ 1 klinički atak bolesti koji ispunjavaju sve sledeće kriterijume: </a:t>
            </a:r>
          </a:p>
          <a:p>
            <a:pPr marL="450850" indent="-450850"/>
            <a:r>
              <a:rPr lang="sr-Latn-CS" sz="1700" dirty="0" smtClean="0">
                <a:latin typeface="Maiandra GD" pitchFamily="34" charset="0"/>
              </a:rPr>
              <a:t>       </a:t>
            </a:r>
            <a:r>
              <a:rPr lang="en-US" sz="1700" dirty="0" smtClean="0">
                <a:solidFill>
                  <a:srgbClr val="003300"/>
                </a:solidFill>
                <a:latin typeface="Maiandra GD" pitchFamily="34" charset="0"/>
              </a:rPr>
              <a:t>a.</a:t>
            </a:r>
            <a:r>
              <a:rPr lang="en-US" sz="1700" dirty="0" smtClean="0">
                <a:latin typeface="Maiandra GD" pitchFamily="34" charset="0"/>
              </a:rPr>
              <a:t> ≥</a:t>
            </a:r>
            <a:r>
              <a:rPr lang="sr-Latn-CS" sz="1700" dirty="0" smtClean="0">
                <a:latin typeface="Maiandra GD" pitchFamily="34" charset="0"/>
              </a:rPr>
              <a:t>1 ključna klinička karakteristika mora biti       ON, LETM ili sindrom aree postreme</a:t>
            </a:r>
          </a:p>
          <a:p>
            <a:pPr marL="450850" indent="-450850"/>
            <a:r>
              <a:rPr lang="sr-Latn-CS" sz="1700" dirty="0" smtClean="0">
                <a:latin typeface="Maiandra GD" pitchFamily="34" charset="0"/>
              </a:rPr>
              <a:t>      </a:t>
            </a:r>
            <a:r>
              <a:rPr lang="sr-Latn-CS" sz="1700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sz="1700" dirty="0" smtClean="0">
                <a:solidFill>
                  <a:srgbClr val="003300"/>
                </a:solidFill>
                <a:latin typeface="Maiandra GD" pitchFamily="34" charset="0"/>
              </a:rPr>
              <a:t>b. </a:t>
            </a:r>
            <a:r>
              <a:rPr lang="sr-Latn-CS" sz="1700" dirty="0" smtClean="0">
                <a:latin typeface="Maiandra GD" pitchFamily="34" charset="0"/>
              </a:rPr>
              <a:t>diseminacija u prostoru (ključne kliničke karakteristike se moraju razlikovati)</a:t>
            </a:r>
            <a:endParaRPr lang="en-US" sz="1700" dirty="0" smtClean="0">
              <a:latin typeface="Maiandra GD" pitchFamily="34" charset="0"/>
            </a:endParaRPr>
          </a:p>
          <a:p>
            <a:r>
              <a:rPr lang="sr-Latn-CS" sz="1700" dirty="0" smtClean="0">
                <a:latin typeface="Maiandra GD" pitchFamily="34" charset="0"/>
              </a:rPr>
              <a:t>      </a:t>
            </a:r>
            <a:r>
              <a:rPr lang="sr-Latn-CS" sz="1700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sz="1700" dirty="0" smtClean="0">
                <a:solidFill>
                  <a:srgbClr val="003300"/>
                </a:solidFill>
                <a:latin typeface="Maiandra GD" pitchFamily="34" charset="0"/>
              </a:rPr>
              <a:t>c. </a:t>
            </a:r>
            <a:r>
              <a:rPr lang="sr-Latn-CS" sz="1700" dirty="0" smtClean="0">
                <a:latin typeface="Maiandra GD" pitchFamily="34" charset="0"/>
              </a:rPr>
              <a:t>ispunjenost dodatnih MR kriterijuma*</a:t>
            </a:r>
          </a:p>
          <a:p>
            <a:endParaRPr lang="en-US" sz="1700" dirty="0" smtClean="0">
              <a:latin typeface="Maiandra GD" pitchFamily="34" charset="0"/>
            </a:endParaRPr>
          </a:p>
          <a:p>
            <a:r>
              <a:rPr lang="en-US" sz="1700" b="1" dirty="0" smtClean="0">
                <a:latin typeface="Maiandra GD" pitchFamily="34" charset="0"/>
              </a:rPr>
              <a:t>2.</a:t>
            </a:r>
            <a:r>
              <a:rPr lang="sr-Latn-CS" sz="1700" b="1" dirty="0" smtClean="0">
                <a:latin typeface="Maiandra GD" pitchFamily="34" charset="0"/>
              </a:rPr>
              <a:t> </a:t>
            </a:r>
            <a:r>
              <a:rPr lang="en-US" sz="1700" b="1" dirty="0" smtClean="0">
                <a:latin typeface="Maiandra GD" pitchFamily="34" charset="0"/>
              </a:rPr>
              <a:t> </a:t>
            </a:r>
            <a:r>
              <a:rPr lang="sr-Latn-CS" sz="1700" dirty="0" smtClean="0">
                <a:latin typeface="Maiandra GD" pitchFamily="34" charset="0"/>
              </a:rPr>
              <a:t>anti-AQP4 antitela negativna/nalaz nepoznat</a:t>
            </a:r>
            <a:endParaRPr lang="en-US" sz="1700" dirty="0" smtClean="0">
              <a:latin typeface="Maiandra GD" pitchFamily="34" charset="0"/>
            </a:endParaRPr>
          </a:p>
          <a:p>
            <a:r>
              <a:rPr lang="sr-Latn-CS" sz="1700" b="1" dirty="0" smtClean="0">
                <a:latin typeface="Maiandra GD" pitchFamily="34" charset="0"/>
              </a:rPr>
              <a:t>3</a:t>
            </a:r>
            <a:r>
              <a:rPr lang="sr-Latn-CS" sz="1700" b="1" dirty="0" smtClean="0">
                <a:solidFill>
                  <a:srgbClr val="003300"/>
                </a:solidFill>
                <a:latin typeface="Maiandra GD" pitchFamily="34" charset="0"/>
              </a:rPr>
              <a:t>. isključiti alternativne dijagnoze</a:t>
            </a:r>
            <a:endParaRPr lang="sr-Latn-CS" sz="17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696116" y="6475511"/>
            <a:ext cx="44478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35fdff1a"/>
              </a:rPr>
              <a:t>Prema: Wingerchuk et al, 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17f27887"/>
              </a:rPr>
              <a:t>Neurology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3cce2684.BI"/>
              </a:rPr>
              <a:t> 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0fade057"/>
              </a:rPr>
              <a:t>2015;85:177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dvOT0fade057+20"/>
              </a:rPr>
              <a:t>–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0fade057"/>
              </a:rPr>
              <a:t>189.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52400" y="274638"/>
            <a:ext cx="6477000" cy="1173162"/>
          </a:xfrm>
        </p:spPr>
        <p:txBody>
          <a:bodyPr>
            <a:noAutofit/>
          </a:bodyPr>
          <a:lstStyle/>
          <a:p>
            <a:pPr algn="l"/>
            <a:r>
              <a:rPr lang="sr-Latn-CS" sz="2800" b="1" dirty="0" smtClean="0">
                <a:solidFill>
                  <a:srgbClr val="003300"/>
                </a:solidFill>
                <a:latin typeface="Maiandra GD" pitchFamily="34" charset="0"/>
              </a:rPr>
              <a:t>“red flags “ u dijagnozi NMOSD</a:t>
            </a:r>
            <a:endParaRPr lang="sr-Latn-CS" sz="28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57200" y="2590800"/>
            <a:ext cx="731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>
                <a:latin typeface="Maiandra GD" pitchFamily="34" charset="0"/>
              </a:rPr>
              <a:t>Klinički elementi i laboratorijski nalazi:</a:t>
            </a:r>
          </a:p>
          <a:p>
            <a:endParaRPr lang="sr-Latn-CS" sz="2000" b="1" dirty="0" smtClean="0">
              <a:latin typeface="Maiandra G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CS" sz="2000" dirty="0" smtClean="0">
                <a:latin typeface="Maiandra GD" pitchFamily="34" charset="0"/>
              </a:rPr>
              <a:t>progresivan klinički tok (MS, sarkoidoza, tumori)</a:t>
            </a:r>
          </a:p>
          <a:p>
            <a:pPr>
              <a:buFont typeface="Arial" pitchFamily="34" charset="0"/>
              <a:buChar char="•"/>
            </a:pPr>
            <a:r>
              <a:rPr lang="sr-Latn-CS" sz="2000" dirty="0" smtClean="0">
                <a:latin typeface="Maiandra GD" pitchFamily="34" charset="0"/>
              </a:rPr>
              <a:t>perakutni početak (ishemija k.moždine)</a:t>
            </a:r>
          </a:p>
          <a:p>
            <a:pPr>
              <a:buFont typeface="Arial" pitchFamily="34" charset="0"/>
              <a:buChar char="•"/>
            </a:pPr>
            <a:r>
              <a:rPr lang="sr-Latn-CS" sz="2000" dirty="0" smtClean="0">
                <a:latin typeface="Maiandra GD" pitchFamily="34" charset="0"/>
              </a:rPr>
              <a:t>parcijalni transverzalni mijelitis (MS)</a:t>
            </a:r>
          </a:p>
          <a:p>
            <a:pPr>
              <a:buFont typeface="Arial" pitchFamily="34" charset="0"/>
              <a:buChar char="•"/>
            </a:pPr>
            <a:r>
              <a:rPr lang="sr-Latn-CS" sz="2000" dirty="0" smtClean="0">
                <a:latin typeface="Maiandra GD" pitchFamily="34" charset="0"/>
              </a:rPr>
              <a:t>pozitivne oligoklonalne IgG trake u likvoru</a:t>
            </a:r>
          </a:p>
          <a:p>
            <a:pPr>
              <a:buFont typeface="Arial" pitchFamily="34" charset="0"/>
              <a:buChar char="•"/>
            </a:pPr>
            <a:r>
              <a:rPr lang="sr-Latn-CS" sz="2000" dirty="0" smtClean="0">
                <a:latin typeface="Maiandra GD" pitchFamily="34" charset="0"/>
              </a:rPr>
              <a:t>dokazane druge dijagnoze koje mogu da imitiraju NMOSD (sarkoidoza, maligniteti (paraneoplastički sindromi), hronične infekcije (HIV, sifilis)-</a:t>
            </a:r>
            <a:r>
              <a:rPr lang="sr-Latn-CS" sz="2000" b="1" dirty="0" smtClean="0">
                <a:latin typeface="Maiandra GD" pitchFamily="34" charset="0"/>
              </a:rPr>
              <a:t>anti-AQP4 IgG negativna</a:t>
            </a:r>
            <a:endParaRPr lang="sr-Latn-CS" sz="2000" b="1" dirty="0">
              <a:latin typeface="Maiandra GD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62168" y="6475511"/>
            <a:ext cx="45818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35fdff1a"/>
              </a:rPr>
              <a:t>Prema: Wingerchuk et al, 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17f27887"/>
              </a:rPr>
              <a:t>Neurology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3cce2684.BI"/>
              </a:rPr>
              <a:t> 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0fade057"/>
              </a:rPr>
              <a:t>2015;85:177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dvOT0fade057+20"/>
              </a:rPr>
              <a:t>–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0fade057"/>
              </a:rPr>
              <a:t>189.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228600"/>
            <a:ext cx="6477000" cy="1173162"/>
          </a:xfrm>
        </p:spPr>
        <p:txBody>
          <a:bodyPr>
            <a:noAutofit/>
          </a:bodyPr>
          <a:lstStyle/>
          <a:p>
            <a:pPr algn="l"/>
            <a:r>
              <a:rPr lang="sr-Latn-CS" sz="2800" b="1" dirty="0" smtClean="0">
                <a:solidFill>
                  <a:srgbClr val="003300"/>
                </a:solidFill>
                <a:latin typeface="Maiandra GD" pitchFamily="34" charset="0"/>
              </a:rPr>
              <a:t>“red flags “ u dijagnozi NMOSD</a:t>
            </a:r>
            <a:endParaRPr lang="sr-Latn-CS" sz="28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81000" y="1447800"/>
            <a:ext cx="838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>
                <a:latin typeface="Maiandra GD" pitchFamily="34" charset="0"/>
              </a:rPr>
              <a:t>Nalazi na MR mozga:</a:t>
            </a:r>
          </a:p>
          <a:p>
            <a:pPr>
              <a:buFont typeface="Arial" pitchFamily="34" charset="0"/>
              <a:buChar char="•"/>
            </a:pPr>
            <a:r>
              <a:rPr lang="sr-Latn-CS" dirty="0" smtClean="0">
                <a:latin typeface="Maiandra GD" pitchFamily="34" charset="0"/>
              </a:rPr>
              <a:t>koji sugerišu MS</a:t>
            </a:r>
          </a:p>
          <a:p>
            <a:pPr marL="985838" indent="-985838" defTabSz="903288"/>
            <a:r>
              <a:rPr lang="sr-Latn-CS" dirty="0" smtClean="0">
                <a:latin typeface="Maiandra GD" pitchFamily="34" charset="0"/>
              </a:rPr>
              <a:t>            -“Dawson-ovi prsti“ (lezije perpendikularno na površinu  lateralnih komora“</a:t>
            </a:r>
          </a:p>
          <a:p>
            <a:pPr marL="985838" indent="-985838" defTabSz="903288"/>
            <a:r>
              <a:rPr lang="sr-Latn-CS" dirty="0" smtClean="0">
                <a:latin typeface="Maiandra GD" pitchFamily="34" charset="0"/>
              </a:rPr>
              <a:t>            - periventrikularne lezije u donjem temporalnom lobusu</a:t>
            </a:r>
          </a:p>
          <a:p>
            <a:pPr marL="985838" indent="-985838" defTabSz="903288"/>
            <a:r>
              <a:rPr lang="sr-Latn-CS" dirty="0" smtClean="0">
                <a:latin typeface="Maiandra GD" pitchFamily="34" charset="0"/>
              </a:rPr>
              <a:t>            - jukstakortikalne lezije (subkortikalna “U“-vlakna)</a:t>
            </a:r>
          </a:p>
          <a:p>
            <a:pPr marL="985838" indent="-985838" defTabSz="903288"/>
            <a:r>
              <a:rPr lang="sr-Latn-CS" dirty="0" smtClean="0">
                <a:latin typeface="Maiandra GD" pitchFamily="34" charset="0"/>
              </a:rPr>
              <a:t>            - kortikalne lezije</a:t>
            </a:r>
          </a:p>
          <a:p>
            <a:pPr marL="177800" indent="-177800" defTabSz="903288">
              <a:buFont typeface="Arial" pitchFamily="34" charset="0"/>
              <a:buChar char="•"/>
            </a:pPr>
            <a:r>
              <a:rPr lang="sr-Latn-CS" dirty="0" smtClean="0">
                <a:latin typeface="Maiandra GD" pitchFamily="34" charset="0"/>
              </a:rPr>
              <a:t>koji sugerišu drugo oboljenje (ne-MS, ne-NMOSD)</a:t>
            </a:r>
          </a:p>
          <a:p>
            <a:pPr marL="985838" indent="-985838" defTabSz="903288"/>
            <a:r>
              <a:rPr lang="sr-Latn-CS" dirty="0" smtClean="0">
                <a:latin typeface="Maiandra GD" pitchFamily="34" charset="0"/>
              </a:rPr>
              <a:t>            - lezije sa perzistentnim prebojavanjem kontrastom (&gt;3meseca)</a:t>
            </a:r>
          </a:p>
          <a:p>
            <a:pPr marL="985838" indent="-985838" defTabSz="903288"/>
            <a:endParaRPr lang="sr-Latn-CS" dirty="0" smtClean="0">
              <a:latin typeface="Maiandra GD" pitchFamily="34" charset="0"/>
            </a:endParaRPr>
          </a:p>
          <a:p>
            <a:r>
              <a:rPr lang="sr-Latn-CS" b="1" dirty="0" smtClean="0">
                <a:latin typeface="Maiandra GD" pitchFamily="34" charset="0"/>
              </a:rPr>
              <a:t>Nalazi na MR kičmene moždine koji više sugerišu MS, manje NMOSD:</a:t>
            </a:r>
          </a:p>
          <a:p>
            <a:pPr marL="1081088" indent="-177800">
              <a:buFontTx/>
              <a:buChar char="-"/>
            </a:pPr>
            <a:r>
              <a:rPr lang="sr-Latn-CS" dirty="0" smtClean="0">
                <a:latin typeface="Maiandra GD" pitchFamily="34" charset="0"/>
              </a:rPr>
              <a:t>spinalne lezije sa longitudinalnom afekcijom&lt;3 spinalna  segmenta na sagitalnim T2W sekvencama</a:t>
            </a:r>
          </a:p>
          <a:p>
            <a:pPr marL="1081088" indent="-177800">
              <a:buFontTx/>
              <a:buChar char="-"/>
            </a:pPr>
            <a:r>
              <a:rPr lang="sr-Latn-CS" dirty="0" smtClean="0">
                <a:latin typeface="Maiandra GD" pitchFamily="34" charset="0"/>
              </a:rPr>
              <a:t>spinalne lezije dominantno periferno lokalizovane na aksijalnim T2W sekvencama</a:t>
            </a:r>
          </a:p>
          <a:p>
            <a:pPr marL="1081088" indent="-177800"/>
            <a:r>
              <a:rPr lang="sr-Latn-CS" dirty="0" smtClean="0">
                <a:latin typeface="Maiandra GD" pitchFamily="34" charset="0"/>
              </a:rPr>
              <a:t>-  difuzni hiperintenzitet signala na T2W (nekada u PPMS)</a:t>
            </a:r>
          </a:p>
          <a:p>
            <a:pPr marL="985838" indent="-985838" defTabSz="903288"/>
            <a:endParaRPr lang="sr-Latn-CS" dirty="0" smtClean="0">
              <a:latin typeface="Maiandra GD" pitchFamily="34" charset="0"/>
            </a:endParaRPr>
          </a:p>
          <a:p>
            <a:endParaRPr lang="sr-Latn-CS" dirty="0">
              <a:latin typeface="Maiandra GD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62168" y="6475511"/>
            <a:ext cx="45818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35fdff1a"/>
              </a:rPr>
              <a:t>Prema: Wingerchuk et al, 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17f27887"/>
              </a:rPr>
              <a:t>Neurology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3cce2684.BI"/>
              </a:rPr>
              <a:t> 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0fade057"/>
              </a:rPr>
              <a:t>2015;85:177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dvOT0fade057+20"/>
              </a:rPr>
              <a:t>–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0fade057"/>
              </a:rPr>
              <a:t>189.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15000" cy="10207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  <a:t>Azijska OSMS</a:t>
            </a:r>
            <a:endParaRPr lang="en-US" sz="32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724400"/>
          </a:xfrm>
        </p:spPr>
        <p:txBody>
          <a:bodyPr/>
          <a:lstStyle/>
          <a:p>
            <a:pPr eaLnBrk="1" hangingPunct="1">
              <a:buNone/>
            </a:pPr>
            <a:r>
              <a:rPr lang="sr-Latn-CS" sz="2000" dirty="0" smtClean="0">
                <a:solidFill>
                  <a:srgbClr val="003300"/>
                </a:solidFill>
                <a:latin typeface="Maiandra GD" pitchFamily="34" charset="0"/>
              </a:rPr>
              <a:t>Treba napustiti ovaj termin=NMOSD</a:t>
            </a:r>
            <a:endParaRPr lang="sr-Latn-CS" sz="2000" dirty="0" smtClean="0">
              <a:latin typeface="Maiandra GD" pitchFamily="34" charset="0"/>
            </a:endParaRPr>
          </a:p>
          <a:p>
            <a:pPr eaLnBrk="1" hangingPunct="1">
              <a:buNone/>
            </a:pPr>
            <a:endParaRPr lang="sr-Latn-CS" sz="2000" dirty="0" smtClean="0">
              <a:latin typeface="Maiandra GD" pitchFamily="34" charset="0"/>
            </a:endParaRPr>
          </a:p>
          <a:p>
            <a:pPr eaLnBrk="1" hangingPunct="1">
              <a:buNone/>
            </a:pPr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Pedijatrijska NMO</a:t>
            </a:r>
          </a:p>
          <a:p>
            <a:pPr marL="0" indent="0" eaLnBrk="1" hangingPunct="1">
              <a:buNone/>
            </a:pPr>
            <a:r>
              <a:rPr lang="sr-Latn-CS" sz="2000" dirty="0" smtClean="0">
                <a:latin typeface="Maiandra GD" pitchFamily="34" charset="0"/>
              </a:rPr>
              <a:t>Mogu se primeniti NMOSD kriterijumi koji su aplikabilni u adultnoj populaciji, ali treba imati u vidu:</a:t>
            </a:r>
          </a:p>
          <a:p>
            <a:pPr marL="0" indent="0" eaLnBrk="1" hangingPunct="1">
              <a:buNone/>
            </a:pPr>
            <a:endParaRPr lang="sr-Latn-CS" sz="2000" dirty="0" smtClean="0">
              <a:latin typeface="Maiandra GD" pitchFamily="34" charset="0"/>
            </a:endParaRPr>
          </a:p>
          <a:p>
            <a:pPr marL="0" indent="0" eaLnBrk="1" hangingPunct="1">
              <a:buNone/>
            </a:pPr>
            <a:r>
              <a:rPr lang="sr-Latn-CS" sz="2000" dirty="0" smtClean="0">
                <a:latin typeface="Maiandra GD" pitchFamily="34" charset="0"/>
              </a:rPr>
              <a:t>-M:Ž~3:1(9:1 u adultnoj populacijI)</a:t>
            </a:r>
          </a:p>
          <a:p>
            <a:pPr marL="0" indent="0" eaLnBrk="1" hangingPunct="1">
              <a:buNone/>
            </a:pPr>
            <a:r>
              <a:rPr lang="sr-Latn-CS" sz="2000" dirty="0" smtClean="0">
                <a:latin typeface="Maiandra GD" pitchFamily="34" charset="0"/>
              </a:rPr>
              <a:t>-češća monofazna prezentacija nego kod odraslih</a:t>
            </a:r>
          </a:p>
          <a:p>
            <a:pPr marL="0" indent="0" eaLnBrk="1" hangingPunct="1">
              <a:buNone/>
            </a:pPr>
            <a:r>
              <a:rPr lang="sr-Latn-CS" sz="1800" dirty="0" smtClean="0">
                <a:latin typeface="Maiandra GD" pitchFamily="34" charset="0"/>
              </a:rPr>
              <a:t>-15% pedijatrijske MS: LETM u fazi relapsa</a:t>
            </a:r>
          </a:p>
          <a:p>
            <a:pPr marL="0" indent="0" eaLnBrk="1" hangingPunct="1">
              <a:buNone/>
            </a:pPr>
            <a:r>
              <a:rPr lang="sr-Latn-CS" sz="1800" dirty="0" smtClean="0">
                <a:latin typeface="Maiandra GD" pitchFamily="34" charset="0"/>
              </a:rPr>
              <a:t>-LETM nije redak u ADEM-u</a:t>
            </a:r>
          </a:p>
          <a:p>
            <a:pPr marL="0" indent="0" eaLnBrk="1" hangingPunct="1">
              <a:buNone/>
            </a:pPr>
            <a:r>
              <a:rPr lang="sr-Latn-CS" sz="1800" dirty="0" smtClean="0">
                <a:latin typeface="Maiandra GD" pitchFamily="34" charset="0"/>
              </a:rPr>
              <a:t>-u pedijatrijskoj NMOSD encefalopatska slika nije retka</a:t>
            </a:r>
          </a:p>
          <a:p>
            <a:pPr marL="0" indent="0" eaLnBrk="1" hangingPunct="1">
              <a:buNone/>
            </a:pPr>
            <a:r>
              <a:rPr lang="sr-Latn-CS" sz="1800" dirty="0" smtClean="0">
                <a:latin typeface="Maiandra GD" pitchFamily="34" charset="0"/>
              </a:rPr>
              <a:t>-inflamatorni sindrom u likvoru u pedijatrijskoj MS je izraženiji nego u adultnoj MS: u diferencijalnoj dijagnozi MS vs NMOSD.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96116" y="6475511"/>
            <a:ext cx="44478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35fdff1a"/>
              </a:rPr>
              <a:t>Prema: Wingerchuk et al, 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17f27887"/>
              </a:rPr>
              <a:t>Neurology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3cce2684.BI"/>
              </a:rPr>
              <a:t> 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0fade057"/>
              </a:rPr>
              <a:t>2015;85:177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dvOT0fade057+20"/>
              </a:rPr>
              <a:t>–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0fade057"/>
              </a:rPr>
              <a:t>189.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5222" y="1981200"/>
            <a:ext cx="2809429" cy="2949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1" name="Object 14"/>
          <p:cNvGraphicFramePr>
            <a:graphicFrameLocks noChangeAspect="1"/>
          </p:cNvGraphicFramePr>
          <p:nvPr/>
        </p:nvGraphicFramePr>
        <p:xfrm>
          <a:off x="4800601" y="1981200"/>
          <a:ext cx="2819399" cy="294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Image" r:id="rId6" imgW="6048712" imgH="6989058" progId="">
                  <p:embed/>
                </p:oleObj>
              </mc:Choice>
              <mc:Fallback>
                <p:oleObj name="Image" r:id="rId6" imgW="6048712" imgH="6989058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1" y="1981200"/>
                        <a:ext cx="2819399" cy="29419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5222" y="1981200"/>
            <a:ext cx="2809429" cy="2949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1" name="Object 14"/>
          <p:cNvGraphicFramePr>
            <a:graphicFrameLocks noChangeAspect="1"/>
          </p:cNvGraphicFramePr>
          <p:nvPr/>
        </p:nvGraphicFramePr>
        <p:xfrm>
          <a:off x="4800601" y="1981200"/>
          <a:ext cx="2819399" cy="294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Image" r:id="rId6" imgW="6048712" imgH="6989058" progId="">
                  <p:embed/>
                </p:oleObj>
              </mc:Choice>
              <mc:Fallback>
                <p:oleObj name="Image" r:id="rId6" imgW="6048712" imgH="698905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1" y="1981200"/>
                        <a:ext cx="2819399" cy="29419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209800" y="13817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b="1" dirty="0" smtClean="0">
                <a:solidFill>
                  <a:srgbClr val="003300"/>
                </a:solidFill>
                <a:latin typeface="Maiandra GD" pitchFamily="34" charset="0"/>
              </a:rPr>
              <a:t>NMO</a:t>
            </a:r>
            <a:endParaRPr lang="sr-Latn-CS" sz="28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562600" y="13817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b="1" dirty="0" smtClean="0">
                <a:solidFill>
                  <a:srgbClr val="003300"/>
                </a:solidFill>
                <a:latin typeface="Maiandra GD" pitchFamily="34" charset="0"/>
              </a:rPr>
              <a:t>MS</a:t>
            </a:r>
            <a:endParaRPr lang="sr-Latn-CS" sz="28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5867400"/>
            <a:ext cx="9144000" cy="0"/>
          </a:xfrm>
          <a:prstGeom prst="line">
            <a:avLst/>
          </a:prstGeom>
          <a:ln>
            <a:solidFill>
              <a:srgbClr val="0058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2286000" y="5934670"/>
            <a:ext cx="4752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C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Hvala na pažnji!</a:t>
            </a:r>
            <a:endParaRPr lang="de-DE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15000" cy="10207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Monofazna NMO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eaLnBrk="1" hangingPunct="1">
              <a:buNone/>
            </a:pPr>
            <a:r>
              <a:rPr lang="sr-Latn-CS" sz="2000" dirty="0" smtClean="0">
                <a:solidFill>
                  <a:srgbClr val="003300"/>
                </a:solidFill>
                <a:latin typeface="Maiandra GD" pitchFamily="34" charset="0"/>
              </a:rPr>
              <a:t>5-10% tipičnih NMO slučajeva je monofazno</a:t>
            </a:r>
          </a:p>
          <a:p>
            <a:pPr eaLnBrk="1" hangingPunct="1">
              <a:buNone/>
            </a:pPr>
            <a:r>
              <a:rPr lang="sr-Latn-CS" sz="2000" dirty="0" smtClean="0">
                <a:solidFill>
                  <a:srgbClr val="003300"/>
                </a:solidFill>
                <a:latin typeface="Maiandra GD" pitchFamily="34" charset="0"/>
              </a:rPr>
              <a:t>Koliko dugo pratiti? </a:t>
            </a:r>
            <a:r>
              <a:rPr lang="sr-Latn-CS" sz="2000" dirty="0" smtClean="0">
                <a:latin typeface="Maiandra GD" pitchFamily="34" charset="0"/>
              </a:rPr>
              <a:t>Kod anti-AQP4 +bolesnika je rizik od relapsa veliki (60% u prvih godinu dana) nakon LETM, mada  ima opisa gde je prva remisija trajala &gt;10 godina</a:t>
            </a:r>
          </a:p>
          <a:p>
            <a:pPr eaLnBrk="1" hangingPunct="1">
              <a:buNone/>
            </a:pPr>
            <a:r>
              <a:rPr lang="sr-Latn-CS" sz="2000" dirty="0" smtClean="0">
                <a:latin typeface="Maiandra GD" pitchFamily="34" charset="0"/>
              </a:rPr>
              <a:t>-PRAĆENJE OD ≥ 5 GODINA</a:t>
            </a:r>
          </a:p>
          <a:p>
            <a:pPr eaLnBrk="1" hangingPunct="1">
              <a:buNone/>
            </a:pPr>
            <a:endParaRPr lang="sr-Latn-CS" sz="2000" dirty="0" smtClean="0">
              <a:latin typeface="Maiandra GD" pitchFamily="34" charset="0"/>
            </a:endParaRPr>
          </a:p>
          <a:p>
            <a:pPr eaLnBrk="1" hangingPunct="1">
              <a:buNone/>
            </a:pPr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Monofazna NMO:</a:t>
            </a:r>
          </a:p>
          <a:p>
            <a:pPr eaLnBrk="1" hangingPunct="1">
              <a:buNone/>
            </a:pPr>
            <a:r>
              <a:rPr lang="sr-Latn-CS" sz="2000" dirty="0" smtClean="0">
                <a:latin typeface="Maiandra GD" pitchFamily="34" charset="0"/>
              </a:rPr>
              <a:t>-slično oboljevanje muškaraca i žena</a:t>
            </a:r>
          </a:p>
          <a:p>
            <a:pPr eaLnBrk="1" hangingPunct="1">
              <a:buNone/>
            </a:pPr>
            <a:r>
              <a:rPr lang="sr-Latn-CS" sz="2000" dirty="0" smtClean="0">
                <a:latin typeface="Maiandra GD" pitchFamily="34" charset="0"/>
              </a:rPr>
              <a:t>-raniji početak bolesti</a:t>
            </a:r>
          </a:p>
          <a:p>
            <a:pPr eaLnBrk="1" hangingPunct="1">
              <a:buNone/>
            </a:pPr>
            <a:r>
              <a:rPr lang="sr-Latn-CS" sz="2000" dirty="0" smtClean="0">
                <a:latin typeface="Maiandra GD" pitchFamily="34" charset="0"/>
              </a:rPr>
              <a:t>-tipično BON+LETM</a:t>
            </a:r>
          </a:p>
          <a:p>
            <a:pPr eaLnBrk="1" hangingPunct="1">
              <a:buNone/>
            </a:pPr>
            <a:r>
              <a:rPr lang="sr-Latn-CS" sz="2000" dirty="0" smtClean="0">
                <a:latin typeface="Maiandra GD" pitchFamily="34" charset="0"/>
              </a:rPr>
              <a:t>-češće anti-AQP4 negativnost</a:t>
            </a:r>
          </a:p>
          <a:p>
            <a:pPr eaLnBrk="1" hangingPunct="1">
              <a:buNone/>
            </a:pPr>
            <a:r>
              <a:rPr lang="sr-Latn-CS" sz="2000" dirty="0" smtClean="0">
                <a:latin typeface="Maiandra GD" pitchFamily="34" charset="0"/>
              </a:rPr>
              <a:t>-komorbiditet sa drugim autoimunim bolestima je redji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15000" cy="10207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LETM i LETM-like lezije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/>
          <a:lstStyle/>
          <a:p>
            <a:pPr eaLnBrk="1" hangingPunct="1">
              <a:buNone/>
            </a:pPr>
            <a:r>
              <a:rPr lang="sr-Latn-CS" sz="2000" dirty="0" smtClean="0">
                <a:solidFill>
                  <a:srgbClr val="003300"/>
                </a:solidFill>
                <a:latin typeface="Maiandra GD" pitchFamily="34" charset="0"/>
              </a:rPr>
              <a:t>-    NMOSD</a:t>
            </a:r>
          </a:p>
          <a:p>
            <a:pPr eaLnBrk="1" hangingPunct="1">
              <a:buFontTx/>
              <a:buChar char="-"/>
            </a:pPr>
            <a:r>
              <a:rPr lang="sr-Latn-CS" sz="2000" dirty="0" smtClean="0">
                <a:solidFill>
                  <a:srgbClr val="003300"/>
                </a:solidFill>
                <a:latin typeface="Maiandra GD" pitchFamily="34" charset="0"/>
              </a:rPr>
              <a:t>u pedijatrijskoj MS u relapsu (15%)</a:t>
            </a:r>
          </a:p>
          <a:p>
            <a:pPr eaLnBrk="1" hangingPunct="1">
              <a:buFontTx/>
              <a:buChar char="-"/>
            </a:pPr>
            <a:r>
              <a:rPr lang="sr-Latn-CS" sz="2000" dirty="0" smtClean="0">
                <a:solidFill>
                  <a:srgbClr val="003300"/>
                </a:solidFill>
                <a:latin typeface="Maiandra GD" pitchFamily="34" charset="0"/>
              </a:rPr>
              <a:t>ADEM</a:t>
            </a:r>
          </a:p>
          <a:p>
            <a:pPr eaLnBrk="1" hangingPunct="1">
              <a:buFontTx/>
              <a:buChar char="-"/>
            </a:pPr>
            <a:r>
              <a:rPr lang="sr-Latn-CS" sz="2000" dirty="0" smtClean="0">
                <a:solidFill>
                  <a:srgbClr val="003300"/>
                </a:solidFill>
                <a:latin typeface="Maiandra GD" pitchFamily="34" charset="0"/>
              </a:rPr>
              <a:t>Neuroinfekcije (HIV, neurosifilis)</a:t>
            </a:r>
          </a:p>
          <a:p>
            <a:pPr eaLnBrk="1" hangingPunct="1">
              <a:buFontTx/>
              <a:buChar char="-"/>
            </a:pPr>
            <a:r>
              <a:rPr lang="sr-Latn-CS" sz="2000" dirty="0" smtClean="0">
                <a:solidFill>
                  <a:srgbClr val="003300"/>
                </a:solidFill>
                <a:latin typeface="Maiandra GD" pitchFamily="34" charset="0"/>
              </a:rPr>
              <a:t>Tumori</a:t>
            </a:r>
          </a:p>
          <a:p>
            <a:pPr eaLnBrk="1" hangingPunct="1">
              <a:buFontTx/>
              <a:buChar char="-"/>
            </a:pPr>
            <a:r>
              <a:rPr lang="sr-Latn-CS" sz="2000" dirty="0" smtClean="0">
                <a:solidFill>
                  <a:srgbClr val="003300"/>
                </a:solidFill>
                <a:latin typeface="Maiandra GD" pitchFamily="34" charset="0"/>
              </a:rPr>
              <a:t>Granulomatoze (neurosarkoidoza)</a:t>
            </a:r>
          </a:p>
          <a:p>
            <a:pPr eaLnBrk="1" hangingPunct="1">
              <a:buFontTx/>
              <a:buChar char="-"/>
            </a:pPr>
            <a:r>
              <a:rPr lang="sr-Latn-CS" sz="2000" dirty="0" smtClean="0">
                <a:solidFill>
                  <a:srgbClr val="003300"/>
                </a:solidFill>
                <a:latin typeface="Maiandra GD" pitchFamily="34" charset="0"/>
              </a:rPr>
              <a:t>Sistemske bolesti (Sjögren-ov sindrom), SLE</a:t>
            </a:r>
          </a:p>
          <a:p>
            <a:pPr eaLnBrk="1" hangingPunct="1">
              <a:buFontTx/>
              <a:buChar char="-"/>
            </a:pPr>
            <a:r>
              <a:rPr lang="sr-Latn-CS" sz="2000" dirty="0" smtClean="0">
                <a:solidFill>
                  <a:srgbClr val="003300"/>
                </a:solidFill>
                <a:latin typeface="Maiandra GD" pitchFamily="34" charset="0"/>
              </a:rPr>
              <a:t>Paraneoplastički mijelitis</a:t>
            </a:r>
          </a:p>
          <a:p>
            <a:pPr eaLnBrk="1" hangingPunct="1">
              <a:buFontTx/>
              <a:buChar char="-"/>
            </a:pPr>
            <a:r>
              <a:rPr lang="sr-Latn-CS" sz="2000" dirty="0" smtClean="0">
                <a:solidFill>
                  <a:srgbClr val="003300"/>
                </a:solidFill>
                <a:latin typeface="Maiandra GD" pitchFamily="34" charset="0"/>
              </a:rPr>
              <a:t>Ishemija kičmene moždine</a:t>
            </a:r>
          </a:p>
          <a:p>
            <a:pPr eaLnBrk="1" hangingPunct="1">
              <a:buFontTx/>
              <a:buChar char="-"/>
            </a:pPr>
            <a:r>
              <a:rPr lang="sr-Latn-CS" sz="2000" dirty="0" smtClean="0">
                <a:solidFill>
                  <a:srgbClr val="003300"/>
                </a:solidFill>
                <a:latin typeface="Maiandra GD" pitchFamily="34" charset="0"/>
              </a:rPr>
              <a:t>Duralna AV fistula</a:t>
            </a:r>
          </a:p>
          <a:p>
            <a:pPr eaLnBrk="1" hangingPunct="1">
              <a:buFontTx/>
              <a:buChar char="-"/>
            </a:pPr>
            <a:r>
              <a:rPr lang="sr-Latn-CS" sz="2000" dirty="0" smtClean="0">
                <a:solidFill>
                  <a:srgbClr val="003300"/>
                </a:solidFill>
                <a:latin typeface="Maiandra GD" pitchFamily="34" charset="0"/>
              </a:rPr>
              <a:t>Trauma</a:t>
            </a:r>
          </a:p>
          <a:p>
            <a:pPr eaLnBrk="1" hangingPunct="1">
              <a:buNone/>
            </a:pPr>
            <a:r>
              <a:rPr lang="sr-Latn-CS" sz="2000" dirty="0" smtClean="0">
                <a:solidFill>
                  <a:srgbClr val="003300"/>
                </a:solidFill>
                <a:latin typeface="Maiandra GD" pitchFamily="34" charset="0"/>
              </a:rPr>
              <a:t>-    Cervikalna spondolotična mijelopatija</a:t>
            </a:r>
            <a:endParaRPr lang="sr-Latn-CS" sz="2000" dirty="0" smtClean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96000" cy="14017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Evolucija koncepta NMO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1524000" y="5227637"/>
            <a:ext cx="5410200" cy="1477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Latn-CS" dirty="0">
                <a:solidFill>
                  <a:srgbClr val="003300"/>
                </a:solidFill>
                <a:latin typeface="Maiandra GD" pitchFamily="34" charset="0"/>
              </a:rPr>
              <a:t>1990-tih: kliničke, histopatološke studije:</a:t>
            </a:r>
          </a:p>
          <a:p>
            <a:pPr algn="ctr">
              <a:defRPr/>
            </a:pPr>
            <a:endParaRPr lang="sr-Latn-CS" dirty="0">
              <a:solidFill>
                <a:srgbClr val="003300"/>
              </a:solidFill>
              <a:latin typeface="Maiandra GD" pitchFamily="34" charset="0"/>
            </a:endParaRPr>
          </a:p>
          <a:p>
            <a:pPr algn="ctr">
              <a:defRPr/>
            </a:pPr>
            <a:r>
              <a:rPr lang="sr-Latn-CS" dirty="0">
                <a:solidFill>
                  <a:srgbClr val="003300"/>
                </a:solidFill>
                <a:latin typeface="Maiandra GD" pitchFamily="34" charset="0"/>
              </a:rPr>
              <a:t>-promena koncepta  NMO</a:t>
            </a:r>
          </a:p>
          <a:p>
            <a:pPr algn="ctr">
              <a:defRPr/>
            </a:pPr>
            <a:r>
              <a:rPr lang="sr-Latn-CS" dirty="0">
                <a:solidFill>
                  <a:srgbClr val="003300"/>
                </a:solidFill>
                <a:latin typeface="Maiandra GD" pitchFamily="34" charset="0"/>
              </a:rPr>
              <a:t>-početak distinkcije prema MS</a:t>
            </a:r>
          </a:p>
          <a:p>
            <a:pPr algn="ctr">
              <a:defRPr/>
            </a:pPr>
            <a:endParaRPr lang="sr-Latn-CS" dirty="0">
              <a:solidFill>
                <a:srgbClr val="FF0000"/>
              </a:solidFill>
              <a:latin typeface="Maiandra GD" pitchFamily="34" charset="0"/>
            </a:endParaRPr>
          </a:p>
        </p:txBody>
      </p:sp>
      <p:grpSp>
        <p:nvGrpSpPr>
          <p:cNvPr id="7" name="Gruppieren 11"/>
          <p:cNvGrpSpPr>
            <a:grpSpLocks/>
          </p:cNvGrpSpPr>
          <p:nvPr/>
        </p:nvGrpSpPr>
        <p:grpSpPr bwMode="auto">
          <a:xfrm>
            <a:off x="250825" y="2027237"/>
            <a:ext cx="1765300" cy="2735263"/>
            <a:chOff x="5965527" y="1428292"/>
            <a:chExt cx="2318395" cy="3712901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65527" y="1428292"/>
              <a:ext cx="2318395" cy="2776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72200" y="4941168"/>
              <a:ext cx="17240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feld 9"/>
          <p:cNvSpPr txBox="1"/>
          <p:nvPr/>
        </p:nvSpPr>
        <p:spPr>
          <a:xfrm>
            <a:off x="2124075" y="2386012"/>
            <a:ext cx="6638926" cy="16619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sr-Latn-CS" sz="1400" b="1" i="1" dirty="0">
              <a:latin typeface="Maiandra GD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1400" b="1" dirty="0" err="1">
                <a:latin typeface="Maiandra GD" pitchFamily="34" charset="0"/>
                <a:cs typeface="Arial" pitchFamily="34" charset="0"/>
              </a:rPr>
              <a:t>Devic</a:t>
            </a:r>
            <a:r>
              <a:rPr lang="fr-FR" sz="1400" b="1" dirty="0">
                <a:latin typeface="Maiandra GD" pitchFamily="34" charset="0"/>
                <a:cs typeface="Arial" pitchFamily="34" charset="0"/>
              </a:rPr>
              <a:t> E</a:t>
            </a:r>
            <a:r>
              <a:rPr lang="sr-Latn-CS" sz="1400" b="1" dirty="0">
                <a:latin typeface="Maiandra GD" pitchFamily="34" charset="0"/>
                <a:cs typeface="Arial" pitchFamily="34" charset="0"/>
              </a:rPr>
              <a:t>ugen</a:t>
            </a:r>
            <a:r>
              <a:rPr lang="fr-FR" sz="1400" b="1" dirty="0">
                <a:latin typeface="Maiandra GD" pitchFamily="34" charset="0"/>
                <a:cs typeface="Arial" pitchFamily="34" charset="0"/>
              </a:rPr>
              <a:t>. </a:t>
            </a:r>
            <a:r>
              <a:rPr lang="fr-FR" sz="1400" b="1" dirty="0" err="1">
                <a:latin typeface="Maiandra GD" pitchFamily="34" charset="0"/>
                <a:cs typeface="Arial" pitchFamily="34" charset="0"/>
              </a:rPr>
              <a:t>Myelite</a:t>
            </a:r>
            <a:r>
              <a:rPr lang="fr-FR" sz="1400" b="1" dirty="0">
                <a:latin typeface="Maiandra GD" pitchFamily="34" charset="0"/>
                <a:cs typeface="Arial" pitchFamily="34" charset="0"/>
              </a:rPr>
              <a:t> </a:t>
            </a:r>
            <a:r>
              <a:rPr lang="fr-FR" sz="1400" b="1" dirty="0" err="1">
                <a:latin typeface="Maiandra GD" pitchFamily="34" charset="0"/>
                <a:cs typeface="Arial" pitchFamily="34" charset="0"/>
              </a:rPr>
              <a:t>subaigue</a:t>
            </a:r>
            <a:r>
              <a:rPr lang="fr-FR" sz="1400" b="1" dirty="0">
                <a:latin typeface="Maiandra GD" pitchFamily="34" charset="0"/>
                <a:cs typeface="Arial" pitchFamily="34" charset="0"/>
              </a:rPr>
              <a:t>¨ complique´e de </a:t>
            </a:r>
            <a:r>
              <a:rPr lang="fr-FR" sz="1400" b="1" dirty="0" err="1">
                <a:latin typeface="Maiandra GD" pitchFamily="34" charset="0"/>
                <a:cs typeface="Arial" pitchFamily="34" charset="0"/>
              </a:rPr>
              <a:t>nevrite</a:t>
            </a:r>
            <a:r>
              <a:rPr lang="fr-FR" sz="1400" b="1" dirty="0">
                <a:latin typeface="Maiandra GD" pitchFamily="34" charset="0"/>
                <a:cs typeface="Arial" pitchFamily="34" charset="0"/>
              </a:rPr>
              <a:t> optique.</a:t>
            </a:r>
            <a:r>
              <a:rPr lang="sr-Latn-CS" sz="1400" b="1" dirty="0">
                <a:latin typeface="Maiandra GD" pitchFamily="34" charset="0"/>
                <a:cs typeface="Arial" pitchFamily="34" charset="0"/>
              </a:rPr>
              <a:t> </a:t>
            </a:r>
            <a:r>
              <a:rPr lang="fr-FR" sz="1400" b="1" dirty="0">
                <a:latin typeface="Maiandra GD" pitchFamily="34" charset="0"/>
                <a:cs typeface="Arial" pitchFamily="34" charset="0"/>
              </a:rPr>
              <a:t>Bull Med (Paris) 1894; 8: 1033–1034</a:t>
            </a:r>
            <a:r>
              <a:rPr lang="sr-Latn-CS" sz="1400" b="1" dirty="0">
                <a:latin typeface="Maiandra GD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sr-Latn-CS" sz="1400" b="1" i="1" dirty="0">
              <a:latin typeface="Maiandra GD" pitchFamily="34" charset="0"/>
              <a:cs typeface="Arial" pitchFamily="34" charset="0"/>
            </a:endParaRPr>
          </a:p>
          <a:p>
            <a:pPr>
              <a:defRPr/>
            </a:pPr>
            <a:endParaRPr lang="sr-Latn-CS" sz="1400" b="1" i="1" dirty="0">
              <a:latin typeface="Maiandra GD" pitchFamily="34" charset="0"/>
              <a:cs typeface="Arial" pitchFamily="34" charset="0"/>
            </a:endParaRPr>
          </a:p>
          <a:p>
            <a:pPr>
              <a:defRPr/>
            </a:pPr>
            <a:r>
              <a:rPr lang="sr-Latn-CS" sz="1600" b="1" dirty="0">
                <a:latin typeface="Maiandra GD" pitchFamily="34" charset="0"/>
                <a:cs typeface="Arial" pitchFamily="34" charset="0"/>
              </a:rPr>
              <a:t>(</a:t>
            </a:r>
            <a:r>
              <a:rPr lang="sr-Latn-CS" sz="1600" b="1" dirty="0" smtClean="0">
                <a:latin typeface="Maiandra GD" pitchFamily="34" charset="0"/>
                <a:cs typeface="Arial" pitchFamily="34" charset="0"/>
              </a:rPr>
              <a:t>demijelinizacija</a:t>
            </a:r>
            <a:r>
              <a:rPr lang="sr-Latn-CS" sz="1600" b="1" dirty="0">
                <a:latin typeface="Maiandra GD" pitchFamily="34" charset="0"/>
                <a:cs typeface="Arial" pitchFamily="34" charset="0"/>
              </a:rPr>
              <a:t>, nekroza: </a:t>
            </a:r>
            <a:r>
              <a:rPr lang="sr-Latn-CS" sz="1600" b="1" dirty="0" smtClean="0">
                <a:latin typeface="Maiandra GD" pitchFamily="34" charset="0"/>
                <a:cs typeface="Arial" pitchFamily="34" charset="0"/>
              </a:rPr>
              <a:t> k.m</a:t>
            </a:r>
            <a:r>
              <a:rPr lang="sr-Latn-CS" sz="1600" b="1" dirty="0">
                <a:latin typeface="Maiandra GD" pitchFamily="34" charset="0"/>
                <a:cs typeface="Arial" pitchFamily="34" charset="0"/>
              </a:rPr>
              <a:t>.+ON, mozak makroskopski </a:t>
            </a:r>
            <a:r>
              <a:rPr lang="sr-Latn-CS" sz="1600" b="1" dirty="0" smtClean="0">
                <a:latin typeface="Maiandra GD" pitchFamily="34" charset="0"/>
                <a:cs typeface="Arial" pitchFamily="34" charset="0"/>
              </a:rPr>
              <a:t>normalan)</a:t>
            </a:r>
            <a:endParaRPr lang="fr-FR" sz="1600" b="1" dirty="0"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124075" y="2027237"/>
            <a:ext cx="5327650" cy="368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r-Latn-CS" b="1" dirty="0">
                <a:latin typeface="Maiandra GD" pitchFamily="34" charset="0"/>
              </a:rPr>
              <a:t>Mb Devic, Neuromyelitis optica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4067175" y="3932237"/>
            <a:ext cx="0" cy="2159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3419475" y="4219575"/>
            <a:ext cx="30575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r-Latn-CS" sz="2400" dirty="0">
                <a:latin typeface="Maiandra GD" pitchFamily="34" charset="0"/>
              </a:rPr>
              <a:t>NMO=MS</a:t>
            </a:r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4067175" y="4724400"/>
            <a:ext cx="0" cy="2159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6096000" cy="14779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Definicija NMO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09600" y="2743200"/>
            <a:ext cx="7772400" cy="1676400"/>
          </a:xfrm>
        </p:spPr>
        <p:txBody>
          <a:bodyPr/>
          <a:lstStyle/>
          <a:p>
            <a:pPr algn="just" eaLnBrk="1" hangingPunct="1">
              <a:buNone/>
            </a:pPr>
            <a:r>
              <a:rPr lang="sr-Latn-CS" sz="2800" b="1" dirty="0" smtClean="0">
                <a:latin typeface="Maiandra GD" pitchFamily="34" charset="0"/>
                <a:ea typeface="Calibri" pitchFamily="34" charset="0"/>
                <a:cs typeface="Times New Roman" pitchFamily="18" charset="0"/>
              </a:rPr>
              <a:t>   NMO je inflamatorno, demijelinizaciono i imunski-posredovano oboljenje CNS koje treba razlikovati od MS.</a:t>
            </a:r>
            <a:endParaRPr lang="sr-Latn-CS" sz="4000" b="1" dirty="0" smtClean="0">
              <a:latin typeface="Maiandra GD" pitchFamily="34" charset="0"/>
            </a:endParaRPr>
          </a:p>
          <a:p>
            <a:pPr algn="just" eaLnBrk="1" hangingPunct="1">
              <a:buNone/>
            </a:pPr>
            <a:endParaRPr lang="sr-Latn-CS" sz="26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5791200" cy="14779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  <a:t>Evolucija dijagnostičkih kriterijuma za NMO</a:t>
            </a:r>
            <a:endParaRPr lang="en-US" sz="32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791200" y="5867400"/>
            <a:ext cx="3165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400" dirty="0" err="1">
                <a:latin typeface="Maiandra GD" pitchFamily="34" charset="0"/>
              </a:rPr>
              <a:t>Wingerchuk</a:t>
            </a:r>
            <a:r>
              <a:rPr lang="sr-Latn-CS" sz="1400" dirty="0">
                <a:latin typeface="Maiandra GD" pitchFamily="34" charset="0"/>
              </a:rPr>
              <a:t> et al, </a:t>
            </a:r>
            <a:r>
              <a:rPr lang="en-US" sz="1400" dirty="0">
                <a:latin typeface="Maiandra GD" pitchFamily="34" charset="0"/>
              </a:rPr>
              <a:t>Neurology</a:t>
            </a:r>
            <a:r>
              <a:rPr lang="sr-Latn-CS" sz="1400" dirty="0">
                <a:latin typeface="Maiandra GD" pitchFamily="34" charset="0"/>
              </a:rPr>
              <a:t> 1999</a:t>
            </a:r>
            <a:endParaRPr lang="en-US" sz="1400" dirty="0">
              <a:latin typeface="Maiandra GD" pitchFamily="34" charset="0"/>
            </a:endParaRPr>
          </a:p>
          <a:p>
            <a:endParaRPr lang="en-US" sz="1400" dirty="0">
              <a:latin typeface="Maiandra GD" pitchFamily="34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161604" y="2422435"/>
          <a:ext cx="8677596" cy="2888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613"/>
                <a:gridCol w="5784983"/>
              </a:tblGrid>
              <a:tr h="910295">
                <a:tc>
                  <a:txBody>
                    <a:bodyPr/>
                    <a:lstStyle/>
                    <a:p>
                      <a:r>
                        <a:rPr lang="sr-Latn-CS" sz="1800" dirty="0" smtClean="0">
                          <a:solidFill>
                            <a:srgbClr val="003300"/>
                          </a:solidFill>
                          <a:latin typeface="Maiandra GD" pitchFamily="34" charset="0"/>
                        </a:rPr>
                        <a:t>Obavezni</a:t>
                      </a:r>
                      <a:r>
                        <a:rPr lang="sr-Latn-CS" sz="1800" baseline="0" dirty="0" smtClean="0">
                          <a:solidFill>
                            <a:srgbClr val="003300"/>
                          </a:solidFill>
                          <a:latin typeface="Maiandra GD" pitchFamily="34" charset="0"/>
                        </a:rPr>
                        <a:t> kriterijumi</a:t>
                      </a:r>
                    </a:p>
                    <a:p>
                      <a:r>
                        <a:rPr lang="sr-Latn-CS" sz="1800" baseline="0" dirty="0" smtClean="0">
                          <a:solidFill>
                            <a:srgbClr val="003300"/>
                          </a:solidFill>
                          <a:latin typeface="Maiandra GD" pitchFamily="34" charset="0"/>
                        </a:rPr>
                        <a:t>(svi)</a:t>
                      </a:r>
                      <a:endParaRPr lang="sr-Latn-CS" sz="1800" dirty="0">
                        <a:solidFill>
                          <a:srgbClr val="003300"/>
                        </a:solidFill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800" dirty="0" smtClean="0">
                          <a:solidFill>
                            <a:srgbClr val="003300"/>
                          </a:solidFill>
                          <a:latin typeface="Maiandra GD" pitchFamily="34" charset="0"/>
                        </a:rPr>
                        <a:t>1. ON</a:t>
                      </a:r>
                    </a:p>
                    <a:p>
                      <a:r>
                        <a:rPr lang="sr-Latn-CS" sz="1800" dirty="0" smtClean="0">
                          <a:solidFill>
                            <a:srgbClr val="003300"/>
                          </a:solidFill>
                          <a:latin typeface="Maiandra GD" pitchFamily="34" charset="0"/>
                        </a:rPr>
                        <a:t>2.</a:t>
                      </a:r>
                      <a:r>
                        <a:rPr lang="sr-Latn-CS" sz="1800" baseline="0" dirty="0" smtClean="0">
                          <a:solidFill>
                            <a:srgbClr val="003300"/>
                          </a:solidFill>
                          <a:latin typeface="Maiandra GD" pitchFamily="34" charset="0"/>
                        </a:rPr>
                        <a:t> akutni mijelitis</a:t>
                      </a:r>
                    </a:p>
                    <a:p>
                      <a:r>
                        <a:rPr lang="sr-Latn-CS" sz="1800" baseline="0" dirty="0" smtClean="0">
                          <a:solidFill>
                            <a:srgbClr val="003300"/>
                          </a:solidFill>
                          <a:latin typeface="Maiandra GD" pitchFamily="34" charset="0"/>
                        </a:rPr>
                        <a:t>3. odustvo simptoma i znakova izvan ON i KM</a:t>
                      </a:r>
                      <a:endParaRPr lang="sr-Latn-CS" sz="1800" dirty="0">
                        <a:solidFill>
                          <a:srgbClr val="003300"/>
                        </a:solidFill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10295">
                <a:tc>
                  <a:txBody>
                    <a:bodyPr/>
                    <a:lstStyle/>
                    <a:p>
                      <a:r>
                        <a:rPr lang="sr-Latn-CS" sz="1800" dirty="0" smtClean="0">
                          <a:latin typeface="Maiandra GD" pitchFamily="34" charset="0"/>
                        </a:rPr>
                        <a:t>Major</a:t>
                      </a:r>
                      <a:r>
                        <a:rPr lang="sr-Latn-CS" sz="1800" baseline="0" dirty="0" smtClean="0">
                          <a:latin typeface="Maiandra GD" pitchFamily="34" charset="0"/>
                        </a:rPr>
                        <a:t> dopunski kriterijumi</a:t>
                      </a:r>
                    </a:p>
                    <a:p>
                      <a:r>
                        <a:rPr lang="sr-Latn-CS" sz="1800" baseline="0" dirty="0" smtClean="0">
                          <a:latin typeface="Maiandra GD" pitchFamily="34" charset="0"/>
                        </a:rPr>
                        <a:t>(≥1)</a:t>
                      </a:r>
                      <a:endParaRPr lang="sr-Latn-CS" sz="1800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sr-Latn-CS" sz="1800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1. MR</a:t>
                      </a:r>
                      <a:r>
                        <a:rPr lang="sr-Latn-CS" sz="1800" baseline="0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 mozga normalan (-Paty MS kriterijumi)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sr-Latn-CS" sz="1800" baseline="0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2. spinalna MR: ≥3 vertebralna segmenta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sr-Latn-CS" sz="1800" baseline="0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3. &gt;50 Le/mm3 ili &gt; 5 Ne/mm3 likvora </a:t>
                      </a:r>
                      <a:endParaRPr lang="sr-Latn-CS" sz="1800" dirty="0">
                        <a:solidFill>
                          <a:schemeClr val="tx1"/>
                        </a:solidFill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59728">
                <a:tc>
                  <a:txBody>
                    <a:bodyPr/>
                    <a:lstStyle/>
                    <a:p>
                      <a:r>
                        <a:rPr lang="sr-Latn-CS" sz="1800" dirty="0" smtClean="0">
                          <a:latin typeface="Maiandra GD" pitchFamily="34" charset="0"/>
                        </a:rPr>
                        <a:t>Minor dopunski kriterijumi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1800" baseline="0" dirty="0" smtClean="0">
                          <a:latin typeface="Maiandra GD" pitchFamily="34" charset="0"/>
                        </a:rPr>
                        <a:t>(≥2)</a:t>
                      </a:r>
                      <a:endParaRPr lang="sr-Latn-CS" sz="1800" dirty="0" smtClean="0">
                        <a:latin typeface="Maiandra GD" pitchFamily="34" charset="0"/>
                      </a:endParaRPr>
                    </a:p>
                    <a:p>
                      <a:endParaRPr lang="sr-Latn-CS" sz="1800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800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1.BON</a:t>
                      </a:r>
                    </a:p>
                    <a:p>
                      <a:r>
                        <a:rPr lang="sr-Latn-CS" sz="1800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2.</a:t>
                      </a:r>
                      <a:r>
                        <a:rPr lang="sr-Latn-CS" sz="1800" baseline="0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 t</a:t>
                      </a:r>
                      <a:r>
                        <a:rPr lang="sr-Latn-CS" sz="1800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ežak ON (&lt;20/200)</a:t>
                      </a:r>
                    </a:p>
                    <a:p>
                      <a:r>
                        <a:rPr lang="sr-Latn-CS" sz="1800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3. težak motorni deficit </a:t>
                      </a:r>
                      <a:r>
                        <a:rPr lang="sr-Latn-CS" sz="1800" baseline="0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u </a:t>
                      </a:r>
                      <a:r>
                        <a:rPr lang="sr-Latn-CS" sz="1800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relapsu</a:t>
                      </a:r>
                      <a:endParaRPr lang="sr-Latn-CS" sz="1800" dirty="0">
                        <a:solidFill>
                          <a:schemeClr val="tx1"/>
                        </a:solidFill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228600" y="5334000"/>
            <a:ext cx="77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600" dirty="0" smtClean="0">
                <a:latin typeface="Maiandra GD" pitchFamily="34" charset="0"/>
              </a:rPr>
              <a:t>ON=optički neuritis; KM=kičmena moždina; BON=bilateralni optički neuritis </a:t>
            </a:r>
            <a:endParaRPr lang="sr-Latn-CS" sz="1600" dirty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477962"/>
          </a:xfrm>
        </p:spPr>
        <p:txBody>
          <a:bodyPr rtlCol="0">
            <a:noAutofit/>
          </a:bodyPr>
          <a:lstStyle/>
          <a:p>
            <a:pPr lvl="0" algn="l" eaLnBrk="1" fontAlgn="auto" hangingPunct="1">
              <a:spcAft>
                <a:spcPts val="0"/>
              </a:spcAft>
              <a:defRPr/>
            </a:pPr>
            <a:r>
              <a:rPr lang="sr-Latn-C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AQP4-IgG (NMO-IgG)</a:t>
            </a:r>
            <a:r>
              <a:rPr lang="sr-Latn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/>
            </a:r>
            <a:br>
              <a:rPr lang="sr-Latn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</a:b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130623"/>
            <a:ext cx="3030537" cy="22568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152400" y="4492823"/>
            <a:ext cx="36703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Lennon et al, Lancet 2004; 364: 2106–2112</a:t>
            </a:r>
          </a:p>
        </p:txBody>
      </p:sp>
      <p:sp>
        <p:nvSpPr>
          <p:cNvPr id="8" name="Rectangle 70"/>
          <p:cNvSpPr>
            <a:spLocks noChangeArrowheads="1"/>
          </p:cNvSpPr>
          <p:nvPr/>
        </p:nvSpPr>
        <p:spPr bwMode="auto">
          <a:xfrm rot="12324350">
            <a:off x="4515139" y="4120504"/>
            <a:ext cx="231896" cy="26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b="1" dirty="0">
                <a:solidFill>
                  <a:srgbClr val="FF0000"/>
                </a:solidFill>
                <a:latin typeface="Calibri" pitchFamily="64" charset="0"/>
                <a:ea typeface="Arial" pitchFamily="64" charset="0"/>
                <a:cs typeface="Arial" pitchFamily="64" charset="0"/>
              </a:rPr>
              <a:t>Y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3830528">
            <a:off x="6679406" y="2391892"/>
            <a:ext cx="1766888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 bwMode="auto">
          <a:xfrm>
            <a:off x="6019800" y="3810000"/>
            <a:ext cx="10652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sr-Latn-C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AQP4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196138" y="2225998"/>
            <a:ext cx="16906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  <a:cs typeface="Times New Roman" pitchFamily="18" charset="0"/>
              </a:rPr>
              <a:t>CNS-astrocit</a:t>
            </a:r>
            <a:endParaRPr lang="de-DE" sz="2000" b="1" dirty="0">
              <a:effectLst>
                <a:outerShdw blurRad="38100" dist="38100" dir="2700000" algn="tl">
                  <a:srgbClr val="C0C0C0"/>
                </a:outerShdw>
              </a:effectLst>
              <a:latin typeface="Maiandra GD" pitchFamily="34" charset="0"/>
              <a:cs typeface="Times New Roman" pitchFamily="18" charset="0"/>
            </a:endParaRPr>
          </a:p>
        </p:txBody>
      </p:sp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4451028" y="4424363"/>
            <a:ext cx="1514475" cy="1595437"/>
            <a:chOff x="-45" y="2035"/>
            <a:chExt cx="1870" cy="2135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3868162">
              <a:off x="342" y="2688"/>
              <a:ext cx="1461" cy="1504"/>
            </a:xfrm>
            <a:prstGeom prst="rect">
              <a:avLst/>
            </a:prstGeom>
            <a:solidFill>
              <a:srgbClr val="B9E5C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5" name="Oval 4"/>
            <p:cNvSpPr>
              <a:spLocks noChangeArrowheads="1"/>
            </p:cNvSpPr>
            <p:nvPr/>
          </p:nvSpPr>
          <p:spPr bwMode="auto">
            <a:xfrm rot="-9275650">
              <a:off x="1152" y="3201"/>
              <a:ext cx="288" cy="207"/>
            </a:xfrm>
            <a:prstGeom prst="ellipse">
              <a:avLst/>
            </a:prstGeom>
            <a:gradFill rotWithShape="0">
              <a:gsLst>
                <a:gs pos="0">
                  <a:srgbClr val="CE6700"/>
                </a:gs>
                <a:gs pos="50000">
                  <a:srgbClr val="E3A76B"/>
                </a:gs>
                <a:gs pos="100000">
                  <a:srgbClr val="CE67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>
                <a:latin typeface="Maiandra GD" pitchFamily="34" charset="0"/>
              </a:endParaRPr>
            </a:p>
          </p:txBody>
        </p:sp>
        <p:sp>
          <p:nvSpPr>
            <p:cNvPr id="16" name="Oval 5"/>
            <p:cNvSpPr>
              <a:spLocks noChangeArrowheads="1"/>
            </p:cNvSpPr>
            <p:nvPr/>
          </p:nvSpPr>
          <p:spPr bwMode="auto">
            <a:xfrm rot="-9275650">
              <a:off x="1196" y="3235"/>
              <a:ext cx="144" cy="10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>
                <a:latin typeface="Maiandra GD" pitchFamily="34" charset="0"/>
              </a:endParaRPr>
            </a:p>
          </p:txBody>
        </p:sp>
        <p:sp>
          <p:nvSpPr>
            <p:cNvPr id="17" name="Oval 6"/>
            <p:cNvSpPr>
              <a:spLocks noChangeArrowheads="1"/>
            </p:cNvSpPr>
            <p:nvPr/>
          </p:nvSpPr>
          <p:spPr bwMode="auto">
            <a:xfrm rot="-9275650">
              <a:off x="1008" y="3600"/>
              <a:ext cx="268" cy="144"/>
            </a:xfrm>
            <a:prstGeom prst="ellipse">
              <a:avLst/>
            </a:prstGeom>
            <a:gradFill rotWithShape="0">
              <a:gsLst>
                <a:gs pos="0">
                  <a:srgbClr val="CE6700">
                    <a:alpha val="56000"/>
                  </a:srgbClr>
                </a:gs>
                <a:gs pos="50000">
                  <a:srgbClr val="CE6700">
                    <a:gamma/>
                    <a:tint val="0"/>
                    <a:invGamma/>
                  </a:srgbClr>
                </a:gs>
                <a:gs pos="100000">
                  <a:srgbClr val="CE6700">
                    <a:alpha val="56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Maiandra GD" pitchFamily="34" charset="0"/>
              </a:endParaRP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 rot="-9275650">
              <a:off x="1049" y="3624"/>
              <a:ext cx="134" cy="72"/>
            </a:xfrm>
            <a:prstGeom prst="ellipse">
              <a:avLst/>
            </a:prstGeom>
            <a:solidFill>
              <a:schemeClr val="bg2">
                <a:alpha val="5607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>
                <a:latin typeface="Maiandra GD" pitchFamily="34" charset="0"/>
              </a:endParaRPr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720" y="3168"/>
              <a:ext cx="491" cy="425"/>
            </a:xfrm>
            <a:custGeom>
              <a:avLst/>
              <a:gdLst>
                <a:gd name="T0" fmla="*/ 66741 w 416"/>
                <a:gd name="T1" fmla="*/ 15919 h 365"/>
                <a:gd name="T2" fmla="*/ 93844 w 416"/>
                <a:gd name="T3" fmla="*/ 14557 h 365"/>
                <a:gd name="T4" fmla="*/ 89579 w 416"/>
                <a:gd name="T5" fmla="*/ 21678 h 365"/>
                <a:gd name="T6" fmla="*/ 69055 w 416"/>
                <a:gd name="T7" fmla="*/ 24575 h 365"/>
                <a:gd name="T8" fmla="*/ 66741 w 416"/>
                <a:gd name="T9" fmla="*/ 28850 h 365"/>
                <a:gd name="T10" fmla="*/ 89579 w 416"/>
                <a:gd name="T11" fmla="*/ 40511 h 365"/>
                <a:gd name="T12" fmla="*/ 91605 w 416"/>
                <a:gd name="T13" fmla="*/ 52107 h 365"/>
                <a:gd name="T14" fmla="*/ 78076 w 416"/>
                <a:gd name="T15" fmla="*/ 54924 h 365"/>
                <a:gd name="T16" fmla="*/ 55649 w 416"/>
                <a:gd name="T17" fmla="*/ 52107 h 365"/>
                <a:gd name="T18" fmla="*/ 51166 w 416"/>
                <a:gd name="T19" fmla="*/ 43409 h 365"/>
                <a:gd name="T20" fmla="*/ 44267 w 416"/>
                <a:gd name="T21" fmla="*/ 42115 h 365"/>
                <a:gd name="T22" fmla="*/ 7996 w 416"/>
                <a:gd name="T23" fmla="*/ 49187 h 365"/>
                <a:gd name="T24" fmla="*/ 1128 w 416"/>
                <a:gd name="T25" fmla="*/ 46205 h 365"/>
                <a:gd name="T26" fmla="*/ 3598 w 416"/>
                <a:gd name="T27" fmla="*/ 40511 h 365"/>
                <a:gd name="T28" fmla="*/ 30532 w 416"/>
                <a:gd name="T29" fmla="*/ 33297 h 365"/>
                <a:gd name="T30" fmla="*/ 32794 w 416"/>
                <a:gd name="T31" fmla="*/ 28850 h 365"/>
                <a:gd name="T32" fmla="*/ 26302 w 416"/>
                <a:gd name="T33" fmla="*/ 26019 h 365"/>
                <a:gd name="T34" fmla="*/ 14776 w 416"/>
                <a:gd name="T35" fmla="*/ 18830 h 365"/>
                <a:gd name="T36" fmla="*/ 39803 w 416"/>
                <a:gd name="T37" fmla="*/ 8901 h 365"/>
                <a:gd name="T38" fmla="*/ 46588 w 416"/>
                <a:gd name="T39" fmla="*/ 10129 h 365"/>
                <a:gd name="T40" fmla="*/ 53118 w 416"/>
                <a:gd name="T41" fmla="*/ 11742 h 365"/>
                <a:gd name="T42" fmla="*/ 55649 w 416"/>
                <a:gd name="T43" fmla="*/ 7273 h 365"/>
                <a:gd name="T44" fmla="*/ 66741 w 416"/>
                <a:gd name="T45" fmla="*/ 0 h 365"/>
                <a:gd name="T46" fmla="*/ 78076 w 416"/>
                <a:gd name="T47" fmla="*/ 1587 h 365"/>
                <a:gd name="T48" fmla="*/ 80336 w 416"/>
                <a:gd name="T49" fmla="*/ 5673 h 365"/>
                <a:gd name="T50" fmla="*/ 66741 w 416"/>
                <a:gd name="T51" fmla="*/ 15919 h 36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16"/>
                <a:gd name="T79" fmla="*/ 0 h 365"/>
                <a:gd name="T80" fmla="*/ 416 w 416"/>
                <a:gd name="T81" fmla="*/ 365 h 36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16" h="365">
                  <a:moveTo>
                    <a:pt x="281" y="105"/>
                  </a:moveTo>
                  <a:cubicBezTo>
                    <a:pt x="331" y="89"/>
                    <a:pt x="337" y="85"/>
                    <a:pt x="396" y="96"/>
                  </a:cubicBezTo>
                  <a:cubicBezTo>
                    <a:pt x="389" y="111"/>
                    <a:pt x="390" y="132"/>
                    <a:pt x="377" y="143"/>
                  </a:cubicBezTo>
                  <a:cubicBezTo>
                    <a:pt x="353" y="160"/>
                    <a:pt x="318" y="153"/>
                    <a:pt x="291" y="162"/>
                  </a:cubicBezTo>
                  <a:cubicBezTo>
                    <a:pt x="287" y="171"/>
                    <a:pt x="281" y="180"/>
                    <a:pt x="281" y="191"/>
                  </a:cubicBezTo>
                  <a:cubicBezTo>
                    <a:pt x="281" y="261"/>
                    <a:pt x="327" y="251"/>
                    <a:pt x="377" y="267"/>
                  </a:cubicBezTo>
                  <a:cubicBezTo>
                    <a:pt x="391" y="289"/>
                    <a:pt x="416" y="312"/>
                    <a:pt x="386" y="343"/>
                  </a:cubicBezTo>
                  <a:cubicBezTo>
                    <a:pt x="371" y="357"/>
                    <a:pt x="329" y="362"/>
                    <a:pt x="329" y="362"/>
                  </a:cubicBezTo>
                  <a:cubicBezTo>
                    <a:pt x="296" y="357"/>
                    <a:pt x="256" y="365"/>
                    <a:pt x="234" y="343"/>
                  </a:cubicBezTo>
                  <a:cubicBezTo>
                    <a:pt x="231" y="340"/>
                    <a:pt x="220" y="291"/>
                    <a:pt x="215" y="286"/>
                  </a:cubicBezTo>
                  <a:cubicBezTo>
                    <a:pt x="207" y="278"/>
                    <a:pt x="195" y="280"/>
                    <a:pt x="186" y="277"/>
                  </a:cubicBezTo>
                  <a:cubicBezTo>
                    <a:pt x="126" y="365"/>
                    <a:pt x="170" y="335"/>
                    <a:pt x="34" y="324"/>
                  </a:cubicBezTo>
                  <a:cubicBezTo>
                    <a:pt x="24" y="317"/>
                    <a:pt x="8" y="315"/>
                    <a:pt x="5" y="305"/>
                  </a:cubicBezTo>
                  <a:cubicBezTo>
                    <a:pt x="0" y="292"/>
                    <a:pt x="5" y="275"/>
                    <a:pt x="15" y="267"/>
                  </a:cubicBezTo>
                  <a:cubicBezTo>
                    <a:pt x="27" y="256"/>
                    <a:pt x="102" y="236"/>
                    <a:pt x="129" y="219"/>
                  </a:cubicBezTo>
                  <a:cubicBezTo>
                    <a:pt x="132" y="209"/>
                    <a:pt x="141" y="200"/>
                    <a:pt x="138" y="191"/>
                  </a:cubicBezTo>
                  <a:cubicBezTo>
                    <a:pt x="133" y="180"/>
                    <a:pt x="117" y="180"/>
                    <a:pt x="110" y="172"/>
                  </a:cubicBezTo>
                  <a:cubicBezTo>
                    <a:pt x="49" y="110"/>
                    <a:pt x="135" y="172"/>
                    <a:pt x="62" y="124"/>
                  </a:cubicBezTo>
                  <a:cubicBezTo>
                    <a:pt x="76" y="27"/>
                    <a:pt x="71" y="43"/>
                    <a:pt x="167" y="58"/>
                  </a:cubicBezTo>
                  <a:cubicBezTo>
                    <a:pt x="176" y="61"/>
                    <a:pt x="186" y="63"/>
                    <a:pt x="196" y="67"/>
                  </a:cubicBezTo>
                  <a:cubicBezTo>
                    <a:pt x="205" y="70"/>
                    <a:pt x="215" y="81"/>
                    <a:pt x="224" y="77"/>
                  </a:cubicBezTo>
                  <a:cubicBezTo>
                    <a:pt x="233" y="72"/>
                    <a:pt x="229" y="57"/>
                    <a:pt x="234" y="48"/>
                  </a:cubicBezTo>
                  <a:cubicBezTo>
                    <a:pt x="250" y="15"/>
                    <a:pt x="252" y="19"/>
                    <a:pt x="281" y="0"/>
                  </a:cubicBezTo>
                  <a:cubicBezTo>
                    <a:pt x="297" y="3"/>
                    <a:pt x="315" y="0"/>
                    <a:pt x="329" y="10"/>
                  </a:cubicBezTo>
                  <a:cubicBezTo>
                    <a:pt x="337" y="15"/>
                    <a:pt x="338" y="28"/>
                    <a:pt x="338" y="38"/>
                  </a:cubicBezTo>
                  <a:cubicBezTo>
                    <a:pt x="338" y="82"/>
                    <a:pt x="324" y="105"/>
                    <a:pt x="281" y="105"/>
                  </a:cubicBezTo>
                  <a:close/>
                </a:path>
              </a:pathLst>
            </a:custGeom>
            <a:solidFill>
              <a:srgbClr val="E3B31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>
                <a:latin typeface="Maiandra GD" pitchFamily="34" charset="0"/>
              </a:endParaRPr>
            </a:p>
          </p:txBody>
        </p:sp>
        <p:sp>
          <p:nvSpPr>
            <p:cNvPr id="20" name="Oval 9"/>
            <p:cNvSpPr>
              <a:spLocks noChangeArrowheads="1"/>
            </p:cNvSpPr>
            <p:nvPr/>
          </p:nvSpPr>
          <p:spPr bwMode="auto">
            <a:xfrm rot="-9275650">
              <a:off x="912" y="3349"/>
              <a:ext cx="96" cy="10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>
                <a:latin typeface="Maiandra GD" pitchFamily="34" charset="0"/>
              </a:endParaRPr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-45" y="2035"/>
              <a:ext cx="1622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Maiandra GD" pitchFamily="34" charset="0"/>
                  <a:cs typeface="Times New Roman" pitchFamily="18" charset="0"/>
                </a:rPr>
                <a:t>Peri</a:t>
              </a:r>
              <a:r>
                <a:rPr lang="sr-Latn-CS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Maiandra GD" pitchFamily="34" charset="0"/>
                  <a:cs typeface="Times New Roman" pitchFamily="18" charset="0"/>
                </a:rPr>
                <a:t>ferija</a:t>
              </a:r>
              <a:endParaRPr lang="de-DE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  <a:cs typeface="Times New Roman" pitchFamily="18" charset="0"/>
              </a:endParaRPr>
            </a:p>
          </p:txBody>
        </p:sp>
      </p:grpSp>
      <p:cxnSp>
        <p:nvCxnSpPr>
          <p:cNvPr id="23" name="Gerade Verbindung 22"/>
          <p:cNvCxnSpPr/>
          <p:nvPr/>
        </p:nvCxnSpPr>
        <p:spPr>
          <a:xfrm>
            <a:off x="3810000" y="1828800"/>
            <a:ext cx="0" cy="304800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2 -0.03104 C -0.00642 -0.04471 -0.00677 -0.06301 -0.00174 -0.07621 C 0.00642 -0.09914 0.03504 -0.11119 0.0517 -0.11675 C 0.08102 -0.11374 0.06991 -0.11767 0.08726 -0.10725 C 0.09056 -0.1054 0.0942 -0.10401 0.09767 -0.10238 C 0.09941 -0.10169 0.10322 -0.10007 0.10322 -0.09984 C 0.10669 -0.08617 0.10635 -0.07551 0.11589 -0.06671 C 0.12404 -0.0505 0.12213 -0.05467 0.13168 -0.05003 C 0.13445 -0.03845 0.13185 -0.02965 0.14434 -0.02409 C 0.14608 -0.02339 0.15128 -0.0227 0.15319 -0.02177 C 0.15492 -0.02108 0.16377 -0.022 0.16377 -0.02177 C 0.17245 -0.01413 0.16811 -0.02617 0.17973 -0.02409 C 0.19309 -0.01784 0.17418 -0.02641 0.19569 -0.01923 C 0.21009 -0.01459 0.2238 -0.00417 0.23837 -0.00023 C 0.25312 0.00348 0.27654 -0.01737 0.2866 -0.02177 " pathEditMode="relative" rAng="0" ptsTypes="ffffffffffffff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0" y="-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477962"/>
          </a:xfrm>
        </p:spPr>
        <p:txBody>
          <a:bodyPr rtlCol="0">
            <a:noAutofit/>
          </a:bodyPr>
          <a:lstStyle/>
          <a:p>
            <a:pPr lvl="0" algn="l" eaLnBrk="1" fontAlgn="auto" hangingPunct="1">
              <a:spcAft>
                <a:spcPts val="0"/>
              </a:spcAft>
              <a:defRPr/>
            </a:pPr>
            <a:r>
              <a:rPr lang="sr-Latn-C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AQP4-IgG (NMO-IgG)</a:t>
            </a:r>
            <a:r>
              <a:rPr lang="sr-Latn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/>
            </a:r>
            <a:br>
              <a:rPr lang="sr-Latn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</a:b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130623"/>
            <a:ext cx="3030537" cy="22568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152400" y="4492823"/>
            <a:ext cx="36703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Lennon et al, Lancet 2004; 364: 2106–2112</a:t>
            </a:r>
          </a:p>
        </p:txBody>
      </p:sp>
      <p:sp>
        <p:nvSpPr>
          <p:cNvPr id="8" name="Rectangle 70"/>
          <p:cNvSpPr>
            <a:spLocks noChangeArrowheads="1"/>
          </p:cNvSpPr>
          <p:nvPr/>
        </p:nvSpPr>
        <p:spPr bwMode="auto">
          <a:xfrm rot="12324350">
            <a:off x="7132189" y="4041667"/>
            <a:ext cx="231896" cy="26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b="1" dirty="0">
                <a:solidFill>
                  <a:srgbClr val="FF0000"/>
                </a:solidFill>
                <a:latin typeface="Calibri" pitchFamily="64" charset="0"/>
                <a:ea typeface="Arial" pitchFamily="64" charset="0"/>
                <a:cs typeface="Arial" pitchFamily="64" charset="0"/>
              </a:rPr>
              <a:t>Y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3830528">
            <a:off x="6679406" y="2391892"/>
            <a:ext cx="1766888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 bwMode="auto">
          <a:xfrm>
            <a:off x="6019800" y="3810000"/>
            <a:ext cx="10652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sr-Latn-C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AQP4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196138" y="2225998"/>
            <a:ext cx="16906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  <a:cs typeface="Times New Roman" pitchFamily="18" charset="0"/>
              </a:rPr>
              <a:t>CNS-astrocit</a:t>
            </a:r>
            <a:endParaRPr lang="de-DE" sz="2000" b="1" dirty="0">
              <a:effectLst>
                <a:outerShdw blurRad="38100" dist="38100" dir="2700000" algn="tl">
                  <a:srgbClr val="C0C0C0"/>
                </a:outerShdw>
              </a:effectLst>
              <a:latin typeface="Maiandra GD" pitchFamily="34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451028" y="4424363"/>
            <a:ext cx="1514475" cy="1595437"/>
            <a:chOff x="-45" y="2035"/>
            <a:chExt cx="1870" cy="2135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3868162">
              <a:off x="342" y="2688"/>
              <a:ext cx="1461" cy="1504"/>
            </a:xfrm>
            <a:prstGeom prst="rect">
              <a:avLst/>
            </a:prstGeom>
            <a:solidFill>
              <a:srgbClr val="B9E5C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5" name="Oval 4"/>
            <p:cNvSpPr>
              <a:spLocks noChangeArrowheads="1"/>
            </p:cNvSpPr>
            <p:nvPr/>
          </p:nvSpPr>
          <p:spPr bwMode="auto">
            <a:xfrm rot="-9275650">
              <a:off x="1152" y="3201"/>
              <a:ext cx="288" cy="207"/>
            </a:xfrm>
            <a:prstGeom prst="ellipse">
              <a:avLst/>
            </a:prstGeom>
            <a:gradFill rotWithShape="0">
              <a:gsLst>
                <a:gs pos="0">
                  <a:srgbClr val="CE6700"/>
                </a:gs>
                <a:gs pos="50000">
                  <a:srgbClr val="E3A76B"/>
                </a:gs>
                <a:gs pos="100000">
                  <a:srgbClr val="CE67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>
                <a:latin typeface="Maiandra GD" pitchFamily="34" charset="0"/>
              </a:endParaRPr>
            </a:p>
          </p:txBody>
        </p:sp>
        <p:sp>
          <p:nvSpPr>
            <p:cNvPr id="16" name="Oval 5"/>
            <p:cNvSpPr>
              <a:spLocks noChangeArrowheads="1"/>
            </p:cNvSpPr>
            <p:nvPr/>
          </p:nvSpPr>
          <p:spPr bwMode="auto">
            <a:xfrm rot="-9275650">
              <a:off x="1196" y="3235"/>
              <a:ext cx="144" cy="10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>
                <a:latin typeface="Maiandra GD" pitchFamily="34" charset="0"/>
              </a:endParaRPr>
            </a:p>
          </p:txBody>
        </p:sp>
        <p:sp>
          <p:nvSpPr>
            <p:cNvPr id="17" name="Oval 6"/>
            <p:cNvSpPr>
              <a:spLocks noChangeArrowheads="1"/>
            </p:cNvSpPr>
            <p:nvPr/>
          </p:nvSpPr>
          <p:spPr bwMode="auto">
            <a:xfrm rot="-9275650">
              <a:off x="1008" y="3600"/>
              <a:ext cx="268" cy="144"/>
            </a:xfrm>
            <a:prstGeom prst="ellipse">
              <a:avLst/>
            </a:prstGeom>
            <a:gradFill rotWithShape="0">
              <a:gsLst>
                <a:gs pos="0">
                  <a:srgbClr val="CE6700">
                    <a:alpha val="56000"/>
                  </a:srgbClr>
                </a:gs>
                <a:gs pos="50000">
                  <a:srgbClr val="CE6700">
                    <a:gamma/>
                    <a:tint val="0"/>
                    <a:invGamma/>
                  </a:srgbClr>
                </a:gs>
                <a:gs pos="100000">
                  <a:srgbClr val="CE6700">
                    <a:alpha val="56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Maiandra GD" pitchFamily="34" charset="0"/>
              </a:endParaRP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 rot="-9275650">
              <a:off x="1049" y="3624"/>
              <a:ext cx="134" cy="72"/>
            </a:xfrm>
            <a:prstGeom prst="ellipse">
              <a:avLst/>
            </a:prstGeom>
            <a:solidFill>
              <a:schemeClr val="bg2">
                <a:alpha val="5607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>
                <a:latin typeface="Maiandra GD" pitchFamily="34" charset="0"/>
              </a:endParaRPr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720" y="3168"/>
              <a:ext cx="491" cy="425"/>
            </a:xfrm>
            <a:custGeom>
              <a:avLst/>
              <a:gdLst>
                <a:gd name="T0" fmla="*/ 66741 w 416"/>
                <a:gd name="T1" fmla="*/ 15919 h 365"/>
                <a:gd name="T2" fmla="*/ 93844 w 416"/>
                <a:gd name="T3" fmla="*/ 14557 h 365"/>
                <a:gd name="T4" fmla="*/ 89579 w 416"/>
                <a:gd name="T5" fmla="*/ 21678 h 365"/>
                <a:gd name="T6" fmla="*/ 69055 w 416"/>
                <a:gd name="T7" fmla="*/ 24575 h 365"/>
                <a:gd name="T8" fmla="*/ 66741 w 416"/>
                <a:gd name="T9" fmla="*/ 28850 h 365"/>
                <a:gd name="T10" fmla="*/ 89579 w 416"/>
                <a:gd name="T11" fmla="*/ 40511 h 365"/>
                <a:gd name="T12" fmla="*/ 91605 w 416"/>
                <a:gd name="T13" fmla="*/ 52107 h 365"/>
                <a:gd name="T14" fmla="*/ 78076 w 416"/>
                <a:gd name="T15" fmla="*/ 54924 h 365"/>
                <a:gd name="T16" fmla="*/ 55649 w 416"/>
                <a:gd name="T17" fmla="*/ 52107 h 365"/>
                <a:gd name="T18" fmla="*/ 51166 w 416"/>
                <a:gd name="T19" fmla="*/ 43409 h 365"/>
                <a:gd name="T20" fmla="*/ 44267 w 416"/>
                <a:gd name="T21" fmla="*/ 42115 h 365"/>
                <a:gd name="T22" fmla="*/ 7996 w 416"/>
                <a:gd name="T23" fmla="*/ 49187 h 365"/>
                <a:gd name="T24" fmla="*/ 1128 w 416"/>
                <a:gd name="T25" fmla="*/ 46205 h 365"/>
                <a:gd name="T26" fmla="*/ 3598 w 416"/>
                <a:gd name="T27" fmla="*/ 40511 h 365"/>
                <a:gd name="T28" fmla="*/ 30532 w 416"/>
                <a:gd name="T29" fmla="*/ 33297 h 365"/>
                <a:gd name="T30" fmla="*/ 32794 w 416"/>
                <a:gd name="T31" fmla="*/ 28850 h 365"/>
                <a:gd name="T32" fmla="*/ 26302 w 416"/>
                <a:gd name="T33" fmla="*/ 26019 h 365"/>
                <a:gd name="T34" fmla="*/ 14776 w 416"/>
                <a:gd name="T35" fmla="*/ 18830 h 365"/>
                <a:gd name="T36" fmla="*/ 39803 w 416"/>
                <a:gd name="T37" fmla="*/ 8901 h 365"/>
                <a:gd name="T38" fmla="*/ 46588 w 416"/>
                <a:gd name="T39" fmla="*/ 10129 h 365"/>
                <a:gd name="T40" fmla="*/ 53118 w 416"/>
                <a:gd name="T41" fmla="*/ 11742 h 365"/>
                <a:gd name="T42" fmla="*/ 55649 w 416"/>
                <a:gd name="T43" fmla="*/ 7273 h 365"/>
                <a:gd name="T44" fmla="*/ 66741 w 416"/>
                <a:gd name="T45" fmla="*/ 0 h 365"/>
                <a:gd name="T46" fmla="*/ 78076 w 416"/>
                <a:gd name="T47" fmla="*/ 1587 h 365"/>
                <a:gd name="T48" fmla="*/ 80336 w 416"/>
                <a:gd name="T49" fmla="*/ 5673 h 365"/>
                <a:gd name="T50" fmla="*/ 66741 w 416"/>
                <a:gd name="T51" fmla="*/ 15919 h 36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16"/>
                <a:gd name="T79" fmla="*/ 0 h 365"/>
                <a:gd name="T80" fmla="*/ 416 w 416"/>
                <a:gd name="T81" fmla="*/ 365 h 36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16" h="365">
                  <a:moveTo>
                    <a:pt x="281" y="105"/>
                  </a:moveTo>
                  <a:cubicBezTo>
                    <a:pt x="331" y="89"/>
                    <a:pt x="337" y="85"/>
                    <a:pt x="396" y="96"/>
                  </a:cubicBezTo>
                  <a:cubicBezTo>
                    <a:pt x="389" y="111"/>
                    <a:pt x="390" y="132"/>
                    <a:pt x="377" y="143"/>
                  </a:cubicBezTo>
                  <a:cubicBezTo>
                    <a:pt x="353" y="160"/>
                    <a:pt x="318" y="153"/>
                    <a:pt x="291" y="162"/>
                  </a:cubicBezTo>
                  <a:cubicBezTo>
                    <a:pt x="287" y="171"/>
                    <a:pt x="281" y="180"/>
                    <a:pt x="281" y="191"/>
                  </a:cubicBezTo>
                  <a:cubicBezTo>
                    <a:pt x="281" y="261"/>
                    <a:pt x="327" y="251"/>
                    <a:pt x="377" y="267"/>
                  </a:cubicBezTo>
                  <a:cubicBezTo>
                    <a:pt x="391" y="289"/>
                    <a:pt x="416" y="312"/>
                    <a:pt x="386" y="343"/>
                  </a:cubicBezTo>
                  <a:cubicBezTo>
                    <a:pt x="371" y="357"/>
                    <a:pt x="329" y="362"/>
                    <a:pt x="329" y="362"/>
                  </a:cubicBezTo>
                  <a:cubicBezTo>
                    <a:pt x="296" y="357"/>
                    <a:pt x="256" y="365"/>
                    <a:pt x="234" y="343"/>
                  </a:cubicBezTo>
                  <a:cubicBezTo>
                    <a:pt x="231" y="340"/>
                    <a:pt x="220" y="291"/>
                    <a:pt x="215" y="286"/>
                  </a:cubicBezTo>
                  <a:cubicBezTo>
                    <a:pt x="207" y="278"/>
                    <a:pt x="195" y="280"/>
                    <a:pt x="186" y="277"/>
                  </a:cubicBezTo>
                  <a:cubicBezTo>
                    <a:pt x="126" y="365"/>
                    <a:pt x="170" y="335"/>
                    <a:pt x="34" y="324"/>
                  </a:cubicBezTo>
                  <a:cubicBezTo>
                    <a:pt x="24" y="317"/>
                    <a:pt x="8" y="315"/>
                    <a:pt x="5" y="305"/>
                  </a:cubicBezTo>
                  <a:cubicBezTo>
                    <a:pt x="0" y="292"/>
                    <a:pt x="5" y="275"/>
                    <a:pt x="15" y="267"/>
                  </a:cubicBezTo>
                  <a:cubicBezTo>
                    <a:pt x="27" y="256"/>
                    <a:pt x="102" y="236"/>
                    <a:pt x="129" y="219"/>
                  </a:cubicBezTo>
                  <a:cubicBezTo>
                    <a:pt x="132" y="209"/>
                    <a:pt x="141" y="200"/>
                    <a:pt x="138" y="191"/>
                  </a:cubicBezTo>
                  <a:cubicBezTo>
                    <a:pt x="133" y="180"/>
                    <a:pt x="117" y="180"/>
                    <a:pt x="110" y="172"/>
                  </a:cubicBezTo>
                  <a:cubicBezTo>
                    <a:pt x="49" y="110"/>
                    <a:pt x="135" y="172"/>
                    <a:pt x="62" y="124"/>
                  </a:cubicBezTo>
                  <a:cubicBezTo>
                    <a:pt x="76" y="27"/>
                    <a:pt x="71" y="43"/>
                    <a:pt x="167" y="58"/>
                  </a:cubicBezTo>
                  <a:cubicBezTo>
                    <a:pt x="176" y="61"/>
                    <a:pt x="186" y="63"/>
                    <a:pt x="196" y="67"/>
                  </a:cubicBezTo>
                  <a:cubicBezTo>
                    <a:pt x="205" y="70"/>
                    <a:pt x="215" y="81"/>
                    <a:pt x="224" y="77"/>
                  </a:cubicBezTo>
                  <a:cubicBezTo>
                    <a:pt x="233" y="72"/>
                    <a:pt x="229" y="57"/>
                    <a:pt x="234" y="48"/>
                  </a:cubicBezTo>
                  <a:cubicBezTo>
                    <a:pt x="250" y="15"/>
                    <a:pt x="252" y="19"/>
                    <a:pt x="281" y="0"/>
                  </a:cubicBezTo>
                  <a:cubicBezTo>
                    <a:pt x="297" y="3"/>
                    <a:pt x="315" y="0"/>
                    <a:pt x="329" y="10"/>
                  </a:cubicBezTo>
                  <a:cubicBezTo>
                    <a:pt x="337" y="15"/>
                    <a:pt x="338" y="28"/>
                    <a:pt x="338" y="38"/>
                  </a:cubicBezTo>
                  <a:cubicBezTo>
                    <a:pt x="338" y="82"/>
                    <a:pt x="324" y="105"/>
                    <a:pt x="281" y="105"/>
                  </a:cubicBezTo>
                  <a:close/>
                </a:path>
              </a:pathLst>
            </a:custGeom>
            <a:solidFill>
              <a:srgbClr val="E3B31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>
                <a:latin typeface="Maiandra GD" pitchFamily="34" charset="0"/>
              </a:endParaRPr>
            </a:p>
          </p:txBody>
        </p:sp>
        <p:sp>
          <p:nvSpPr>
            <p:cNvPr id="20" name="Oval 9"/>
            <p:cNvSpPr>
              <a:spLocks noChangeArrowheads="1"/>
            </p:cNvSpPr>
            <p:nvPr/>
          </p:nvSpPr>
          <p:spPr bwMode="auto">
            <a:xfrm rot="-9275650">
              <a:off x="912" y="3349"/>
              <a:ext cx="96" cy="10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>
                <a:latin typeface="Maiandra GD" pitchFamily="34" charset="0"/>
              </a:endParaRPr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-45" y="2035"/>
              <a:ext cx="1622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Maiandra GD" pitchFamily="34" charset="0"/>
                  <a:cs typeface="Times New Roman" pitchFamily="18" charset="0"/>
                </a:rPr>
                <a:t>Peri</a:t>
              </a:r>
              <a:r>
                <a:rPr lang="sr-Latn-CS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Maiandra GD" pitchFamily="34" charset="0"/>
                  <a:cs typeface="Times New Roman" pitchFamily="18" charset="0"/>
                </a:rPr>
                <a:t>ferija</a:t>
              </a:r>
              <a:endParaRPr lang="de-DE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  <a:cs typeface="Times New Roman" pitchFamily="18" charset="0"/>
              </a:endParaRPr>
            </a:p>
          </p:txBody>
        </p:sp>
      </p:grpSp>
      <p:cxnSp>
        <p:nvCxnSpPr>
          <p:cNvPr id="23" name="Gerade Verbindung 22"/>
          <p:cNvCxnSpPr/>
          <p:nvPr/>
        </p:nvCxnSpPr>
        <p:spPr>
          <a:xfrm>
            <a:off x="3810000" y="1828800"/>
            <a:ext cx="0" cy="304800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 bwMode="auto">
          <a:xfrm>
            <a:off x="7162800" y="4419600"/>
            <a:ext cx="3174" cy="55880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6096000" y="5029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latin typeface="Maiandra GD" pitchFamily="34" charset="0"/>
              </a:rPr>
              <a:t>inflamatorna kaskada</a:t>
            </a:r>
            <a:endParaRPr lang="sr-Latn-CS" dirty="0">
              <a:latin typeface="Maiandra GD" pitchFamily="34" charset="0"/>
            </a:endParaRPr>
          </a:p>
        </p:txBody>
      </p:sp>
      <p:cxnSp>
        <p:nvCxnSpPr>
          <p:cNvPr id="25" name="Gerade Verbindung mit Pfeil 24"/>
          <p:cNvCxnSpPr/>
          <p:nvPr/>
        </p:nvCxnSpPr>
        <p:spPr bwMode="auto">
          <a:xfrm>
            <a:off x="7162800" y="5384800"/>
            <a:ext cx="3174" cy="55880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5943600" y="62484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dirty="0" smtClean="0">
                <a:latin typeface="Maiandra GD" pitchFamily="34" charset="0"/>
              </a:rPr>
              <a:t>oštećenje tkiva</a:t>
            </a:r>
            <a:endParaRPr lang="sr-Latn-CS" sz="2400" dirty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038"/>
            <a:ext cx="5638800" cy="14779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  <a:t>Revidirani dijagnostički kriterijumi za NMO</a:t>
            </a:r>
            <a:endParaRPr lang="en-US" sz="32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5" name="Textfeld 6"/>
          <p:cNvSpPr txBox="1">
            <a:spLocks noChangeArrowheads="1"/>
          </p:cNvSpPr>
          <p:nvPr/>
        </p:nvSpPr>
        <p:spPr bwMode="auto">
          <a:xfrm>
            <a:off x="5943600" y="3959423"/>
            <a:ext cx="2895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r-Latn-CS" sz="1400" dirty="0">
                <a:latin typeface="Maiandra GD" pitchFamily="34" charset="0"/>
                <a:cs typeface="Arial" pitchFamily="34" charset="0"/>
              </a:rPr>
              <a:t>Wingerchuk et al, Neurology 2006</a:t>
            </a:r>
          </a:p>
        </p:txBody>
      </p:sp>
      <p:sp>
        <p:nvSpPr>
          <p:cNvPr id="6" name="Textfeld 11"/>
          <p:cNvSpPr txBox="1">
            <a:spLocks noChangeArrowheads="1"/>
          </p:cNvSpPr>
          <p:nvPr/>
        </p:nvSpPr>
        <p:spPr bwMode="auto">
          <a:xfrm>
            <a:off x="250825" y="1945084"/>
            <a:ext cx="8429625" cy="203132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r-Latn-CS" b="1" dirty="0">
                <a:latin typeface="Maiandra GD" pitchFamily="34" charset="0"/>
                <a:cs typeface="Arial" pitchFamily="34" charset="0"/>
              </a:rPr>
              <a:t>ON</a:t>
            </a:r>
          </a:p>
          <a:p>
            <a:pPr>
              <a:defRPr/>
            </a:pPr>
            <a:r>
              <a:rPr lang="sr-Latn-CS" b="1" dirty="0">
                <a:latin typeface="Maiandra GD" pitchFamily="34" charset="0"/>
                <a:cs typeface="Arial" pitchFamily="34" charset="0"/>
              </a:rPr>
              <a:t>Mijelitis</a:t>
            </a:r>
          </a:p>
          <a:p>
            <a:pPr>
              <a:defRPr/>
            </a:pPr>
            <a:r>
              <a:rPr lang="sr-Latn-CS" b="1" dirty="0">
                <a:latin typeface="Maiandra GD" pitchFamily="34" charset="0"/>
                <a:cs typeface="Arial" pitchFamily="34" charset="0"/>
              </a:rPr>
              <a:t>≥2 od sledećih kriterijuma:</a:t>
            </a:r>
          </a:p>
          <a:p>
            <a:pPr>
              <a:defRPr/>
            </a:pPr>
            <a:r>
              <a:rPr lang="sr-Latn-CS" b="1" dirty="0">
                <a:latin typeface="Maiandra GD" pitchFamily="34" charset="0"/>
                <a:cs typeface="Arial" pitchFamily="34" charset="0"/>
              </a:rPr>
              <a:t>	1. kontinualna lezija k. moždine na NMR ≥ 3 segmenta</a:t>
            </a:r>
          </a:p>
          <a:p>
            <a:pPr>
              <a:defRPr/>
            </a:pPr>
            <a:r>
              <a:rPr lang="sr-Latn-CS" b="1" dirty="0">
                <a:latin typeface="Maiandra GD" pitchFamily="34" charset="0"/>
                <a:cs typeface="Arial" pitchFamily="34" charset="0"/>
              </a:rPr>
              <a:t>	2. MRI mozga ne ispunjava kriterijume za MS</a:t>
            </a:r>
          </a:p>
          <a:p>
            <a:pPr>
              <a:defRPr/>
            </a:pPr>
            <a:r>
              <a:rPr lang="sr-Latn-CS" b="1" dirty="0">
                <a:solidFill>
                  <a:srgbClr val="003300"/>
                </a:solidFill>
                <a:latin typeface="Maiandra GD" pitchFamily="34" charset="0"/>
                <a:cs typeface="Arial" pitchFamily="34" charset="0"/>
              </a:rPr>
              <a:t>             </a:t>
            </a:r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  <a:cs typeface="Arial" pitchFamily="34" charset="0"/>
              </a:rPr>
              <a:t>3</a:t>
            </a:r>
            <a:r>
              <a:rPr lang="sr-Latn-CS" b="1" dirty="0">
                <a:solidFill>
                  <a:srgbClr val="003300"/>
                </a:solidFill>
                <a:latin typeface="Maiandra GD" pitchFamily="34" charset="0"/>
                <a:cs typeface="Arial" pitchFamily="34" charset="0"/>
              </a:rPr>
              <a:t>. NMO- IgG (AQP4-IgG) seropozitivnost</a:t>
            </a:r>
          </a:p>
          <a:p>
            <a:pPr>
              <a:defRPr/>
            </a:pPr>
            <a:endParaRPr lang="en-GB" sz="1600" b="1" dirty="0">
              <a:solidFill>
                <a:srgbClr val="FF0000"/>
              </a:solidFill>
              <a:latin typeface="Maiandra GD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4862513"/>
            <a:ext cx="66960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6"/>
          <p:cNvSpPr txBox="1">
            <a:spLocks noChangeArrowheads="1"/>
          </p:cNvSpPr>
          <p:nvPr/>
        </p:nvSpPr>
        <p:spPr bwMode="auto">
          <a:xfrm>
            <a:off x="179388" y="5581650"/>
            <a:ext cx="19446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r-Latn-C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Arial" pitchFamily="34" charset="0"/>
              </a:rPr>
              <a:t>Wingerchuk et al, 2006</a:t>
            </a:r>
          </a:p>
        </p:txBody>
      </p:sp>
      <p:sp>
        <p:nvSpPr>
          <p:cNvPr id="9" name="Textfeld 6"/>
          <p:cNvSpPr txBox="1">
            <a:spLocks noChangeArrowheads="1"/>
          </p:cNvSpPr>
          <p:nvPr/>
        </p:nvSpPr>
        <p:spPr bwMode="auto">
          <a:xfrm>
            <a:off x="179388" y="5346700"/>
            <a:ext cx="19446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r-Latn-C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Arial" pitchFamily="34" charset="0"/>
              </a:rPr>
              <a:t>Wingerchuk et al, 1999</a:t>
            </a:r>
          </a:p>
        </p:txBody>
      </p:sp>
      <p:sp>
        <p:nvSpPr>
          <p:cNvPr id="10" name="Textfeld 6"/>
          <p:cNvSpPr txBox="1">
            <a:spLocks noChangeArrowheads="1"/>
          </p:cNvSpPr>
          <p:nvPr/>
        </p:nvSpPr>
        <p:spPr bwMode="auto">
          <a:xfrm>
            <a:off x="5943600" y="6123801"/>
            <a:ext cx="2881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sr-Latn-CS" sz="1200" dirty="0">
                <a:latin typeface="Maiandra GD" pitchFamily="34" charset="0"/>
                <a:cs typeface="Arial" pitchFamily="34" charset="0"/>
              </a:rPr>
              <a:t>Saiz et </a:t>
            </a:r>
            <a:r>
              <a:rPr lang="sr-Latn-CS" sz="1200" dirty="0" smtClean="0">
                <a:latin typeface="Maiandra GD" pitchFamily="34" charset="0"/>
                <a:cs typeface="Arial" pitchFamily="34" charset="0"/>
              </a:rPr>
              <a:t>al, </a:t>
            </a:r>
            <a:r>
              <a:rPr lang="sr-Latn-CS" sz="1200" dirty="0">
                <a:latin typeface="Maiandra GD" pitchFamily="34" charset="0"/>
                <a:cs typeface="Arial" pitchFamily="34" charset="0"/>
              </a:rPr>
              <a:t>J Neurol 2007</a:t>
            </a:r>
          </a:p>
        </p:txBody>
      </p:sp>
      <p:sp>
        <p:nvSpPr>
          <p:cNvPr id="11" name="Ellipse 10"/>
          <p:cNvSpPr/>
          <p:nvPr/>
        </p:nvSpPr>
        <p:spPr>
          <a:xfrm>
            <a:off x="3492500" y="5222875"/>
            <a:ext cx="1223963" cy="720725"/>
          </a:xfrm>
          <a:prstGeom prst="ellipse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 sz="1600">
              <a:latin typeface="Maiandra GD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787900" y="5222875"/>
            <a:ext cx="1223963" cy="720725"/>
          </a:xfrm>
          <a:prstGeom prst="ellipse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 sz="1600">
              <a:latin typeface="Maiandra GD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6227763" y="5222875"/>
            <a:ext cx="1223962" cy="720725"/>
          </a:xfrm>
          <a:prstGeom prst="ellipse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/>
          </a:p>
        </p:txBody>
      </p:sp>
      <p:sp>
        <p:nvSpPr>
          <p:cNvPr id="14" name="Ellipse 13"/>
          <p:cNvSpPr/>
          <p:nvPr/>
        </p:nvSpPr>
        <p:spPr>
          <a:xfrm>
            <a:off x="7596188" y="5222875"/>
            <a:ext cx="1223962" cy="720725"/>
          </a:xfrm>
          <a:prstGeom prst="ellipse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/>
          </a:p>
        </p:txBody>
      </p:sp>
      <p:sp>
        <p:nvSpPr>
          <p:cNvPr id="15" name="Ellipse 14"/>
          <p:cNvSpPr/>
          <p:nvPr/>
        </p:nvSpPr>
        <p:spPr>
          <a:xfrm>
            <a:off x="0" y="4502150"/>
            <a:ext cx="2051050" cy="863600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 sz="1600">
              <a:latin typeface="Maiandra GD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0" y="4699000"/>
            <a:ext cx="2051050" cy="46166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sr-Latn-CS" sz="1200" b="1" dirty="0">
                <a:latin typeface="Maiandra GD" pitchFamily="34" charset="0"/>
                <a:cs typeface="Arial" pitchFamily="34" charset="0"/>
              </a:rPr>
              <a:t>simptomi izvan ON i KM</a:t>
            </a:r>
          </a:p>
          <a:p>
            <a:pPr algn="ctr">
              <a:defRPr/>
            </a:pPr>
            <a:r>
              <a:rPr lang="sr-Latn-CS" sz="1200" b="1" dirty="0">
                <a:latin typeface="Maiandra GD" pitchFamily="34" charset="0"/>
                <a:cs typeface="Arial" pitchFamily="34" charset="0"/>
              </a:rPr>
              <a:t>AQP4-IgG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5715000" cy="11731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  <a:t>NMO spektar oboljenja (NMOSD)</a:t>
            </a:r>
            <a:endParaRPr lang="en-US" sz="32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04800" y="6150858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35fdff1a"/>
              </a:rPr>
              <a:t>Wingerchuk et all, Lancet Neurol 2007;6:805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35fdff1a+20"/>
              </a:rPr>
              <a:t>–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35fdff1a"/>
              </a:rPr>
              <a:t>815;</a:t>
            </a:r>
            <a:r>
              <a:rPr kumimoji="0" lang="sr-Latn-C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35fdff1a"/>
              </a:rPr>
              <a:t> </a:t>
            </a:r>
            <a:r>
              <a:rPr lang="sr-Latn-CS" sz="1400" dirty="0" smtClean="0">
                <a:latin typeface="Maiandra GD" pitchFamily="34" charset="0"/>
              </a:rPr>
              <a:t>De Santis et al, Neurol Sci 2009;30:397–400;</a:t>
            </a:r>
          </a:p>
          <a:p>
            <a:pPr algn="just"/>
            <a:r>
              <a:rPr lang="sr-Latn-CS" sz="1400" dirty="0" smtClean="0">
                <a:latin typeface="Maiandra GD" pitchFamily="34" charset="0"/>
              </a:rPr>
              <a:t>Sato  et al, Neurology 2013;80:2210–2216; </a:t>
            </a:r>
            <a:r>
              <a:rPr lang="en-US" sz="1400" dirty="0" err="1" smtClean="0">
                <a:latin typeface="Maiandra GD" pitchFamily="34" charset="0"/>
              </a:rPr>
              <a:t>Jarius</a:t>
            </a:r>
            <a:r>
              <a:rPr lang="en-US" sz="1400" dirty="0" smtClean="0">
                <a:latin typeface="Maiandra GD" pitchFamily="34" charset="0"/>
              </a:rPr>
              <a:t> </a:t>
            </a:r>
            <a:r>
              <a:rPr lang="sr-Latn-CS" sz="1400" dirty="0" smtClean="0">
                <a:latin typeface="Maiandra GD" pitchFamily="34" charset="0"/>
              </a:rPr>
              <a:t>and</a:t>
            </a:r>
            <a:r>
              <a:rPr lang="en-US" sz="1400" dirty="0" smtClean="0">
                <a:latin typeface="Maiandra GD" pitchFamily="34" charset="0"/>
              </a:rPr>
              <a:t> </a:t>
            </a:r>
            <a:r>
              <a:rPr lang="en-US" sz="1400" dirty="0" err="1" smtClean="0">
                <a:latin typeface="Maiandra GD" pitchFamily="34" charset="0"/>
              </a:rPr>
              <a:t>Wildemann</a:t>
            </a:r>
            <a:r>
              <a:rPr lang="sr-Latn-CS" sz="1400" dirty="0" smtClean="0">
                <a:latin typeface="Maiandra GD" pitchFamily="34" charset="0"/>
              </a:rPr>
              <a:t>, J Neuroinflammation 2013;10:8.</a:t>
            </a:r>
            <a:endParaRPr kumimoji="0" lang="sr-Latn-C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iandra GD" pitchFamily="34" charset="0"/>
              <a:cs typeface="Arial" pitchFamily="34" charset="0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304800" y="1447800"/>
            <a:ext cx="8382000" cy="4495800"/>
            <a:chOff x="304800" y="842665"/>
            <a:chExt cx="8382000" cy="4495800"/>
          </a:xfrm>
        </p:grpSpPr>
        <p:sp>
          <p:nvSpPr>
            <p:cNvPr id="11" name="Textfeld 10"/>
            <p:cNvSpPr txBox="1"/>
            <p:nvPr/>
          </p:nvSpPr>
          <p:spPr>
            <a:xfrm>
              <a:off x="323850" y="3810000"/>
              <a:ext cx="836295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§"/>
                <a:defRPr/>
              </a:pPr>
              <a:r>
                <a:rPr lang="sr-Latn-CS" b="1" dirty="0">
                  <a:latin typeface="Maiandra GD" pitchFamily="34" charset="0"/>
                  <a:cs typeface="Arial" pitchFamily="34" charset="0"/>
                </a:rPr>
                <a:t>paraneoplastički NMO?</a:t>
              </a:r>
              <a:endParaRPr lang="sr-Latn-CS" dirty="0">
                <a:latin typeface="Maiandra GD" pitchFamily="34" charset="0"/>
                <a:cs typeface="Arial" pitchFamily="34" charset="0"/>
              </a:endParaRPr>
            </a:p>
            <a:p>
              <a:pPr>
                <a:defRPr/>
              </a:pPr>
              <a:r>
                <a:rPr lang="sr-Latn-CS" dirty="0">
                  <a:latin typeface="Maiandra GD" pitchFamily="34" charset="0"/>
                  <a:cs typeface="Arial" pitchFamily="34" charset="0"/>
                </a:rPr>
                <a:t>		</a:t>
              </a: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323850" y="1981200"/>
              <a:ext cx="8362950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§"/>
                <a:defRPr/>
              </a:pPr>
              <a:r>
                <a:rPr lang="sr-Latn-CS" b="1" dirty="0" smtClean="0">
                  <a:latin typeface="Maiandra GD" pitchFamily="34" charset="0"/>
                  <a:cs typeface="Arial" pitchFamily="34" charset="0"/>
                </a:rPr>
                <a:t>RON</a:t>
              </a:r>
              <a:r>
                <a:rPr lang="sr-Latn-CS" b="1" dirty="0">
                  <a:latin typeface="Maiandra GD" pitchFamily="34" charset="0"/>
                  <a:cs typeface="Arial" pitchFamily="34" charset="0"/>
                </a:rPr>
                <a:t>, BON, (r) LETM</a:t>
              </a:r>
            </a:p>
            <a:p>
              <a:pPr>
                <a:defRPr/>
              </a:pPr>
              <a:endParaRPr lang="sr-Latn-CS" dirty="0">
                <a:latin typeface="Maiandra GD" pitchFamily="34" charset="0"/>
                <a:cs typeface="Arial" pitchFamily="34" charset="0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323850" y="2438400"/>
              <a:ext cx="83629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§"/>
                <a:defRPr/>
              </a:pPr>
              <a:r>
                <a:rPr lang="sr-Latn-CS" b="1" dirty="0" smtClean="0">
                  <a:latin typeface="Maiandra GD" pitchFamily="34" charset="0"/>
                  <a:cs typeface="Arial" pitchFamily="34" charset="0"/>
                </a:rPr>
                <a:t>NMO </a:t>
              </a:r>
              <a:r>
                <a:rPr lang="sr-Latn-CS" dirty="0">
                  <a:latin typeface="Maiandra GD" pitchFamily="34" charset="0"/>
                  <a:cs typeface="Arial" pitchFamily="34" charset="0"/>
                </a:rPr>
                <a:t>sa lezijama na </a:t>
              </a:r>
              <a:r>
                <a:rPr lang="sr-Latn-CS" b="1" dirty="0" smtClean="0">
                  <a:latin typeface="Maiandra GD" pitchFamily="34" charset="0"/>
                  <a:cs typeface="Arial" pitchFamily="34" charset="0"/>
                </a:rPr>
                <a:t>MR </a:t>
              </a:r>
              <a:r>
                <a:rPr lang="sr-Latn-CS" b="1" dirty="0">
                  <a:latin typeface="Maiandra GD" pitchFamily="34" charset="0"/>
                  <a:cs typeface="Arial" pitchFamily="34" charset="0"/>
                </a:rPr>
                <a:t>mozga</a:t>
              </a: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323850" y="3191470"/>
              <a:ext cx="836295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§"/>
                <a:defRPr/>
              </a:pPr>
              <a:r>
                <a:rPr lang="sr-Latn-CS" b="1" dirty="0">
                  <a:latin typeface="Maiandra GD" pitchFamily="34" charset="0"/>
                  <a:cs typeface="Arial" pitchFamily="34" charset="0"/>
                </a:rPr>
                <a:t>NMO u sklopu komorbiditeta:</a:t>
              </a:r>
            </a:p>
            <a:p>
              <a:pPr>
                <a:defRPr/>
              </a:pPr>
              <a:r>
                <a:rPr lang="sr-Latn-CS" dirty="0" smtClean="0">
                  <a:latin typeface="Maiandra GD" pitchFamily="34" charset="0"/>
                  <a:cs typeface="Arial" pitchFamily="34" charset="0"/>
                </a:rPr>
                <a:t>ogran-specifične/sistemske </a:t>
              </a:r>
              <a:r>
                <a:rPr lang="sr-Latn-CS" dirty="0">
                  <a:latin typeface="Maiandra GD" pitchFamily="34" charset="0"/>
                  <a:cs typeface="Arial" pitchFamily="34" charset="0"/>
                </a:rPr>
                <a:t>autoimunske bolesti</a:t>
              </a:r>
            </a:p>
            <a:p>
              <a:pPr>
                <a:defRPr/>
              </a:pPr>
              <a:r>
                <a:rPr lang="sr-Latn-CS" dirty="0">
                  <a:latin typeface="Maiandra GD" pitchFamily="34" charset="0"/>
                  <a:cs typeface="Arial" pitchFamily="34" charset="0"/>
                </a:rPr>
                <a:t>		</a:t>
              </a: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323850" y="2831068"/>
              <a:ext cx="83629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§"/>
                <a:defRPr/>
              </a:pPr>
              <a:r>
                <a:rPr lang="sr-Latn-CS" b="1" dirty="0">
                  <a:latin typeface="Maiandra GD" pitchFamily="34" charset="0"/>
                  <a:cs typeface="Arial" pitchFamily="34" charset="0"/>
                </a:rPr>
                <a:t>Azijska OSMS </a:t>
              </a:r>
              <a:endParaRPr lang="sr-Latn-CS" dirty="0">
                <a:latin typeface="Maiandra GD" pitchFamily="34" charset="0"/>
                <a:cs typeface="Arial" pitchFamily="34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323850" y="842665"/>
              <a:ext cx="8362950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§"/>
                <a:defRPr/>
              </a:pPr>
              <a:r>
                <a:rPr lang="sr-Latn-CS" b="1" dirty="0">
                  <a:latin typeface="Maiandra GD" pitchFamily="34" charset="0"/>
                  <a:cs typeface="Arial" pitchFamily="34" charset="0"/>
                </a:rPr>
                <a:t>NMO</a:t>
              </a:r>
            </a:p>
            <a:p>
              <a:pPr>
                <a:defRPr/>
              </a:pPr>
              <a:endParaRPr lang="sr-Latn-CS" dirty="0">
                <a:latin typeface="Maiandra GD" pitchFamily="34" charset="0"/>
                <a:cs typeface="Arial" pitchFamily="34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304800" y="4876800"/>
              <a:ext cx="838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sz="1200" dirty="0" smtClean="0">
                  <a:latin typeface="Maiandra GD" pitchFamily="34" charset="0"/>
                </a:rPr>
                <a:t>RON=rekurentni optički neuritis; BON=bilateralni optički neuritis; LETM= longitudinalno-ekstenzivni transverzalni mijelitis, MR=magnetna rezonanca; OSMS=tzv. optikospinalna multipla skleroza</a:t>
              </a:r>
              <a:endParaRPr lang="sr-Latn-CS" sz="1200" dirty="0">
                <a:latin typeface="Maiandra GD" pitchFamily="34" charset="0"/>
              </a:endParaRPr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381000" y="20574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+anti-AQP4 IgG+ bolesnici sa:</a:t>
            </a:r>
            <a:endParaRPr lang="sr-Latn-C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477869"/>
            <a:ext cx="2209800" cy="165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feld 18"/>
          <p:cNvSpPr txBox="1"/>
          <p:nvPr/>
        </p:nvSpPr>
        <p:spPr>
          <a:xfrm>
            <a:off x="5562600" y="2057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>
                <a:latin typeface="Maiandra GD" pitchFamily="34" charset="0"/>
              </a:rPr>
              <a:t>+anti-AQP4 IgG, IIF</a:t>
            </a:r>
            <a:endParaRPr lang="sr-Latn-CS" b="1" dirty="0">
              <a:latin typeface="Maiandra GD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257800" y="41910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latin typeface="Maiandra GD" pitchFamily="34" charset="0"/>
              </a:rPr>
              <a:t>77-91% + NMO</a:t>
            </a:r>
          </a:p>
          <a:p>
            <a:pPr algn="ctr"/>
            <a:r>
              <a:rPr lang="sr-Latn-CS" b="1" dirty="0" smtClean="0">
                <a:latin typeface="Maiandra GD" pitchFamily="34" charset="0"/>
              </a:rPr>
              <a:t>do 65% + RON/BON, LETM</a:t>
            </a:r>
          </a:p>
          <a:p>
            <a:pPr algn="ctr"/>
            <a:r>
              <a:rPr lang="sr-Latn-CS" dirty="0" smtClean="0">
                <a:latin typeface="Maiandra GD" pitchFamily="34" charset="0"/>
              </a:rPr>
              <a:t>zavisno od metode</a:t>
            </a:r>
            <a:endParaRPr lang="sr-Latn-CS" dirty="0">
              <a:latin typeface="Maiandra GD" pitchFamily="34" charset="0"/>
            </a:endParaRPr>
          </a:p>
        </p:txBody>
      </p:sp>
      <p:cxnSp>
        <p:nvCxnSpPr>
          <p:cNvPr id="22" name="Gerade Verbindung 21"/>
          <p:cNvCxnSpPr/>
          <p:nvPr/>
        </p:nvCxnSpPr>
        <p:spPr>
          <a:xfrm>
            <a:off x="5181600" y="1828800"/>
            <a:ext cx="0" cy="335280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1836</Words>
  <Application>Microsoft Office PowerPoint</Application>
  <PresentationFormat>On-screen Show (4:3)</PresentationFormat>
  <Paragraphs>278</Paragraphs>
  <Slides>28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Image</vt:lpstr>
      <vt:lpstr>PowerPoint Presentation</vt:lpstr>
      <vt:lpstr>NMO i bolesti NMO spektra</vt:lpstr>
      <vt:lpstr>Evolucija koncepta NMO</vt:lpstr>
      <vt:lpstr>Definicija NMO</vt:lpstr>
      <vt:lpstr>Evolucija dijagnostičkih kriterijuma za NMO</vt:lpstr>
      <vt:lpstr>AQP4-IgG (NMO-IgG) </vt:lpstr>
      <vt:lpstr>AQP4-IgG (NMO-IgG) </vt:lpstr>
      <vt:lpstr>Revidirani dijagnostički kriterijumi za NMO</vt:lpstr>
      <vt:lpstr>NMO spektar oboljenja (NMOSD)</vt:lpstr>
      <vt:lpstr>Novi NMOSD kriterijumi</vt:lpstr>
      <vt:lpstr>Novi NMOSD kriterijumi</vt:lpstr>
      <vt:lpstr>PowerPoint Presentation</vt:lpstr>
      <vt:lpstr>PowerPoint Presentation</vt:lpstr>
      <vt:lpstr>Novi NMOSD kriterijumi</vt:lpstr>
      <vt:lpstr>Novi NMOSD kriterijumi</vt:lpstr>
      <vt:lpstr>Novi NMOSD kriterijumi</vt:lpstr>
      <vt:lpstr>Dodatni MR kriterijumi za NMOSD kod kojih je nalaz anti-AQP4 At negativan/nepoznat </vt:lpstr>
      <vt:lpstr>Dodatni MR kriterijumi za NMOSD kod kojih je nalaz anti-AQP4 At negativan/nepoznat </vt:lpstr>
      <vt:lpstr>Dodatni MR kriterijumi za NMOSD kod kojih je nalaz anti-AQP4 At negativan/nepoznat </vt:lpstr>
      <vt:lpstr>Dodatni MR kriterijumi za NMOSD kod kojih je nalaz anti-AQP4 At negativan/nepoznat </vt:lpstr>
      <vt:lpstr>Novi NMOSD kriterijumi</vt:lpstr>
      <vt:lpstr>“red flags “ u dijagnozi NMOSD</vt:lpstr>
      <vt:lpstr>“red flags “ u dijagnozi NMOSD</vt:lpstr>
      <vt:lpstr>Azijska OSMS</vt:lpstr>
      <vt:lpstr>PowerPoint Presentation</vt:lpstr>
      <vt:lpstr>PowerPoint Presentation</vt:lpstr>
      <vt:lpstr>Monofazna NMO</vt:lpstr>
      <vt:lpstr>LETM i LETM-like lezije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Viktor</dc:creator>
  <cp:lastModifiedBy>Visnja</cp:lastModifiedBy>
  <cp:revision>185</cp:revision>
  <dcterms:created xsi:type="dcterms:W3CDTF">2013-06-14T10:28:10Z</dcterms:created>
  <dcterms:modified xsi:type="dcterms:W3CDTF">2015-08-04T08:35:36Z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