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62" r:id="rId4"/>
    <p:sldId id="263" r:id="rId5"/>
    <p:sldId id="257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365C5C6-B680-4107-B590-F204B7DEA467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FB84074-397E-4584-94D0-A0F7C1ABACDD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9519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88A6A85-97A7-40E5-9986-929E8112FFEE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9DA3F52-3A62-472C-BA21-21F52C788819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6931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2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5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1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63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90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35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8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6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6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3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0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0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7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70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37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57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51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86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4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Lečenje</a:t>
            </a:r>
            <a:endParaRPr lang="x-none" sz="2000" dirty="0">
              <a:latin typeface="+mj-lt"/>
              <a:cs typeface="Arial" pitchFamily="34" charset="0"/>
            </a:endParaRPr>
          </a:p>
          <a:p>
            <a:endParaRPr lang="x-none" sz="2000" dirty="0" smtClean="0">
              <a:latin typeface="+mj-lt"/>
              <a:cs typeface="Arial" pitchFamily="34" charset="0"/>
            </a:endParaRPr>
          </a:p>
          <a:p>
            <a:pPr marL="342900" indent="-342900"/>
            <a:r>
              <a:rPr lang="x-none" sz="2000" dirty="0" smtClean="0">
                <a:latin typeface="+mj-lt"/>
                <a:cs typeface="Arial" pitchFamily="34" charset="0"/>
                <a:sym typeface="Wingdings" pitchFamily="2" charset="2"/>
              </a:rPr>
              <a:t> kortikosteroidi</a:t>
            </a:r>
            <a:endParaRPr lang="x-none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x-none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MPZ 500mg i.v.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nakon prve doze hematemeza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Konstatovan erozivni gastritis (EGDS) i th. obustavljena</a:t>
            </a:r>
          </a:p>
          <a:p>
            <a:pPr marL="342900" indent="-342900">
              <a:buFont typeface="Arial" pitchFamily="34" charset="0"/>
              <a:buChar char="•"/>
            </a:pPr>
            <a:endParaRPr lang="x-none" sz="2000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/>
              <a:buChar char="à"/>
            </a:pPr>
            <a:r>
              <a:rPr lang="x-none" sz="2400" dirty="0" smtClean="0">
                <a:latin typeface="+mj-lt"/>
                <a:cs typeface="Arial" pitchFamily="34" charset="0"/>
                <a:sym typeface="Wingdings" pitchFamily="2" charset="2"/>
              </a:rPr>
              <a:t>T.I.P.</a:t>
            </a:r>
          </a:p>
          <a:p>
            <a:endParaRPr lang="x-none" sz="2400" dirty="0">
              <a:latin typeface="+mj-lt"/>
              <a:cs typeface="Arial" pitchFamily="34" charset="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  <a:sym typeface="Wingdings" pitchFamily="2" charset="2"/>
              </a:rPr>
              <a:t>4 izmene plazme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  <a:sym typeface="Wingdings" pitchFamily="2" charset="2"/>
              </a:rPr>
              <a:t>Objektivno poboljšanje: hod lako ataksičan, minimalni Ny pri pogledu u stranu, blaga slabost mimične muskulature levo</a:t>
            </a:r>
            <a:endParaRPr lang="x-none" sz="2000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0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x-none" dirty="0" smtClean="0">
                <a:solidFill>
                  <a:srgbClr val="003300"/>
                </a:solidFill>
                <a:latin typeface="Maiandra GD" pitchFamily="34" charset="0"/>
              </a:rPr>
              <a:t>Kognitivni poremećaji i MS</a:t>
            </a:r>
            <a:br>
              <a:rPr lang="x-none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x-none" dirty="0" smtClean="0">
                <a:solidFill>
                  <a:srgbClr val="003300"/>
                </a:solidFill>
                <a:latin typeface="Maiandra GD" pitchFamily="34" charset="0"/>
              </a:rPr>
              <a:t>Prikaz slučaja</a:t>
            </a:r>
            <a:endParaRPr lang="en-US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x-none" dirty="0" smtClean="0">
                <a:latin typeface="Maiandra GD" pitchFamily="34" charset="0"/>
              </a:rPr>
              <a:t>Nikola Veselinović</a:t>
            </a:r>
          </a:p>
          <a:p>
            <a:pPr>
              <a:defRPr/>
            </a:pPr>
            <a:r>
              <a:rPr lang="x-none" smtClean="0">
                <a:latin typeface="Maiandra GD" pitchFamily="34" charset="0"/>
              </a:rPr>
              <a:t>Klinika </a:t>
            </a:r>
            <a:r>
              <a:rPr lang="x-none" dirty="0" smtClean="0">
                <a:latin typeface="Maiandra GD" pitchFamily="34" charset="0"/>
              </a:rPr>
              <a:t>za neurologiju KCS</a:t>
            </a:r>
          </a:p>
        </p:txBody>
      </p:sp>
    </p:spTree>
    <p:extLst>
      <p:ext uri="{BB962C8B-B14F-4D97-AF65-F5344CB8AC3E}">
        <p14:creationId xmlns:p14="http://schemas.microsoft.com/office/powerpoint/2010/main" val="26496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N.K.</a:t>
            </a:r>
          </a:p>
          <a:p>
            <a:endParaRPr lang="x-none" sz="2400" b="1" dirty="0" smtClean="0">
              <a:latin typeface="+mj-lt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x-none" sz="2400" dirty="0" smtClean="0">
              <a:latin typeface="+mj-lt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x-none" sz="2400" dirty="0">
              <a:latin typeface="+mj-lt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x-none" sz="2400" dirty="0" smtClean="0">
                <a:latin typeface="+mj-lt"/>
                <a:cs typeface="Arial" pitchFamily="34" charset="0"/>
              </a:rPr>
              <a:t>43 godine iz Zemuna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x-none" sz="2400" dirty="0" smtClean="0">
                <a:latin typeface="+mj-lt"/>
                <a:cs typeface="Arial" pitchFamily="34" charset="0"/>
              </a:rPr>
              <a:t>oženjen i otac dvoje dece</a:t>
            </a:r>
          </a:p>
          <a:p>
            <a:pPr marL="457200" indent="-457200">
              <a:buFont typeface="Arial" pitchFamily="34" charset="0"/>
              <a:buChar char="•"/>
            </a:pPr>
            <a:endParaRPr lang="x-none" sz="2400" dirty="0">
              <a:latin typeface="+mj-lt"/>
              <a:cs typeface="Arial" pitchFamily="34" charset="0"/>
            </a:endParaRPr>
          </a:p>
          <a:p>
            <a:r>
              <a:rPr lang="x-none" sz="2400" dirty="0" smtClean="0">
                <a:latin typeface="+mj-lt"/>
                <a:cs typeface="Arial" pitchFamily="34" charset="0"/>
                <a:sym typeface="Wingdings" pitchFamily="2" charset="2"/>
              </a:rPr>
              <a:t> </a:t>
            </a:r>
            <a:r>
              <a:rPr lang="x-none" sz="2400" smtClean="0">
                <a:latin typeface="+mj-lt"/>
                <a:cs typeface="Arial" pitchFamily="34" charset="0"/>
              </a:rPr>
              <a:t>slabost </a:t>
            </a:r>
            <a:r>
              <a:rPr lang="en-US" sz="2400" dirty="0" smtClean="0">
                <a:latin typeface="+mj-lt"/>
                <a:cs typeface="Arial" pitchFamily="34" charset="0"/>
              </a:rPr>
              <a:t>m</a:t>
            </a:r>
            <a:r>
              <a:rPr lang="sr-Latn-CS" sz="2400" dirty="0" smtClean="0">
                <a:latin typeface="+mj-lt"/>
                <a:cs typeface="Arial" pitchFamily="34" charset="0"/>
              </a:rPr>
              <a:t>išića </a:t>
            </a:r>
            <a:r>
              <a:rPr lang="x-none" sz="2400" smtClean="0">
                <a:latin typeface="+mj-lt"/>
                <a:cs typeface="Arial" pitchFamily="34" charset="0"/>
              </a:rPr>
              <a:t>leve </a:t>
            </a:r>
            <a:r>
              <a:rPr lang="x-none" sz="2400" dirty="0" smtClean="0">
                <a:latin typeface="+mj-lt"/>
                <a:cs typeface="Arial" pitchFamily="34" charset="0"/>
              </a:rPr>
              <a:t>polovine lica</a:t>
            </a:r>
            <a:endParaRPr lang="x-none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N.K.</a:t>
            </a:r>
          </a:p>
          <a:p>
            <a:endParaRPr lang="x-none" sz="24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x-none" sz="2400" dirty="0" smtClean="0">
                <a:latin typeface="+mj-lt"/>
                <a:cs typeface="Arial" pitchFamily="34" charset="0"/>
              </a:rPr>
              <a:t>Lična anamneza</a:t>
            </a:r>
            <a:endParaRPr lang="x-none" sz="2400" dirty="0">
              <a:latin typeface="+mj-lt"/>
              <a:cs typeface="Arial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x-none" sz="2000" dirty="0" smtClean="0">
                <a:latin typeface="+mj-lt"/>
                <a:cs typeface="Arial" pitchFamily="34" charset="0"/>
              </a:rPr>
              <a:t>rani psihomotorni razvoj uredan</a:t>
            </a:r>
          </a:p>
          <a:p>
            <a:pPr marL="800100" lvl="1" indent="-342900">
              <a:buFontTx/>
              <a:buChar char="-"/>
            </a:pPr>
            <a:r>
              <a:rPr lang="x-none" sz="2000" dirty="0" smtClean="0">
                <a:latin typeface="+mj-lt"/>
                <a:cs typeface="Arial" pitchFamily="34" charset="0"/>
              </a:rPr>
              <a:t>služio vojsku</a:t>
            </a:r>
          </a:p>
          <a:p>
            <a:pPr marL="800100" lvl="1" indent="-342900">
              <a:buFontTx/>
              <a:buChar char="-"/>
            </a:pPr>
            <a:r>
              <a:rPr lang="x-none" sz="2000" dirty="0" smtClean="0">
                <a:latin typeface="+mj-lt"/>
                <a:cs typeface="Arial" pitchFamily="34" charset="0"/>
              </a:rPr>
              <a:t>ne </a:t>
            </a:r>
            <a:r>
              <a:rPr lang="x-none" sz="2000" smtClean="0">
                <a:latin typeface="+mj-lt"/>
                <a:cs typeface="Arial" pitchFamily="34" charset="0"/>
              </a:rPr>
              <a:t>uzima PAS</a:t>
            </a:r>
            <a:r>
              <a:rPr lang="sr-Latn-RS" sz="2000" dirty="0" smtClean="0">
                <a:latin typeface="+mj-lt"/>
                <a:cs typeface="Arial" pitchFamily="34" charset="0"/>
              </a:rPr>
              <a:t>,</a:t>
            </a:r>
            <a:r>
              <a:rPr lang="x-none" sz="2000" smtClean="0">
                <a:latin typeface="+mj-lt"/>
                <a:cs typeface="Arial" pitchFamily="34" charset="0"/>
              </a:rPr>
              <a:t> </a:t>
            </a:r>
            <a:r>
              <a:rPr lang="x-none" sz="2000" dirty="0" smtClean="0">
                <a:latin typeface="+mj-lt"/>
                <a:cs typeface="Arial" pitchFamily="34" charset="0"/>
              </a:rPr>
              <a:t>niti alkohol</a:t>
            </a:r>
          </a:p>
          <a:p>
            <a:pPr marL="800100" lvl="1" indent="-342900">
              <a:buFontTx/>
              <a:buChar char="-"/>
            </a:pPr>
            <a:endParaRPr lang="x-none" sz="2000" dirty="0" smtClean="0">
              <a:latin typeface="+mj-lt"/>
              <a:cs typeface="Arial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x-none" sz="2000" dirty="0" smtClean="0">
                <a:latin typeface="+mj-lt"/>
                <a:cs typeface="Arial" pitchFamily="34" charset="0"/>
              </a:rPr>
              <a:t>od 38. godine leči se od paranoidne psihoze</a:t>
            </a:r>
          </a:p>
          <a:p>
            <a:pPr marL="800100" lvl="1" indent="-342900">
              <a:buFontTx/>
              <a:buChar char="-"/>
            </a:pPr>
            <a:r>
              <a:rPr lang="x-none" sz="2000" dirty="0" smtClean="0">
                <a:latin typeface="+mj-lt"/>
                <a:cs typeface="Arial" pitchFamily="34" charset="0"/>
              </a:rPr>
              <a:t>višestruke hospitalizacije u psihijatrijskim ustanovama</a:t>
            </a:r>
          </a:p>
          <a:p>
            <a:pPr lvl="1"/>
            <a:r>
              <a:rPr lang="x-none" sz="2000" dirty="0" smtClean="0">
                <a:latin typeface="+mj-lt"/>
                <a:cs typeface="Arial" pitchFamily="34" charset="0"/>
              </a:rPr>
              <a:t>      </a:t>
            </a:r>
            <a:r>
              <a:rPr lang="x-none" sz="2000" b="1" dirty="0" smtClean="0">
                <a:latin typeface="+mj-lt"/>
                <a:cs typeface="Arial" pitchFamily="34" charset="0"/>
              </a:rPr>
              <a:t>Rx. </a:t>
            </a:r>
            <a:r>
              <a:rPr lang="x-none" sz="2000" dirty="0" smtClean="0">
                <a:latin typeface="+mj-lt"/>
                <a:cs typeface="Arial" pitchFamily="34" charset="0"/>
              </a:rPr>
              <a:t>haloperidol tbl+depo, klozapin, valproat, diazepam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62000" y="4114800"/>
            <a:ext cx="7086600" cy="2590800"/>
          </a:xfrm>
          <a:prstGeom prst="rightArrow">
            <a:avLst/>
          </a:prstGeom>
          <a:gradFill flip="none" rotWithShape="1">
            <a:gsLst>
              <a:gs pos="46000">
                <a:schemeClr val="accent1">
                  <a:tint val="66000"/>
                  <a:satMod val="160000"/>
                </a:schemeClr>
              </a:gs>
              <a:gs pos="5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" name="TextBox 3"/>
          <p:cNvSpPr txBox="1"/>
          <p:nvPr/>
        </p:nvSpPr>
        <p:spPr>
          <a:xfrm>
            <a:off x="3962400" y="61050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2011</a:t>
            </a:r>
            <a:endParaRPr lang="x-none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61050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2010</a:t>
            </a:r>
            <a:endParaRPr lang="x-none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611419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2009</a:t>
            </a:r>
            <a:endParaRPr lang="x-none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61050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2008</a:t>
            </a:r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611419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2007</a:t>
            </a:r>
            <a:endParaRPr lang="x-none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61050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2006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363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91085" y="1371600"/>
            <a:ext cx="7086600" cy="2590800"/>
          </a:xfrm>
          <a:prstGeom prst="rightArrow">
            <a:avLst/>
          </a:prstGeom>
          <a:gradFill flip="none" rotWithShape="1">
            <a:gsLst>
              <a:gs pos="46000">
                <a:schemeClr val="accent1">
                  <a:tint val="66000"/>
                  <a:satMod val="160000"/>
                </a:schemeClr>
              </a:gs>
              <a:gs pos="5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41062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2011</a:t>
            </a:r>
            <a:endParaRPr lang="x-none" dirty="0"/>
          </a:p>
        </p:txBody>
      </p:sp>
      <p:sp>
        <p:nvSpPr>
          <p:cNvPr id="5" name="TextBox 4"/>
          <p:cNvSpPr txBox="1"/>
          <p:nvPr/>
        </p:nvSpPr>
        <p:spPr>
          <a:xfrm>
            <a:off x="34204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2010</a:t>
            </a:r>
            <a:endParaRPr lang="x-none" dirty="0"/>
          </a:p>
        </p:txBody>
      </p:sp>
      <p:sp>
        <p:nvSpPr>
          <p:cNvPr id="6" name="TextBox 5"/>
          <p:cNvSpPr txBox="1"/>
          <p:nvPr/>
        </p:nvSpPr>
        <p:spPr>
          <a:xfrm>
            <a:off x="2734670" y="16092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2009</a:t>
            </a:r>
            <a:endParaRPr lang="x-none" dirty="0"/>
          </a:p>
        </p:txBody>
      </p:sp>
      <p:sp>
        <p:nvSpPr>
          <p:cNvPr id="7" name="TextBox 6"/>
          <p:cNvSpPr txBox="1"/>
          <p:nvPr/>
        </p:nvSpPr>
        <p:spPr>
          <a:xfrm>
            <a:off x="20488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2008</a:t>
            </a:r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1363070" y="16092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2007</a:t>
            </a:r>
            <a:endParaRPr lang="x-none" dirty="0"/>
          </a:p>
        </p:txBody>
      </p:sp>
      <p:sp>
        <p:nvSpPr>
          <p:cNvPr id="9" name="TextBox 8"/>
          <p:cNvSpPr txBox="1"/>
          <p:nvPr/>
        </p:nvSpPr>
        <p:spPr>
          <a:xfrm>
            <a:off x="6772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2006</a:t>
            </a:r>
            <a:endParaRPr lang="x-none" dirty="0"/>
          </a:p>
        </p:txBody>
      </p:sp>
      <p:pic>
        <p:nvPicPr>
          <p:cNvPr id="1026" name="Picture 2" descr="C:\Users\Home\Desktop\be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80" y="2075656"/>
            <a:ext cx="1160419" cy="160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82905" y="1735976"/>
            <a:ext cx="8381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1500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1084" y="4189020"/>
            <a:ext cx="7948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x-none" sz="2400" dirty="0" smtClean="0"/>
              <a:t>U.C. </a:t>
            </a:r>
            <a:r>
              <a:rPr lang="x-none" sz="2400" dirty="0" smtClean="0">
                <a:sym typeface="Wingdings" pitchFamily="2" charset="2"/>
              </a:rPr>
              <a:t>	„</a:t>
            </a:r>
            <a:r>
              <a:rPr lang="x-none" sz="2400" dirty="0" smtClean="0"/>
              <a:t>biće ovo Belova paraliza“</a:t>
            </a:r>
          </a:p>
          <a:p>
            <a:pPr lvl="3"/>
            <a:r>
              <a:rPr lang="x-none" sz="2400" dirty="0"/>
              <a:t>	</a:t>
            </a:r>
            <a:r>
              <a:rPr lang="x-none" sz="2400" dirty="0" smtClean="0"/>
              <a:t>CT je uredan</a:t>
            </a:r>
          </a:p>
          <a:p>
            <a:pPr lvl="3"/>
            <a:r>
              <a:rPr lang="x-none" sz="2400"/>
              <a:t>	</a:t>
            </a:r>
            <a:r>
              <a:rPr lang="x-none" sz="2400" smtClean="0"/>
              <a:t>kortikosteroidi</a:t>
            </a:r>
            <a:r>
              <a:rPr lang="sr-Latn-RS" sz="2400" dirty="0" smtClean="0"/>
              <a:t>,</a:t>
            </a:r>
            <a:r>
              <a:rPr lang="x-none" sz="2400" smtClean="0"/>
              <a:t> </a:t>
            </a:r>
            <a:r>
              <a:rPr lang="x-none" sz="2400" dirty="0" smtClean="0"/>
              <a:t>ne zbog psihoze</a:t>
            </a:r>
          </a:p>
        </p:txBody>
      </p:sp>
    </p:spTree>
    <p:extLst>
      <p:ext uri="{BB962C8B-B14F-4D97-AF65-F5344CB8AC3E}">
        <p14:creationId xmlns:p14="http://schemas.microsoft.com/office/powerpoint/2010/main" val="79715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91085" y="1371600"/>
            <a:ext cx="7086600" cy="2590800"/>
          </a:xfrm>
          <a:prstGeom prst="rightArrow">
            <a:avLst/>
          </a:prstGeom>
          <a:gradFill flip="none" rotWithShape="1">
            <a:gsLst>
              <a:gs pos="46000">
                <a:schemeClr val="accent1">
                  <a:tint val="66000"/>
                  <a:satMod val="160000"/>
                </a:schemeClr>
              </a:gs>
              <a:gs pos="5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41062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2011</a:t>
            </a:r>
            <a:endParaRPr lang="x-none" dirty="0"/>
          </a:p>
        </p:txBody>
      </p:sp>
      <p:sp>
        <p:nvSpPr>
          <p:cNvPr id="5" name="TextBox 4"/>
          <p:cNvSpPr txBox="1"/>
          <p:nvPr/>
        </p:nvSpPr>
        <p:spPr>
          <a:xfrm>
            <a:off x="34204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2010</a:t>
            </a:r>
            <a:endParaRPr lang="x-none" dirty="0"/>
          </a:p>
        </p:txBody>
      </p:sp>
      <p:sp>
        <p:nvSpPr>
          <p:cNvPr id="6" name="TextBox 5"/>
          <p:cNvSpPr txBox="1"/>
          <p:nvPr/>
        </p:nvSpPr>
        <p:spPr>
          <a:xfrm>
            <a:off x="2734670" y="16092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2009</a:t>
            </a:r>
            <a:endParaRPr lang="x-none" dirty="0"/>
          </a:p>
        </p:txBody>
      </p:sp>
      <p:sp>
        <p:nvSpPr>
          <p:cNvPr id="7" name="TextBox 6"/>
          <p:cNvSpPr txBox="1"/>
          <p:nvPr/>
        </p:nvSpPr>
        <p:spPr>
          <a:xfrm>
            <a:off x="20488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2008</a:t>
            </a:r>
            <a:endParaRPr lang="x-none" dirty="0"/>
          </a:p>
        </p:txBody>
      </p:sp>
      <p:sp>
        <p:nvSpPr>
          <p:cNvPr id="8" name="TextBox 7"/>
          <p:cNvSpPr txBox="1"/>
          <p:nvPr/>
        </p:nvSpPr>
        <p:spPr>
          <a:xfrm>
            <a:off x="1363070" y="16092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2007</a:t>
            </a:r>
            <a:endParaRPr lang="x-none" dirty="0"/>
          </a:p>
        </p:txBody>
      </p:sp>
      <p:sp>
        <p:nvSpPr>
          <p:cNvPr id="9" name="TextBox 8"/>
          <p:cNvSpPr txBox="1"/>
          <p:nvPr/>
        </p:nvSpPr>
        <p:spPr>
          <a:xfrm>
            <a:off x="677270" y="1600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 smtClean="0"/>
              <a:t>2006</a:t>
            </a:r>
            <a:endParaRPr lang="x-none" dirty="0"/>
          </a:p>
        </p:txBody>
      </p:sp>
      <p:pic>
        <p:nvPicPr>
          <p:cNvPr id="1026" name="Picture 2" descr="C:\Users\Home\Desktop\be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80" y="2075656"/>
            <a:ext cx="1160419" cy="160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82905" y="1735976"/>
            <a:ext cx="8381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1500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1084" y="4189020"/>
            <a:ext cx="7948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dirty="0" smtClean="0"/>
              <a:t>... </a:t>
            </a:r>
            <a:r>
              <a:rPr lang="x-none" sz="2400" dirty="0"/>
              <a:t>u</a:t>
            </a:r>
            <a:r>
              <a:rPr lang="x-none" sz="2400" dirty="0" smtClean="0"/>
              <a:t> narednim danima otežano hoda, „vuče ga u desno“...</a:t>
            </a:r>
          </a:p>
          <a:p>
            <a:endParaRPr lang="x-none" sz="2400" dirty="0"/>
          </a:p>
          <a:p>
            <a:r>
              <a:rPr lang="x-none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K</a:t>
            </a:r>
            <a:r>
              <a:rPr lang="x-none" sz="2400" dirty="0" smtClean="0">
                <a:sym typeface="Wingdings" pitchFamily="2" charset="2"/>
              </a:rPr>
              <a:t>ontrola neurologa „nije ovo Belova paraliza!“</a:t>
            </a: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val="13037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N.K.</a:t>
            </a:r>
          </a:p>
          <a:p>
            <a:endParaRPr lang="x-none" sz="2400" b="1" dirty="0" smtClean="0">
              <a:latin typeface="+mj-lt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x-none" sz="2400" dirty="0" smtClean="0">
                <a:latin typeface="+mj-lt"/>
                <a:cs typeface="Arial" pitchFamily="34" charset="0"/>
              </a:rPr>
              <a:t>Neurološki i somatski nalaz</a:t>
            </a:r>
            <a:endParaRPr lang="x-none" sz="2000" dirty="0" smtClean="0">
              <a:latin typeface="+mj-lt"/>
              <a:cs typeface="Arial" pitchFamily="34" charset="0"/>
            </a:endParaRP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endParaRPr lang="x-none" sz="2000" dirty="0" smtClean="0">
              <a:latin typeface="+mj-lt"/>
              <a:cs typeface="Arial" pitchFamily="34" charset="0"/>
            </a:endParaRP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endParaRPr lang="x-none" sz="2000" dirty="0" smtClean="0">
              <a:latin typeface="+mj-lt"/>
              <a:cs typeface="Arial" pitchFamily="34" charset="0"/>
            </a:endParaRP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</a:t>
            </a:r>
            <a:r>
              <a:rPr lang="x-none" sz="2000" smtClean="0">
                <a:latin typeface="+mj-lt"/>
                <a:cs typeface="Arial" pitchFamily="34" charset="0"/>
              </a:rPr>
              <a:t>TA 170/100</a:t>
            </a:r>
            <a:endParaRPr lang="sr-Latn-CS" sz="2000" dirty="0" smtClean="0">
              <a:latin typeface="+mj-lt"/>
              <a:cs typeface="Arial" pitchFamily="34" charset="0"/>
            </a:endParaRPr>
          </a:p>
          <a:p>
            <a:endParaRPr lang="x-none" sz="2000" dirty="0" smtClean="0">
              <a:latin typeface="+mj-lt"/>
              <a:cs typeface="Arial" pitchFamily="34" charset="0"/>
            </a:endParaRP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globalna bradikineza, bradipsihija, blag simetričan rigor</a:t>
            </a: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KN: slabost abdukcije OS, horizontalni nistagmus pri pogledu u stranu, hipestezija lica levo, </a:t>
            </a:r>
            <a:r>
              <a:rPr lang="x-none" sz="2000" smtClean="0">
                <a:latin typeface="+mj-lt"/>
                <a:cs typeface="Arial" pitchFamily="34" charset="0"/>
              </a:rPr>
              <a:t>slabost mimi</a:t>
            </a:r>
            <a:r>
              <a:rPr lang="sr-Latn-CS" sz="2000" dirty="0" smtClean="0">
                <a:latin typeface="+mj-lt"/>
                <a:cs typeface="Arial" pitchFamily="34" charset="0"/>
              </a:rPr>
              <a:t>čne muskulature </a:t>
            </a:r>
            <a:r>
              <a:rPr lang="x-none" sz="2000" smtClean="0">
                <a:latin typeface="+mj-lt"/>
                <a:cs typeface="Arial" pitchFamily="34" charset="0"/>
              </a:rPr>
              <a:t> </a:t>
            </a:r>
            <a:r>
              <a:rPr lang="x-none" sz="2000" dirty="0" smtClean="0">
                <a:latin typeface="+mj-lt"/>
                <a:cs typeface="Arial" pitchFamily="34" charset="0"/>
              </a:rPr>
              <a:t>po perifernom tipu levo</a:t>
            </a: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trofika i tonus uredni, mišićna snaga očuvana, mišićni refleksi pojačani obostrano sa proširenom refleksogenom zonom, plantarni odgovor levo atipičan</a:t>
            </a: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hod ataksičan, Romberg pozitivan bez vizuelne kontrole</a:t>
            </a:r>
          </a:p>
          <a:p>
            <a:r>
              <a:rPr lang="x-none" sz="2000" dirty="0">
                <a:latin typeface="+mj-lt"/>
                <a:cs typeface="Arial" pitchFamily="34" charset="0"/>
              </a:rPr>
              <a:t>	</a:t>
            </a:r>
            <a:r>
              <a:rPr lang="x-none" sz="2000" dirty="0" smtClean="0">
                <a:latin typeface="+mj-lt"/>
                <a:cs typeface="Arial" pitchFamily="34" charset="0"/>
              </a:rPr>
              <a:t>- ostali nalaz je uredan</a:t>
            </a:r>
            <a:endParaRPr lang="x-none" sz="2400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34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Analize</a:t>
            </a:r>
            <a:endParaRPr lang="x-none" sz="2000" dirty="0">
              <a:latin typeface="+mj-lt"/>
              <a:cs typeface="Arial" pitchFamily="34" charset="0"/>
            </a:endParaRPr>
          </a:p>
          <a:p>
            <a:endParaRPr lang="x-none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Laboratorijske analize sa tireoidnim statusom: uredne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Virusološki/Imunološki panel: uredan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Internistički pregled + EKG: HTA, savetovana th.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RTG pluća/srca: uredan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EHO abdomena: uredan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b="1" dirty="0" smtClean="0">
                <a:latin typeface="+mj-lt"/>
                <a:cs typeface="Arial" pitchFamily="34" charset="0"/>
              </a:rPr>
              <a:t>Psihijatar</a:t>
            </a:r>
            <a:r>
              <a:rPr lang="x-none" sz="2000" dirty="0" smtClean="0">
                <a:latin typeface="+mj-lt"/>
                <a:cs typeface="Arial" pitchFamily="34" charset="0"/>
              </a:rPr>
              <a:t>: psihoza je dobro kontrolisana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b="1" dirty="0" smtClean="0">
                <a:latin typeface="+mj-lt"/>
                <a:cs typeface="Arial" pitchFamily="34" charset="0"/>
              </a:rPr>
              <a:t>Lumbalna punkcija</a:t>
            </a:r>
            <a:r>
              <a:rPr lang="x-none" sz="2000" dirty="0" smtClean="0">
                <a:latin typeface="+mj-lt"/>
                <a:cs typeface="Arial" pitchFamily="34" charset="0"/>
              </a:rPr>
              <a:t>: </a:t>
            </a:r>
            <a:r>
              <a:rPr lang="x-none" sz="2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13 Lym</a:t>
            </a:r>
            <a:r>
              <a:rPr lang="x-none" sz="2000" dirty="0" smtClean="0">
                <a:latin typeface="+mj-lt"/>
                <a:cs typeface="Arial" pitchFamily="34" charset="0"/>
              </a:rPr>
              <a:t>, glu 3.4/4.7mmol/L, prot. 0.44 g/L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dirty="0" smtClean="0">
                <a:latin typeface="+mj-lt"/>
                <a:cs typeface="Arial" pitchFamily="34" charset="0"/>
              </a:rPr>
              <a:t>ELISA detekcija At na B. burgdorferi, TPHA serum/likvor : negativno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b="1" dirty="0" smtClean="0">
                <a:latin typeface="+mj-lt"/>
                <a:cs typeface="Arial" pitchFamily="34" charset="0"/>
              </a:rPr>
              <a:t>IEF likvora i seruma</a:t>
            </a:r>
            <a:r>
              <a:rPr lang="x-none" sz="2000" dirty="0" smtClean="0">
                <a:latin typeface="+mj-lt"/>
                <a:cs typeface="Arial" pitchFamily="34" charset="0"/>
              </a:rPr>
              <a:t>: </a:t>
            </a:r>
            <a:r>
              <a:rPr lang="x-none" sz="2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oligoklonalne IgG trake u likvoru</a:t>
            </a:r>
            <a:r>
              <a:rPr lang="x-none" sz="2000" dirty="0" smtClean="0">
                <a:latin typeface="+mj-lt"/>
                <a:cs typeface="Arial" pitchFamily="34" charset="0"/>
              </a:rPr>
              <a:t>, serum normalan</a:t>
            </a:r>
            <a:endParaRPr lang="x-none" sz="2000" dirty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x-none" sz="2000" b="1" dirty="0" smtClean="0">
                <a:latin typeface="+mj-lt"/>
                <a:cs typeface="Arial" pitchFamily="34" charset="0"/>
              </a:rPr>
              <a:t>MR endokranijuma</a:t>
            </a:r>
            <a:r>
              <a:rPr lang="x-none" sz="2000" dirty="0" smtClean="0">
                <a:latin typeface="+mj-lt"/>
                <a:cs typeface="Arial" pitchFamily="34" charset="0"/>
              </a:rPr>
              <a:t>: </a:t>
            </a:r>
            <a:r>
              <a:rPr lang="x-none" sz="2000" dirty="0" smtClean="0">
                <a:solidFill>
                  <a:srgbClr val="FF0000"/>
                </a:solidFill>
                <a:latin typeface="+mj-lt"/>
                <a:cs typeface="Arial" pitchFamily="34" charset="0"/>
              </a:rPr>
              <a:t>multiple supra- i infratentorijalne T2w hiperintenzne </a:t>
            </a:r>
            <a:r>
              <a:rPr lang="x-none" sz="2000" smtClean="0">
                <a:solidFill>
                  <a:srgbClr val="FF0000"/>
                </a:solidFill>
                <a:latin typeface="+mj-lt"/>
                <a:cs typeface="Arial" pitchFamily="34" charset="0"/>
              </a:rPr>
              <a:t>lezije</a:t>
            </a:r>
            <a:r>
              <a:rPr lang="x-none" sz="2000" smtClean="0">
                <a:latin typeface="+mj-lt"/>
                <a:cs typeface="Arial" pitchFamily="34" charset="0"/>
              </a:rPr>
              <a:t> sa </a:t>
            </a:r>
            <a:r>
              <a:rPr lang="x-none" sz="2000" dirty="0" smtClean="0">
                <a:latin typeface="+mj-lt"/>
                <a:cs typeface="Arial" pitchFamily="34" charset="0"/>
              </a:rPr>
              <a:t>manjim brojem aktivnih lezija</a:t>
            </a:r>
          </a:p>
        </p:txBody>
      </p:sp>
      <p:pic>
        <p:nvPicPr>
          <p:cNvPr id="2050" name="Picture 2" descr="C:\Users\Home\Desktop\mr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4724400"/>
            <a:ext cx="4191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7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 smtClean="0">
                <a:latin typeface="+mj-lt"/>
                <a:cs typeface="Arial" pitchFamily="34" charset="0"/>
              </a:rPr>
              <a:t>Zaključak</a:t>
            </a:r>
            <a:endParaRPr lang="x-none" sz="2000" dirty="0">
              <a:latin typeface="+mj-lt"/>
              <a:cs typeface="Arial" pitchFamily="34" charset="0"/>
            </a:endParaRPr>
          </a:p>
          <a:p>
            <a:endParaRPr lang="x-none" sz="20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x-none" sz="2000" dirty="0" smtClean="0">
              <a:latin typeface="+mj-lt"/>
              <a:cs typeface="Arial" pitchFamily="34" charset="0"/>
            </a:endParaRPr>
          </a:p>
          <a:p>
            <a:endParaRPr lang="x-none" sz="2400" dirty="0" smtClean="0">
              <a:latin typeface="+mj-lt"/>
              <a:cs typeface="Arial" pitchFamily="34" charset="0"/>
            </a:endParaRPr>
          </a:p>
          <a:p>
            <a:r>
              <a:rPr lang="x-none" sz="2400" dirty="0" smtClean="0">
                <a:latin typeface="+mj-lt"/>
                <a:cs typeface="Arial" pitchFamily="34" charset="0"/>
              </a:rPr>
              <a:t>Radi se o multiploj </a:t>
            </a:r>
            <a:r>
              <a:rPr lang="x-none" sz="2400" smtClean="0">
                <a:latin typeface="+mj-lt"/>
                <a:cs typeface="Arial" pitchFamily="34" charset="0"/>
              </a:rPr>
              <a:t>sklerozi </a:t>
            </a:r>
            <a:r>
              <a:rPr lang="sr-Latn-CS" sz="2400" dirty="0" smtClean="0">
                <a:latin typeface="+mj-lt"/>
                <a:cs typeface="Arial" pitchFamily="34" charset="0"/>
              </a:rPr>
              <a:t>(Revidirani Mc Donald-ovi kriterijumi, 2010) </a:t>
            </a:r>
            <a:r>
              <a:rPr lang="x-none" sz="2400" smtClean="0">
                <a:latin typeface="+mj-lt"/>
                <a:cs typeface="Arial" pitchFamily="34" charset="0"/>
              </a:rPr>
              <a:t>udruženoj </a:t>
            </a:r>
            <a:r>
              <a:rPr lang="x-none" sz="2400" dirty="0" smtClean="0">
                <a:latin typeface="+mj-lt"/>
                <a:cs typeface="Arial" pitchFamily="34" charset="0"/>
              </a:rPr>
              <a:t>sa paranoidnom psihozom koja je dobro kontrolisana</a:t>
            </a:r>
          </a:p>
        </p:txBody>
      </p:sp>
    </p:spTree>
    <p:extLst>
      <p:ext uri="{BB962C8B-B14F-4D97-AF65-F5344CB8AC3E}">
        <p14:creationId xmlns:p14="http://schemas.microsoft.com/office/powerpoint/2010/main" val="37790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278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2_Office Theme</vt:lpstr>
      <vt:lpstr>PowerPoint Presentation</vt:lpstr>
      <vt:lpstr>Kognitivni poremećaji i MS Prikaz slučaja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112</cp:revision>
  <dcterms:created xsi:type="dcterms:W3CDTF">2013-06-14T10:28:10Z</dcterms:created>
  <dcterms:modified xsi:type="dcterms:W3CDTF">2015-08-04T08:11:09Z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