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62" r:id="rId4"/>
    <p:sldId id="263" r:id="rId5"/>
    <p:sldId id="264" r:id="rId6"/>
    <p:sldId id="265" r:id="rId7"/>
    <p:sldId id="268" r:id="rId8"/>
    <p:sldId id="270" r:id="rId9"/>
    <p:sldId id="271" r:id="rId10"/>
    <p:sldId id="266" r:id="rId11"/>
    <p:sldId id="272" r:id="rId12"/>
    <p:sldId id="273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81" d="100"/>
          <a:sy n="81" d="100"/>
        </p:scale>
        <p:origin x="-1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EDSS skor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Sheet1!$B$2:$B$18</c:f>
              <c:numCache>
                <c:formatCode>0.00</c:formatCode>
                <c:ptCount val="17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4.4000000000000004</c:v>
                </c:pt>
                <c:pt idx="8">
                  <c:v>3.5</c:v>
                </c:pt>
                <c:pt idx="9">
                  <c:v>4</c:v>
                </c:pt>
                <c:pt idx="10">
                  <c:v>3.1</c:v>
                </c:pt>
                <c:pt idx="11">
                  <c:v>4.33</c:v>
                </c:pt>
                <c:pt idx="12">
                  <c:v>4.55</c:v>
                </c:pt>
                <c:pt idx="13">
                  <c:v>4.55</c:v>
                </c:pt>
                <c:pt idx="14">
                  <c:v>4.55</c:v>
                </c:pt>
                <c:pt idx="15">
                  <c:v>6.5</c:v>
                </c:pt>
                <c:pt idx="16">
                  <c:v>4.55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02912"/>
        <c:axId val="56104448"/>
      </c:lineChart>
      <c:catAx>
        <c:axId val="5610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sr-Latn-RS"/>
            </a:pPr>
            <a:endParaRPr lang="fr-FR"/>
          </a:p>
        </c:txPr>
        <c:crossAx val="56104448"/>
        <c:crosses val="autoZero"/>
        <c:auto val="1"/>
        <c:lblAlgn val="ctr"/>
        <c:lblOffset val="100"/>
        <c:noMultiLvlLbl val="0"/>
      </c:catAx>
      <c:valAx>
        <c:axId val="561044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sr-Latn-RS"/>
            </a:pPr>
            <a:endParaRPr lang="fr-FR"/>
          </a:p>
        </c:txPr>
        <c:crossAx val="5610291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/>
      <c:overlay val="0"/>
      <c:txPr>
        <a:bodyPr/>
        <a:lstStyle/>
        <a:p>
          <a:pPr>
            <a:defRPr lang="sr-Latn-RS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0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5791200" cy="1325562"/>
          </a:xfrm>
        </p:spPr>
        <p:txBody>
          <a:bodyPr>
            <a:normAutofit fontScale="90000"/>
          </a:bodyPr>
          <a:lstStyle/>
          <a:p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Neuropsihološko testiranje</a:t>
            </a:r>
            <a:b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</a:br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VIZUELNO –PROSTORNE FUNKCIJE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347567" cy="47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4282" y="5786454"/>
            <a:ext cx="7929618" cy="10715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0034" y="593467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Benedict RHB </a:t>
            </a:r>
            <a:r>
              <a:rPr lang="en-US" dirty="0" err="1" smtClean="0"/>
              <a:t>Schretlen</a:t>
            </a:r>
            <a:r>
              <a:rPr lang="en-US" dirty="0" smtClean="0"/>
              <a:t> D, </a:t>
            </a:r>
            <a:r>
              <a:rPr lang="en-US" dirty="0" err="1" smtClean="0"/>
              <a:t>Groninger</a:t>
            </a:r>
            <a:r>
              <a:rPr lang="en-US" dirty="0" smtClean="0"/>
              <a:t> L, </a:t>
            </a:r>
            <a:r>
              <a:rPr lang="en-US" dirty="0" err="1" smtClean="0"/>
              <a:t>Dobraski</a:t>
            </a:r>
            <a:r>
              <a:rPr lang="en-US" dirty="0" smtClean="0"/>
              <a:t> M (1996). Revision of the</a:t>
            </a:r>
          </a:p>
          <a:p>
            <a:r>
              <a:rPr lang="en-US" dirty="0" smtClean="0"/>
              <a:t>Brief </a:t>
            </a:r>
            <a:r>
              <a:rPr lang="en-US" dirty="0" err="1" smtClean="0"/>
              <a:t>Visuospatial</a:t>
            </a:r>
            <a:r>
              <a:rPr lang="en-US" dirty="0" smtClean="0"/>
              <a:t> Memory Test: Studies of normal performance, reliability, and</a:t>
            </a:r>
          </a:p>
          <a:p>
            <a:r>
              <a:rPr lang="en-US" dirty="0" smtClean="0"/>
              <a:t>validity. Psychological Assessment, 8:145-153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Zaključak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029200" cy="4297363"/>
          </a:xfrm>
        </p:spPr>
        <p:txBody>
          <a:bodyPr/>
          <a:lstStyle/>
          <a:p>
            <a:r>
              <a:rPr lang="sr-Latn-CS" dirty="0" smtClean="0">
                <a:latin typeface="+mn-lt"/>
              </a:rPr>
              <a:t>Ispadi u multiplim kognitivnim domenima</a:t>
            </a:r>
          </a:p>
          <a:p>
            <a:pPr lvl="1"/>
            <a:r>
              <a:rPr lang="sr-Latn-CS" dirty="0" smtClean="0">
                <a:latin typeface="+mn-lt"/>
              </a:rPr>
              <a:t>Pažnja</a:t>
            </a:r>
          </a:p>
          <a:p>
            <a:pPr lvl="1"/>
            <a:r>
              <a:rPr lang="sr-Latn-CS" dirty="0" smtClean="0">
                <a:latin typeface="+mn-lt"/>
              </a:rPr>
              <a:t>Radna memorija i egzekutivne funkcije</a:t>
            </a:r>
          </a:p>
          <a:p>
            <a:pPr lvl="1"/>
            <a:r>
              <a:rPr lang="sr-Latn-CS" dirty="0" smtClean="0">
                <a:latin typeface="+mn-lt"/>
              </a:rPr>
              <a:t>Epizodično pamćenje</a:t>
            </a:r>
          </a:p>
          <a:p>
            <a:pPr lvl="1"/>
            <a:r>
              <a:rPr lang="sr-Latn-CS" dirty="0" smtClean="0">
                <a:latin typeface="+mn-lt"/>
              </a:rPr>
              <a:t>Vizuelno prostorne funkcije</a:t>
            </a:r>
          </a:p>
          <a:p>
            <a:r>
              <a:rPr lang="sr-Latn-CS" dirty="0" smtClean="0">
                <a:latin typeface="+mn-lt"/>
              </a:rPr>
              <a:t>Bez ispada na planu samostalne funkcionalnosti  </a:t>
            </a:r>
            <a:endParaRPr lang="en-US" dirty="0">
              <a:latin typeface="+mn-lt"/>
            </a:endParaRPr>
          </a:p>
        </p:txBody>
      </p:sp>
      <p:pic>
        <p:nvPicPr>
          <p:cNvPr id="4" name="Picture 2" descr="C:\Users\Tanja\Desktop\PRA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46" y="2819400"/>
            <a:ext cx="2935604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BICAMS</a:t>
            </a:r>
            <a:endParaRPr lang="en-US" sz="44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029200" cy="4297363"/>
          </a:xfrm>
        </p:spPr>
        <p:txBody>
          <a:bodyPr/>
          <a:lstStyle/>
          <a:p>
            <a:endParaRPr lang="en-US" b="1" dirty="0" smtClean="0">
              <a:latin typeface="Maiandra GD" pitchFamily="34" charset="0"/>
            </a:endParaRPr>
          </a:p>
          <a:p>
            <a:r>
              <a:rPr lang="en-US" b="1" dirty="0" smtClean="0">
                <a:latin typeface="Maiandra GD" pitchFamily="34" charset="0"/>
              </a:rPr>
              <a:t>The Symbol Digit Modalities Test</a:t>
            </a:r>
          </a:p>
          <a:p>
            <a:r>
              <a:rPr lang="en-US" b="1" dirty="0" smtClean="0">
                <a:latin typeface="Maiandra GD" pitchFamily="34" charset="0"/>
              </a:rPr>
              <a:t>The California Verbal Learning Test –II</a:t>
            </a:r>
          </a:p>
          <a:p>
            <a:r>
              <a:rPr lang="en-US" b="1" dirty="0" smtClean="0">
                <a:latin typeface="Maiandra GD" pitchFamily="34" charset="0"/>
              </a:rPr>
              <a:t>The Brief </a:t>
            </a:r>
            <a:r>
              <a:rPr lang="en-US" b="1" dirty="0" err="1" smtClean="0">
                <a:latin typeface="Maiandra GD" pitchFamily="34" charset="0"/>
              </a:rPr>
              <a:t>Visuospatial</a:t>
            </a:r>
            <a:r>
              <a:rPr lang="en-US" b="1" dirty="0" smtClean="0">
                <a:latin typeface="Maiandra GD" pitchFamily="34" charset="0"/>
              </a:rPr>
              <a:t> Memory Test –Revised</a:t>
            </a:r>
            <a:endParaRPr lang="en-US" b="1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Kognitivni poremećaji u multiploj sklerozi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8458200" cy="914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CS" sz="2800" dirty="0" smtClean="0">
                <a:latin typeface="Maiandra GD" pitchFamily="34" charset="0"/>
              </a:rPr>
              <a:t>Dr Tanja Stojković</a:t>
            </a:r>
            <a:endParaRPr lang="sr-Latn-RS" sz="2800" dirty="0">
              <a:latin typeface="Maiandra GD" pitchFamily="34" charset="0"/>
            </a:endParaRPr>
          </a:p>
          <a:p>
            <a:pPr>
              <a:defRPr/>
            </a:pPr>
            <a:endParaRPr lang="sr-Latn-CS" sz="28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562600" cy="1020762"/>
          </a:xfrm>
        </p:spPr>
        <p:txBody>
          <a:bodyPr>
            <a:normAutofit fontScale="90000"/>
          </a:bodyPr>
          <a:lstStyle/>
          <a:p>
            <a:r>
              <a:rPr lang="sr-Latn-CS" sz="3200" dirty="0" smtClean="0"/>
              <a:t/>
            </a:r>
            <a:br>
              <a:rPr lang="sr-Latn-CS" sz="3200" dirty="0" smtClean="0"/>
            </a:br>
            <a:r>
              <a:rPr lang="sr-Latn-CS" sz="32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BD, </a:t>
            </a:r>
            <a:r>
              <a:rPr lang="sr-Latn-CS" b="1" dirty="0">
                <a:solidFill>
                  <a:srgbClr val="006600"/>
                </a:solidFill>
                <a:latin typeface="Maiandra GD" panose="020E0502030308020204" pitchFamily="34" charset="0"/>
              </a:rPr>
              <a:t>ž</a:t>
            </a:r>
            <a:r>
              <a:rPr lang="sr-Latn-CS" sz="32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enski pol, 1969 godište </a:t>
            </a:r>
            <a:r>
              <a:rPr lang="en-US" sz="3200" b="1" dirty="0" smtClean="0">
                <a:latin typeface="Maiandra GD" panose="020E0502030308020204" pitchFamily="34" charset="0"/>
              </a:rPr>
              <a:t/>
            </a:r>
            <a:br>
              <a:rPr lang="en-US" sz="3200" b="1" dirty="0" smtClean="0">
                <a:latin typeface="Maiandra GD" panose="020E0502030308020204" pitchFamily="34" charset="0"/>
              </a:rPr>
            </a:br>
            <a:endParaRPr lang="en-US" sz="3200" b="1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1752599"/>
          </a:xfrm>
        </p:spPr>
        <p:txBody>
          <a:bodyPr/>
          <a:lstStyle/>
          <a:p>
            <a:pPr>
              <a:buFontTx/>
              <a:buChar char="-"/>
            </a:pPr>
            <a:r>
              <a:rPr lang="sr-Latn-CS" dirty="0" smtClean="0">
                <a:latin typeface="+mn-lt"/>
              </a:rPr>
              <a:t>16 godina obrazovanja</a:t>
            </a:r>
          </a:p>
          <a:p>
            <a:pPr>
              <a:buFontTx/>
              <a:buChar char="-"/>
            </a:pPr>
            <a:r>
              <a:rPr lang="sr-Latn-CS" sz="2400" dirty="0" smtClean="0">
                <a:latin typeface="+mn-lt"/>
              </a:rPr>
              <a:t>Početak bolesti sa 29 godina</a:t>
            </a:r>
          </a:p>
          <a:p>
            <a:pPr>
              <a:buFontTx/>
              <a:buChar char="-"/>
            </a:pPr>
            <a:r>
              <a:rPr lang="sr-Latn-CS" sz="2400" dirty="0" smtClean="0">
                <a:latin typeface="+mn-lt"/>
              </a:rPr>
              <a:t>Dijagnoza RRMS postavljena 1998. godine –modifikovani McDonald-ovi kriterijumi iz 2010 godine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74026"/>
            <a:ext cx="2822650" cy="237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1866"/>
            <a:ext cx="1269258" cy="31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10200" cy="944562"/>
          </a:xfrm>
        </p:spPr>
        <p:txBody>
          <a:bodyPr>
            <a:normAutofit/>
          </a:bodyPr>
          <a:lstStyle/>
          <a:p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Tok bolesti 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610600" cy="1219200"/>
          </a:xfrm>
        </p:spPr>
        <p:txBody>
          <a:bodyPr/>
          <a:lstStyle/>
          <a:p>
            <a:endParaRPr lang="sr-Latn-CS" sz="1800" dirty="0" smtClean="0">
              <a:latin typeface="+mj-lt"/>
            </a:endParaRPr>
          </a:p>
          <a:p>
            <a:r>
              <a:rPr lang="sr-Latn-CS" sz="1800" dirty="0" smtClean="0">
                <a:latin typeface="+mj-lt"/>
              </a:rPr>
              <a:t>Dijagnoza SPMS postavljena 2010. godine, nakon 12 godina trajanja bolesti, prema Lublin i Raingold kriterijumima iz 1996 godine</a:t>
            </a:r>
          </a:p>
          <a:p>
            <a:r>
              <a:rPr lang="sr-Latn-CS" sz="1800" dirty="0" smtClean="0">
                <a:latin typeface="+mj-lt"/>
              </a:rPr>
              <a:t>Lečena KS terapijom u fazi relapsa i Azatioprinom od sept 2010 do maja 2012 /isključen zbog leukopenije/</a:t>
            </a:r>
          </a:p>
          <a:p>
            <a:pPr marL="0" indent="0">
              <a:buNone/>
            </a:pPr>
            <a:r>
              <a:rPr lang="sr-Latn-CS" sz="1800" dirty="0" smtClean="0">
                <a:latin typeface="+mj-lt"/>
              </a:rPr>
              <a:t> </a:t>
            </a:r>
            <a:endParaRPr lang="en-US" sz="1800" dirty="0"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5448335"/>
              </p:ext>
            </p:extLst>
          </p:nvPr>
        </p:nvGraphicFramePr>
        <p:xfrm>
          <a:off x="685800" y="990600"/>
          <a:ext cx="79248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Users\Jelena\Desktop\mail.google.c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86190"/>
            <a:ext cx="314327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334962"/>
          </a:xfrm>
        </p:spPr>
        <p:txBody>
          <a:bodyPr>
            <a:normAutofit fontScale="90000"/>
          </a:bodyPr>
          <a:lstStyle/>
          <a:p>
            <a:r>
              <a:rPr lang="sr-Latn-R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Aktuelni EDSS skor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pic>
        <p:nvPicPr>
          <p:cNvPr id="2050" name="Picture 2" descr="C:\Users\Tanja\Desktop\ed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6144"/>
            <a:ext cx="7239000" cy="34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2743200" y="767862"/>
            <a:ext cx="2133600" cy="28135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/>
              <a:t>visual </a:t>
            </a:r>
            <a:r>
              <a:rPr lang="sr-Latn-CS" b="1" dirty="0" smtClean="0"/>
              <a:t>2</a:t>
            </a:r>
          </a:p>
          <a:p>
            <a:pPr algn="ctr"/>
            <a:r>
              <a:rPr lang="sr-Latn-CS" b="1" dirty="0" smtClean="0"/>
              <a:t>brainstem 2</a:t>
            </a:r>
          </a:p>
          <a:p>
            <a:pPr algn="ctr"/>
            <a:r>
              <a:rPr lang="sr-Latn-CS" b="1" dirty="0" smtClean="0"/>
              <a:t>pyramidal 3   cerebellar 3 </a:t>
            </a:r>
          </a:p>
          <a:p>
            <a:pPr algn="ctr"/>
            <a:r>
              <a:rPr lang="sr-Latn-CS" b="1" dirty="0" smtClean="0"/>
              <a:t>sensory 3</a:t>
            </a:r>
          </a:p>
          <a:p>
            <a:pPr algn="ctr"/>
            <a:r>
              <a:rPr lang="sr-Latn-CS" b="1" dirty="0" smtClean="0"/>
              <a:t>bowel/blader 1 </a:t>
            </a:r>
            <a:r>
              <a:rPr lang="sr-Latn-CS" b="1" dirty="0"/>
              <a:t>cerebral </a:t>
            </a:r>
            <a:r>
              <a:rPr lang="sr-Latn-CS" b="1" dirty="0" smtClean="0"/>
              <a:t>1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325562"/>
          </a:xfrm>
        </p:spPr>
        <p:txBody>
          <a:bodyPr>
            <a:normAutofit/>
          </a:bodyPr>
          <a:lstStyle/>
          <a:p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Subjektivne žalbe vezano za pamćenje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962400" cy="4297363"/>
          </a:xfrm>
        </p:spPr>
        <p:txBody>
          <a:bodyPr/>
          <a:lstStyle/>
          <a:p>
            <a:r>
              <a:rPr lang="sr-Latn-CS" dirty="0" smtClean="0">
                <a:latin typeface="+mn-lt"/>
              </a:rPr>
              <a:t>Slaba koncetracija</a:t>
            </a:r>
          </a:p>
          <a:p>
            <a:r>
              <a:rPr lang="sr-Latn-CS" dirty="0">
                <a:latin typeface="+mn-lt"/>
              </a:rPr>
              <a:t>U</a:t>
            </a:r>
            <a:r>
              <a:rPr lang="sr-Latn-CS" dirty="0" smtClean="0">
                <a:latin typeface="+mn-lt"/>
              </a:rPr>
              <a:t>sporenost u razmišljanju</a:t>
            </a:r>
          </a:p>
          <a:p>
            <a:r>
              <a:rPr lang="sr-Latn-CS" dirty="0" smtClean="0">
                <a:latin typeface="+mn-lt"/>
              </a:rPr>
              <a:t>Teško uči</a:t>
            </a:r>
          </a:p>
          <a:p>
            <a:r>
              <a:rPr lang="sr-Latn-CS" dirty="0" smtClean="0">
                <a:latin typeface="+mn-lt"/>
              </a:rPr>
              <a:t>I dalje samostalna u svakodnevnim aktivnostima 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307884"/>
            <a:ext cx="1559017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SNIMAK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PACIJENTKINJE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Tanja\Desktop\PRAM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325562"/>
          </a:xfrm>
        </p:spPr>
        <p:txBody>
          <a:bodyPr>
            <a:normAutofit/>
          </a:bodyPr>
          <a:lstStyle/>
          <a:p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Neuropsihološko testiranje</a:t>
            </a:r>
            <a:b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</a:br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PAŽNJA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828800"/>
            <a:ext cx="75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PASAT</a:t>
            </a:r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85926"/>
            <a:ext cx="90487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9600" y="1972490"/>
            <a:ext cx="1219200" cy="653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ounded Rectangle 8"/>
          <p:cNvSpPr/>
          <p:nvPr/>
        </p:nvSpPr>
        <p:spPr>
          <a:xfrm>
            <a:off x="5214942" y="5286388"/>
            <a:ext cx="3429024" cy="13430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Smith A. (1982). </a:t>
            </a:r>
            <a:r>
              <a:rPr lang="sr-Latn-RS" dirty="0" smtClean="0">
                <a:solidFill>
                  <a:schemeClr val="tx1"/>
                </a:solidFill>
              </a:rPr>
              <a:t> S</a:t>
            </a:r>
            <a:r>
              <a:rPr lang="en-US" dirty="0" err="1" smtClean="0">
                <a:solidFill>
                  <a:schemeClr val="tx1"/>
                </a:solidFill>
              </a:rPr>
              <a:t>ymbol</a:t>
            </a:r>
            <a:r>
              <a:rPr lang="en-US" dirty="0" smtClean="0">
                <a:solidFill>
                  <a:schemeClr val="tx1"/>
                </a:solidFill>
              </a:rPr>
              <a:t> digit modalities test: Manual. Los Angeles: </a:t>
            </a:r>
            <a:r>
              <a:rPr lang="sr-Latn-RS" dirty="0" smtClean="0">
                <a:solidFill>
                  <a:schemeClr val="tx1"/>
                </a:solidFill>
              </a:rPr>
              <a:t>W</a:t>
            </a:r>
            <a:r>
              <a:rPr lang="en-US" dirty="0" err="1" smtClean="0">
                <a:solidFill>
                  <a:schemeClr val="tx1"/>
                </a:solidFill>
              </a:rPr>
              <a:t>estern</a:t>
            </a:r>
            <a:r>
              <a:rPr lang="en-US" dirty="0" smtClean="0">
                <a:solidFill>
                  <a:schemeClr val="tx1"/>
                </a:solidFill>
              </a:rPr>
              <a:t> Psychological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0034" y="5286388"/>
            <a:ext cx="4000528" cy="12858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>
                <a:solidFill>
                  <a:schemeClr val="tx1"/>
                </a:solidFill>
              </a:rPr>
              <a:t>Symbrol Digit ModalityTest  -za procenu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Psihomotornu brzinu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Pažnju 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325562"/>
          </a:xfrm>
        </p:spPr>
        <p:txBody>
          <a:bodyPr>
            <a:normAutofit/>
          </a:bodyPr>
          <a:lstStyle/>
          <a:p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Neuropsihološko testiranje</a:t>
            </a:r>
            <a:b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</a:br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EGZEKUTIVNE FUNKCIJE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1928"/>
            <a:ext cx="3805142" cy="234207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z="-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9"/>
            <a:ext cx="3733800" cy="237030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20000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47446"/>
            <a:ext cx="3481107" cy="21717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3716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5486400" y="34521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Oval 10"/>
          <p:cNvSpPr/>
          <p:nvPr/>
        </p:nvSpPr>
        <p:spPr>
          <a:xfrm>
            <a:off x="5928946" y="599093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0" y="6357958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Gronwall</a:t>
            </a:r>
            <a:r>
              <a:rPr lang="en-US" sz="800" dirty="0"/>
              <a:t> DM. Paced auditory serial-addition task: a measure of recovery from concussion. Percept Mot Skills. 1977 Apr;44(2):367–373</a:t>
            </a:r>
            <a:endParaRPr lang="sr-Latn-RS" sz="800" dirty="0"/>
          </a:p>
        </p:txBody>
      </p:sp>
      <p:sp>
        <p:nvSpPr>
          <p:cNvPr id="12" name="Rounded Rectangle 11"/>
          <p:cNvSpPr/>
          <p:nvPr/>
        </p:nvSpPr>
        <p:spPr>
          <a:xfrm>
            <a:off x="500034" y="4357694"/>
            <a:ext cx="4000528" cy="16430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>
                <a:solidFill>
                  <a:schemeClr val="tx1"/>
                </a:solidFill>
              </a:rPr>
              <a:t>PASAT- Paced Auditory Serial Addition Test procenjuje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Pažnju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Radnu memoriju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solidFill>
                  <a:schemeClr val="tx1"/>
                </a:solidFill>
              </a:rPr>
              <a:t>Egzekutivne funkcije</a:t>
            </a:r>
            <a:endParaRPr lang="sr-Latn-R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325562"/>
          </a:xfrm>
        </p:spPr>
        <p:txBody>
          <a:bodyPr>
            <a:normAutofit/>
          </a:bodyPr>
          <a:lstStyle/>
          <a:p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Neuropsihološko testiranje</a:t>
            </a:r>
            <a:b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</a:br>
            <a:r>
              <a:rPr lang="sr-Latn-CS" sz="2900" b="1" dirty="0" smtClean="0">
                <a:solidFill>
                  <a:srgbClr val="006600"/>
                </a:solidFill>
                <a:latin typeface="Maiandra GD" panose="020E0502030308020204" pitchFamily="34" charset="0"/>
              </a:rPr>
              <a:t> PAMĆENJE</a:t>
            </a:r>
            <a:endParaRPr lang="en-US" sz="2900" b="1" dirty="0">
              <a:solidFill>
                <a:srgbClr val="006600"/>
              </a:solidFill>
              <a:latin typeface="Maiandra GD" panose="020E0502030308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5181600" cy="286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9" y="2057400"/>
            <a:ext cx="2326885" cy="419614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16002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Učenje</a:t>
            </a:r>
            <a:endParaRPr lang="sr-Latn-RS" dirty="0"/>
          </a:p>
        </p:txBody>
      </p:sp>
      <p:sp>
        <p:nvSpPr>
          <p:cNvPr id="13" name="TextBox 12"/>
          <p:cNvSpPr txBox="1"/>
          <p:nvPr/>
        </p:nvSpPr>
        <p:spPr>
          <a:xfrm>
            <a:off x="6184055" y="1600200"/>
            <a:ext cx="20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Odloženo prisećanje</a:t>
            </a:r>
            <a:endParaRPr lang="sr-Latn-RS" dirty="0"/>
          </a:p>
        </p:txBody>
      </p:sp>
      <p:sp>
        <p:nvSpPr>
          <p:cNvPr id="9" name="Rounded Rectangle 8"/>
          <p:cNvSpPr/>
          <p:nvPr/>
        </p:nvSpPr>
        <p:spPr>
          <a:xfrm>
            <a:off x="357158" y="5286388"/>
            <a:ext cx="4786346" cy="10001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>
                <a:solidFill>
                  <a:schemeClr val="tx1"/>
                </a:solidFill>
              </a:rPr>
              <a:t>Selective Reminding Test za procenu verbalnog učenja i pmćenja (Buscke, 1973)</a:t>
            </a:r>
          </a:p>
        </p:txBody>
      </p:sp>
    </p:spTree>
    <p:extLst>
      <p:ext uri="{BB962C8B-B14F-4D97-AF65-F5344CB8AC3E}">
        <p14:creationId xmlns:p14="http://schemas.microsoft.com/office/powerpoint/2010/main" val="7704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278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Kognitivni poremećaji u multiploj sklerozi</vt:lpstr>
      <vt:lpstr> BD, ženski pol, 1969 godište  </vt:lpstr>
      <vt:lpstr>Tok bolesti </vt:lpstr>
      <vt:lpstr>Aktuelni EDSS skor</vt:lpstr>
      <vt:lpstr>Subjektivne žalbe vezano za pamćenje</vt:lpstr>
      <vt:lpstr>Neuropsihološko testiranje PAŽNJA</vt:lpstr>
      <vt:lpstr>Neuropsihološko testiranje EGZEKUTIVNE FUNKCIJE</vt:lpstr>
      <vt:lpstr>Neuropsihološko testiranje  PAMĆENJE</vt:lpstr>
      <vt:lpstr>Neuropsihološko testiranje VIZUELNO –PROSTORNE FUNKCIJE</vt:lpstr>
      <vt:lpstr>Zaključak</vt:lpstr>
      <vt:lpstr>BICAMS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128</cp:revision>
  <dcterms:created xsi:type="dcterms:W3CDTF">2013-06-14T10:28:10Z</dcterms:created>
  <dcterms:modified xsi:type="dcterms:W3CDTF">2015-08-04T08:07:53Z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