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handoutMasterIdLst>
    <p:handoutMasterId r:id="rId22"/>
  </p:handoutMasterIdLst>
  <p:sldIdLst>
    <p:sldId id="262" r:id="rId4"/>
    <p:sldId id="263" r:id="rId5"/>
    <p:sldId id="326" r:id="rId6"/>
    <p:sldId id="327" r:id="rId7"/>
    <p:sldId id="315" r:id="rId8"/>
    <p:sldId id="329" r:id="rId9"/>
    <p:sldId id="319" r:id="rId10"/>
    <p:sldId id="317" r:id="rId11"/>
    <p:sldId id="322" r:id="rId12"/>
    <p:sldId id="323" r:id="rId13"/>
    <p:sldId id="337" r:id="rId14"/>
    <p:sldId id="338" r:id="rId15"/>
    <p:sldId id="285" r:id="rId16"/>
    <p:sldId id="270" r:id="rId17"/>
    <p:sldId id="333" r:id="rId18"/>
    <p:sldId id="332" r:id="rId19"/>
    <p:sldId id="33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8000"/>
    <a:srgbClr val="AFD5B1"/>
    <a:srgbClr val="B7CDB9"/>
    <a:srgbClr val="BCE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20" autoAdjust="0"/>
  </p:normalViewPr>
  <p:slideViewPr>
    <p:cSldViewPr>
      <p:cViewPr varScale="1">
        <p:scale>
          <a:sx n="52" d="100"/>
          <a:sy n="52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42"/>
    </p:cViewPr>
  </p:sorterViewPr>
  <p:notesViewPr>
    <p:cSldViewPr>
      <p:cViewPr varScale="1">
        <p:scale>
          <a:sx n="83" d="100"/>
          <a:sy n="83" d="100"/>
        </p:scale>
        <p:origin x="-247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E538817-3178-43DA-A888-594870FE20AF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544B3D7-63C0-4B03-BADD-485625198483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57246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A9241D6-CD56-47A5-85A0-F00E638B4EF9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x-non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5E2189F-5882-4301-A47B-F418CF091DAB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93791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r-Latn-CS" smtClean="0">
                <a:latin typeface="Arial" charset="0"/>
              </a:rPr>
              <a:t>U praksi korisnija Katelova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9A7425-4744-45EA-85A4-EA954D9B53E7}" type="slidenum">
              <a:rPr lang="x-none" smtClean="0"/>
              <a:pPr>
                <a:defRPr/>
              </a:pPr>
              <a:t>5</a:t>
            </a:fld>
            <a:endParaRPr 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3FC466-8EAD-47BA-9CD0-8EEEC9D95F31}" type="slidenum">
              <a:rPr lang="x-none" smtClean="0"/>
              <a:pPr>
                <a:defRPr/>
              </a:pPr>
              <a:t>7</a:t>
            </a:fld>
            <a:endParaRPr 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sr-Latn-CS" smtClean="0">
                <a:latin typeface="Maiandra GD" pitchFamily="34" charset="0"/>
              </a:rPr>
              <a:t>*Često, neurolozi traže procenu ličnosti kada sumnjanu da pacijent nema neurološku bolest, a ima simptome</a:t>
            </a:r>
          </a:p>
          <a:p>
            <a:pPr algn="just" eaLnBrk="1" hangingPunct="1"/>
            <a:r>
              <a:rPr lang="sr-Latn-CS" smtClean="0">
                <a:latin typeface="Maiandra GD" pitchFamily="34" charset="0"/>
              </a:rPr>
              <a:t>Najčešće je to kod pacijenata gde se postavila sumnja na MS jer su simptomi i žalbe raznovrsne (veliki broj stanja “imitira” MS)</a:t>
            </a:r>
          </a:p>
          <a:p>
            <a:pPr algn="just" eaLnBrk="1" hangingPunct="1"/>
            <a:r>
              <a:rPr lang="sr-Latn-CS" smtClean="0">
                <a:latin typeface="Maiandra GD" pitchFamily="34" charset="0"/>
              </a:rPr>
              <a:t>Od psihologa se traži da kaže da li u LIČNOSTI ima osnova za ovakva stanja</a:t>
            </a:r>
          </a:p>
          <a:p>
            <a:endParaRPr 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180FFB-6456-406A-A0E1-BB037010AE96}" type="slidenum">
              <a:rPr lang="x-none" smtClean="0"/>
              <a:pPr>
                <a:defRPr/>
              </a:pPr>
              <a:t>8</a:t>
            </a:fld>
            <a:endParaRPr 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formirana do adolescentnog perioda</a:t>
            </a:r>
          </a:p>
          <a:p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**</a:t>
            </a:r>
            <a:r>
              <a:rPr lang="sr-Latn-CS" smtClean="0">
                <a:solidFill>
                  <a:srgbClr val="008000"/>
                </a:solidFill>
                <a:latin typeface="Maiandra GD" pitchFamily="34" charset="0"/>
              </a:rPr>
              <a:t>ZRELE</a:t>
            </a: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 – humor, sublimacija, supresija</a:t>
            </a:r>
          </a:p>
          <a:p>
            <a:r>
              <a:rPr lang="sr-Latn-CS" smtClean="0">
                <a:solidFill>
                  <a:srgbClr val="008000"/>
                </a:solidFill>
                <a:latin typeface="Maiandra GD" pitchFamily="34" charset="0"/>
              </a:rPr>
              <a:t>NEUROTSKE </a:t>
            </a: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– povlačenje, reaktivna formacija, idealizacija</a:t>
            </a:r>
          </a:p>
          <a:p>
            <a:r>
              <a:rPr lang="sr-Latn-CS" smtClean="0">
                <a:solidFill>
                  <a:srgbClr val="008000"/>
                </a:solidFill>
                <a:latin typeface="Maiandra GD" pitchFamily="34" charset="0"/>
              </a:rPr>
              <a:t>NEZRELE </a:t>
            </a: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– projekcija, DISOCIJACIJA, SOMATIZACIJA, IZOLACIJA, odigravanje, spilitng, PORICANJE, negativizam</a:t>
            </a:r>
          </a:p>
          <a:p>
            <a:pPr>
              <a:buFontTx/>
              <a:buChar char="•"/>
            </a:pPr>
            <a:r>
              <a:rPr lang="sr-Latn-CS" smtClean="0">
                <a:latin typeface="Arial" charset="0"/>
              </a:rPr>
              <a:t>Koping strategije</a:t>
            </a:r>
            <a:endParaRPr 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B458E-063D-4020-839A-F97E3B2D41C4}" type="slidenum">
              <a:rPr lang="x-none" smtClean="0"/>
              <a:pPr>
                <a:defRPr/>
              </a:pPr>
              <a:t>10</a:t>
            </a:fld>
            <a:endParaRPr 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r-Latn-CS" smtClean="0">
                <a:latin typeface="Arial" charset="0"/>
              </a:rPr>
              <a:t>Pet faktora: ekstraverzija, saradljivost, savesnost, neuroticizam, otvorenost</a:t>
            </a:r>
          </a:p>
          <a:p>
            <a:r>
              <a:rPr lang="sr-Latn-CS" smtClean="0">
                <a:latin typeface="Arial" charset="0"/>
              </a:rPr>
              <a:t>Ta </a:t>
            </a:r>
            <a:r>
              <a:rPr lang="vi-VN" smtClean="0">
                <a:latin typeface="Arial" charset="0"/>
              </a:rPr>
              <a:t>studija</a:t>
            </a:r>
            <a:r>
              <a:rPr lang="sr-Latn-CS" smtClean="0">
                <a:latin typeface="Arial" charset="0"/>
              </a:rPr>
              <a:t> smatra da </a:t>
            </a:r>
            <a:r>
              <a:rPr lang="vi-VN" smtClean="0">
                <a:latin typeface="Arial" charset="0"/>
              </a:rPr>
              <a:t>istraživanja </a:t>
            </a:r>
            <a:r>
              <a:rPr lang="sr-Latn-CS" smtClean="0">
                <a:latin typeface="Arial" charset="0"/>
              </a:rPr>
              <a:t>treba </a:t>
            </a:r>
            <a:r>
              <a:rPr lang="vi-VN" smtClean="0">
                <a:latin typeface="Arial" charset="0"/>
              </a:rPr>
              <a:t>usmer</a:t>
            </a:r>
            <a:r>
              <a:rPr lang="sr-Latn-CS" smtClean="0">
                <a:latin typeface="Arial" charset="0"/>
              </a:rPr>
              <a:t>iti </a:t>
            </a:r>
            <a:r>
              <a:rPr lang="vi-VN" smtClean="0">
                <a:latin typeface="Arial" charset="0"/>
              </a:rPr>
              <a:t>na značaj identifikovanja ličnosti </a:t>
            </a:r>
            <a:r>
              <a:rPr lang="sr-Latn-CS" smtClean="0">
                <a:latin typeface="Arial" charset="0"/>
              </a:rPr>
              <a:t>i </a:t>
            </a:r>
            <a:r>
              <a:rPr lang="vi-VN" smtClean="0">
                <a:latin typeface="Arial" charset="0"/>
              </a:rPr>
              <a:t>maladaptation kod pacijenata sa MS</a:t>
            </a:r>
            <a:r>
              <a:rPr lang="sr-Latn-CS" smtClean="0">
                <a:latin typeface="Arial" charset="0"/>
              </a:rPr>
              <a:t>*</a:t>
            </a:r>
            <a:r>
              <a:rPr lang="vi-VN" smtClean="0">
                <a:latin typeface="Arial" charset="0"/>
              </a:rPr>
              <a:t>.</a:t>
            </a:r>
            <a:endParaRPr lang="sr-Latn-C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170A58-F6FB-4601-8DF4-D80C5BC737A8}" type="slidenum">
              <a:rPr lang="x-none" smtClean="0"/>
              <a:pPr>
                <a:defRPr/>
              </a:pPr>
              <a:t>11</a:t>
            </a:fld>
            <a:endParaRPr lang="x-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r-Latn-CS" smtClean="0">
                <a:latin typeface="Arial" charset="0"/>
              </a:rPr>
              <a:t>Psihijatrijski simptomi mogu biti početna manifestacija i odložiti dijagnozu MS </a:t>
            </a:r>
            <a:r>
              <a:rPr lang="ru-RU" smtClean="0">
                <a:latin typeface="Arial" charset="0"/>
              </a:rPr>
              <a:t> </a:t>
            </a:r>
            <a:endParaRPr 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02AED8-F093-45B9-ACB4-FC02E49815B0}" type="slidenum">
              <a:rPr lang="x-none" smtClean="0"/>
              <a:pPr>
                <a:defRPr/>
              </a:pPr>
              <a:t>14</a:t>
            </a:fld>
            <a:endParaRPr lang="x-non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Latn-CS" smtClean="0"/>
              <a:t>Iz mojih nalaza</a:t>
            </a:r>
          </a:p>
          <a:p>
            <a:pPr eaLnBrk="1" hangingPunct="1">
              <a:defRPr/>
            </a:pPr>
            <a:r>
              <a:rPr lang="en-GB" smtClean="0"/>
              <a:t>Eksploracija ličnosti (intervju, MMPI 202, Mahover tehnika): pasivno-zavisna struktura ličnosti, čije aktuelno stanje karakteriše iscrpljenje adaptibilnih mehanizama sa dominacijom anksiozno-depresivne simptomatologije. Dominantni odbrambeni mehanizmi su negacija i spliting, koji su funkciji odbrana od neintegrisanih hostilnih osjećanja, što potvrđuje i prisustvo košmarnih snova traumatskog sadržaja i ruminativnih misli. </a:t>
            </a:r>
            <a:endParaRPr lang="sr-Latn-CS" smtClean="0"/>
          </a:p>
          <a:p>
            <a:pPr eaLnBrk="1" hangingPunct="1">
              <a:defRPr/>
            </a:pPr>
            <a:r>
              <a:rPr lang="sr-Latn-CS" smtClean="0"/>
              <a:t>Jerotić – kod somatskih bolesti strah, od ranije postojeći ojačava, uporedo sa povredjenom sujetom i osećanjemnedovoljnosti, raste potreba za zaštitom drugih, ali i osećanje nepriajteljstva prema drugima i povećane sumnje, sve do razvoja paranoidnih ideja u osnou na okolinu. </a:t>
            </a:r>
          </a:p>
          <a:p>
            <a:pPr marL="457200" indent="-457200" eaLnBrk="1" hangingPunct="1"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MANJKAVA KOGNICIJA u planiranju, delovanju i proceni posledica</a:t>
            </a:r>
          </a:p>
          <a:p>
            <a:pPr marL="457200" indent="-457200" eaLnBrk="1" hangingPunct="1"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2 od 4 za pouzdanu dijagnozu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Snižena sposobnost istrajavanja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Emocionalna labilnost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Ispoljavanje potreba, impulsa bez obzira na norme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Sumnjičavost, obuzetost apstraktnim temama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Izmenjen govor – tok, brzina, opširnost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sr-Latn-CS" smtClean="0">
                <a:solidFill>
                  <a:srgbClr val="003300"/>
                </a:solidFill>
                <a:latin typeface="Maiandra GD" pitchFamily="34" charset="0"/>
              </a:rPr>
              <a:t>Izemnjeno seksualno ponašanje</a:t>
            </a:r>
          </a:p>
          <a:p>
            <a:pPr eaLnBrk="1" hangingPunct="1">
              <a:defRPr/>
            </a:pPr>
            <a:endParaRPr lang="ru-R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33DFB-FEF2-4D80-9221-DF17699206E6}" type="slidenum">
              <a:rPr lang="x-none" smtClean="0"/>
              <a:pPr>
                <a:defRPr/>
              </a:pPr>
              <a:t>16</a:t>
            </a:fld>
            <a:endParaRPr 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B052-B8A0-4FB2-AF3C-EEE9721FE029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758-6683-4CE6-B33D-115157074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2F72-4A33-4085-8C9A-9C67B09A567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25E59-F254-4CF8-92A8-FD0B367BA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C7F6-A096-420A-9530-81023D80C52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E133-7A2A-44A3-B575-0BEC43AD3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5853-2EB4-4A89-B8CE-BBC96AA7556E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33F8-4989-4045-A598-6D162AF91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202A-752E-418F-80DC-C43EA81ABD9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EFB5-37F2-4EE1-9893-F9F480342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75390-0CDE-4417-86C0-F16C77EF555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F6F6-5F63-423E-9F36-81819F3DC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C5C2-5467-4373-A3FD-A1EB57DBD20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2BCA-FD38-4DE7-83BE-49392F25DB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EE6C-F4C4-443A-A0F0-C867155DB43E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0BF8-2E09-454A-BF58-76F93BC9C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C543-3005-4E39-81E2-38C1894848D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C2BF-DE46-4A71-8940-3563C25C7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218A-8CC8-4F58-9D69-A093B01A2C3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D998-3931-4A03-B244-A27D006F0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B5F0D-91A8-4D7B-93DF-4F4B1F5A5FE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8D9E-9C3E-4BCC-B673-59505BDDD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79A6-9EFE-4CD6-B02E-65FAB790FAD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0AB3-6F15-4379-B418-1C1D596FD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CF1F-B81B-487A-9D86-4E8E883E2CF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17A9-CAE2-487E-A8B1-F75C16981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F116-0799-4B16-852F-69747A01C0B4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E603-4CBB-46B2-9618-5BF293A46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9027-DB61-45D4-8F06-DC993407D54E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0465-3B32-4E45-B7DB-3CF44EFEB8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30CE-C7E8-49C1-BF31-0F3EF9669EC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5F4B2-A314-4C96-923B-F383AD392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04831-0B5D-4E8D-95BA-265404955E00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6CEC-DEC2-4403-A3C8-C2BE164B9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AFED-3467-4004-89DA-2C89CAEFD4A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4F4E-DD2C-4053-B0B2-B14F6BD8A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3FCA-73CB-4B77-B034-92C6F5140A3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B54E-67D4-4510-8844-A80C6D1C6D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CEFC-5B55-4608-98C0-B3FD62AAAFA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6EA7-C7E0-441B-9D29-B226E663E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437E3-7B04-43FC-8084-29012137644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3FD1C-46C9-4668-A2BA-3DC76EB93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5A530-4C06-40A2-9ACE-D5C336AA803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62A5-4FCC-48D2-87FF-24A954A01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E2C0B-460C-49F1-AF40-9269949DE9A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F6895-93E2-43A0-B0A0-C9C40C45A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77CA-A3E3-4867-BBB8-3AA90E88E850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61FC6-905A-4D40-8AAA-D1FF3BFB5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34F9-E44B-4438-8736-EBC4ED69B6E4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B808-C7E3-47F0-99A4-96F87DE76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4CF88-BBE2-4457-9544-3BAD75AFA739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A1CA-ED07-4A12-8EC4-3E9B9429F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4D3E-1387-4B60-8FDC-C56032DF499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328D9-753E-4FE2-9446-E19EE32542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CA8F-1DC1-471F-A1FA-853C25060CD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EE99-4AD2-46F4-9987-0FAB3077C8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EF0D-D568-4708-9C7E-1D1D14666BA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FFD6-5E0D-46A8-AD01-795F75B7F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A36F-F98E-4617-A9E5-F5462AC5B57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AA99-9A67-45BF-8938-1B495209B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B536-FDAB-4950-9DF2-9A106D323BA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1FC0-3D18-4B06-88C3-36A273BB5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EEC1-89A8-4AC0-9E31-161E45F755C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E3EF-CE36-470D-A4B4-758952124D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C698-E204-48DB-B5E2-44054588E4B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41B5-A305-4BF6-B910-C8FF51843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39625A5-81F1-48D2-BEB4-72E4A2EC02C9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F337657-8DEC-4B48-B038-4656CFA7FA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40A032E-2FAE-4CC0-9D6C-C25789883654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793FE7C-D54A-4C80-AB89-2EB8AFBC0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7604FDC-05D3-46DB-8710-F6CF68B98E8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5DB2654-7866-4D15-B09C-785FB07CE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97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 eaLnBrk="1" hangingPunct="1">
              <a:buFont typeface="Wingdings" pitchFamily="2" charset="2"/>
              <a:buChar char="v"/>
              <a:defRPr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DVA NAČINA </a:t>
            </a:r>
            <a:r>
              <a:rPr lang="sr-Latn-CS" sz="1800" smtClean="0">
                <a:latin typeface="Maiandra GD" pitchFamily="34" charset="0"/>
              </a:rPr>
              <a:t>na koji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1800" smtClean="0">
                <a:latin typeface="Maiandra GD" pitchFamily="34" charset="0"/>
              </a:rPr>
              <a:t> može da bude 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u vezi sa bolešću</a:t>
            </a:r>
            <a:r>
              <a:rPr lang="sr-Latn-CS" sz="1800" smtClean="0">
                <a:latin typeface="Maiandra GD" pitchFamily="34" charset="0"/>
              </a:rPr>
              <a:t>: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a) </a:t>
            </a:r>
            <a:r>
              <a:rPr lang="sr-Latn-CS" sz="1800" smtClean="0">
                <a:latin typeface="Maiandra GD" pitchFamily="34" charset="0"/>
              </a:rPr>
              <a:t>učešće u 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etiologiji bolesti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b) interferencija sa tokom bolesti </a:t>
            </a:r>
            <a:r>
              <a:rPr lang="sr-Latn-CS" sz="1800" smtClean="0">
                <a:latin typeface="Maiandra GD" pitchFamily="34" charset="0"/>
              </a:rPr>
              <a:t>- uticaj na kliničku sliku i obrnuto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sr-Latn-CS" sz="180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Oboleli od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MS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je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i u </a:t>
            </a:r>
            <a:r>
              <a:rPr lang="sr-Latn-CS" sz="1800" dirty="0" smtClean="0">
                <a:solidFill>
                  <a:srgbClr val="003300"/>
                </a:solidFill>
                <a:latin typeface="Maiandra GD" pitchFamily="34" charset="0"/>
              </a:rPr>
              <a:t>momentu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kad oboli </a:t>
            </a:r>
          </a:p>
          <a:p>
            <a:pPr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Ima svoje dominantne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CRTE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i istaknute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MO (coping strategije)</a:t>
            </a:r>
          </a:p>
          <a:p>
            <a:pPr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Ako su oni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ZRELI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i reakcije će biti adekvatnije, svrsishodnije</a:t>
            </a:r>
          </a:p>
          <a:p>
            <a:pPr>
              <a:defRPr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NEZRELE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odbrane  i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NAGLAŠENE CRTE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vode u maladaptivno ponašanje i PL</a:t>
            </a:r>
          </a:p>
          <a:p>
            <a:pPr marL="457200" indent="-457200" algn="just" eaLnBrk="1" hangingPunct="1">
              <a:buFont typeface="Wingdings" pitchFamily="2" charset="2"/>
              <a:buChar char="v"/>
              <a:defRPr/>
            </a:pP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  <a:defRPr/>
            </a:pP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609600" y="427038"/>
            <a:ext cx="5410200" cy="1096962"/>
          </a:xfrm>
          <a:prstGeom prst="rect">
            <a:avLst/>
          </a:prstGeom>
          <a:solidFill>
            <a:srgbClr val="AFD5B1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sr-Latn-CS" sz="3600" b="1" dirty="0">
                <a:solidFill>
                  <a:srgbClr val="003300"/>
                </a:solidFill>
                <a:latin typeface="Maiandra GD" pitchFamily="34" charset="0"/>
                <a:ea typeface="+mj-ea"/>
                <a:cs typeface="+mj-cs"/>
              </a:rPr>
              <a:t>LIČNOST obolelih od 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867400" cy="1295400"/>
          </a:xfrm>
          <a:solidFill>
            <a:srgbClr val="AFD5B1"/>
          </a:solidFill>
          <a:ln w="28575">
            <a:solidFill>
              <a:srgbClr val="003300"/>
            </a:solidFill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b="1" smtClean="0">
                <a:solidFill>
                  <a:schemeClr val="bg1"/>
                </a:solidFill>
                <a:latin typeface="Maiandra GD" pitchFamily="34" charset="0"/>
              </a:rPr>
              <a:t/>
            </a:r>
            <a:br>
              <a:rPr lang="en-US" b="1" smtClean="0">
                <a:solidFill>
                  <a:schemeClr val="bg1"/>
                </a:solidFill>
                <a:latin typeface="Maiandra GD" pitchFamily="34" charset="0"/>
              </a:rPr>
            </a:br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Premorbidna ličnost i MS ???</a:t>
            </a:r>
            <a:r>
              <a:rPr lang="sr-Latn-CS" b="1" smtClean="0">
                <a:solidFill>
                  <a:schemeClr val="bg1"/>
                </a:solidFill>
                <a:latin typeface="Maiandra GD" pitchFamily="34" charset="0"/>
              </a:rPr>
              <a:t/>
            </a:r>
            <a:br>
              <a:rPr lang="sr-Latn-CS" b="1" smtClean="0">
                <a:solidFill>
                  <a:schemeClr val="bg1"/>
                </a:solidFill>
                <a:latin typeface="Maiandra GD" pitchFamily="34" charset="0"/>
              </a:rPr>
            </a:b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Ispitivana kod skoro dijagnostikovane MS (big five)</a:t>
            </a:r>
          </a:p>
          <a:p>
            <a:pPr eaLnBrk="1" hangingPunct="1">
              <a:buFont typeface="Arial" charset="0"/>
              <a:buNone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      </a:t>
            </a:r>
          </a:p>
          <a:p>
            <a:pPr eaLnBrk="1" hangingPunct="1">
              <a:buFont typeface="Arial" charset="0"/>
              <a:buNone/>
            </a:pPr>
            <a:r>
              <a:rPr lang="vi-VN" sz="2000" b="1" smtClean="0">
                <a:solidFill>
                  <a:srgbClr val="008000"/>
                </a:solidFill>
                <a:latin typeface="Maiandra GD" pitchFamily="34" charset="0"/>
              </a:rPr>
              <a:t>NAJČEŠĆ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I</a:t>
            </a:r>
            <a:r>
              <a:rPr lang="vi-VN" sz="2000" b="1" smtClean="0">
                <a:solidFill>
                  <a:srgbClr val="008000"/>
                </a:solidFill>
                <a:latin typeface="Maiandra GD" pitchFamily="34" charset="0"/>
              </a:rPr>
              <a:t> FAKTOR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- </a:t>
            </a:r>
            <a:r>
              <a:rPr lang="vi-VN" sz="2000" smtClean="0">
                <a:solidFill>
                  <a:srgbClr val="003300"/>
                </a:solidFill>
                <a:latin typeface="Maiandra GD" pitchFamily="34" charset="0"/>
              </a:rPr>
              <a:t> SAVESNOST </a:t>
            </a: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vi-VN" sz="2000" b="1" smtClean="0">
                <a:solidFill>
                  <a:srgbClr val="008000"/>
                </a:solidFill>
                <a:latin typeface="Maiandra GD" pitchFamily="34" charset="0"/>
              </a:rPr>
              <a:t>NAJMANJE PR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ISUTAN FAKTOR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-  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OTVORENOST PREMA ISKUSTVU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*</a:t>
            </a: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vi-VN" sz="2000" b="1" smtClean="0">
                <a:solidFill>
                  <a:srgbClr val="FF0000"/>
                </a:solidFill>
                <a:latin typeface="Maiandra GD" pitchFamily="34" charset="0"/>
              </a:rPr>
              <a:t>62,3%</a:t>
            </a:r>
            <a:r>
              <a:rPr lang="sr-Latn-CS" sz="2000" b="1" smtClean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skor veći od 85 (MCMI)– povećana psihopatologija kod MS</a:t>
            </a:r>
            <a:r>
              <a:rPr lang="sr-Latn-CS" sz="2000" smtClean="0">
                <a:solidFill>
                  <a:srgbClr val="FF0000"/>
                </a:solidFill>
                <a:latin typeface="Maiandra GD" pitchFamily="34" charset="0"/>
              </a:rPr>
              <a:t>!!!</a:t>
            </a:r>
          </a:p>
          <a:p>
            <a:pPr eaLnBrk="1" hangingPunct="1"/>
            <a:r>
              <a:rPr lang="vi-VN" sz="2000" smtClean="0">
                <a:solidFill>
                  <a:srgbClr val="003300"/>
                </a:solidFill>
                <a:latin typeface="Maiandra GD" pitchFamily="34" charset="0"/>
              </a:rPr>
              <a:t>Posebno, visoki rezultati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potvrdjeni su na skali </a:t>
            </a:r>
            <a:r>
              <a:rPr lang="vi-VN" sz="200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vi-VN" sz="2000" b="1" smtClean="0">
                <a:solidFill>
                  <a:srgbClr val="008000"/>
                </a:solidFill>
                <a:latin typeface="Maiandra GD" pitchFamily="34" charset="0"/>
              </a:rPr>
              <a:t>HISTRIONI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ČNIH </a:t>
            </a:r>
            <a:r>
              <a:rPr lang="sr-Latn-CS" sz="2000" smtClean="0">
                <a:latin typeface="Maiandra GD" pitchFamily="34" charset="0"/>
              </a:rPr>
              <a:t>i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 NARCISTIČKIH CRTA **</a:t>
            </a:r>
          </a:p>
          <a:p>
            <a:pPr eaLnBrk="1" hangingPunct="1"/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Nije povezano sa uzrastom niti stepenom nesposobnosti </a:t>
            </a:r>
            <a:r>
              <a:rPr lang="vi-VN" sz="2000" smtClean="0">
                <a:solidFill>
                  <a:srgbClr val="003300"/>
                </a:solidFill>
                <a:latin typeface="Maiandra GD" pitchFamily="34" charset="0"/>
              </a:rPr>
              <a:t> i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dužinom bolesti </a:t>
            </a:r>
          </a:p>
          <a:p>
            <a:pPr algn="r">
              <a:buFont typeface="Arial" charset="0"/>
              <a:buNone/>
            </a:pPr>
            <a:endParaRPr lang="sr-Latn-CS" sz="1100" smtClean="0">
              <a:latin typeface="Arial" charset="0"/>
            </a:endParaRPr>
          </a:p>
          <a:p>
            <a:pPr algn="r">
              <a:buFont typeface="Arial" charset="0"/>
              <a:buNone/>
            </a:pPr>
            <a:endParaRPr lang="sr-Latn-CS" sz="1100" smtClean="0">
              <a:latin typeface="Arial" charset="0"/>
            </a:endParaRPr>
          </a:p>
          <a:p>
            <a:pPr algn="r">
              <a:buFont typeface="Arial" charset="0"/>
              <a:buNone/>
            </a:pPr>
            <a:endParaRPr lang="sr-Latn-CS" sz="1100" smtClean="0">
              <a:latin typeface="Arial" charset="0"/>
            </a:endParaRPr>
          </a:p>
          <a:p>
            <a:pPr algn="r">
              <a:buFont typeface="Arial" charset="0"/>
              <a:buNone/>
            </a:pPr>
            <a:r>
              <a:rPr lang="sr-Latn-CS" sz="1100" smtClean="0">
                <a:latin typeface="Arial" charset="0"/>
              </a:rPr>
              <a:t>* LimaAB i sar, 2015</a:t>
            </a:r>
            <a:endParaRPr lang="en-US" sz="1100" smtClean="0">
              <a:latin typeface="Arial" charset="0"/>
            </a:endParaRPr>
          </a:p>
          <a:p>
            <a:pPr algn="r">
              <a:buFont typeface="Arial" charset="0"/>
              <a:buNone/>
            </a:pPr>
            <a:r>
              <a:rPr lang="sr-Latn-CS" sz="1100" smtClean="0">
                <a:latin typeface="Arial" charset="0"/>
              </a:rPr>
              <a:t>                                                                               ** Incerti CC i sar, 2015</a:t>
            </a:r>
            <a:endParaRPr lang="en-US" sz="1100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6096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4876800" y="2286000"/>
            <a:ext cx="484188" cy="6858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8077200" y="2819400"/>
            <a:ext cx="381000" cy="685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096962"/>
          </a:xfrm>
          <a:solidFill>
            <a:srgbClr val="AFD5B1"/>
          </a:solidFill>
          <a:ln w="19050">
            <a:solidFill>
              <a:srgbClr val="003300"/>
            </a:solidFill>
          </a:ln>
        </p:spPr>
        <p:txBody>
          <a:bodyPr/>
          <a:lstStyle/>
          <a:p>
            <a:pPr algn="l"/>
            <a:r>
              <a:rPr lang="sr-Latn-CS" sz="3200" b="1" smtClean="0">
                <a:solidFill>
                  <a:srgbClr val="003300"/>
                </a:solidFill>
                <a:latin typeface="Maiandra GD" pitchFamily="34" charset="0"/>
              </a:rPr>
              <a:t>Tok MS i promene ličnosti </a:t>
            </a:r>
            <a:endParaRPr lang="en-US" sz="3200" b="1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DA LI BOLEST MENJA LIČNOST?</a:t>
            </a:r>
          </a:p>
          <a:p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Dijagnoza predstavlja akutini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STRES I KRIZNU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situaciju</a:t>
            </a:r>
          </a:p>
          <a:p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MS je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HRONIČNA STRESNA SITUACIJA</a:t>
            </a:r>
          </a:p>
          <a:p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GUBITAK ZDRAVLJA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-  nepovratni i nepredvidivi – poredi se čak sa težinom  </a:t>
            </a:r>
            <a:r>
              <a:rPr lang="vi-VN" sz="2000" smtClean="0">
                <a:solidFill>
                  <a:srgbClr val="003300"/>
                </a:solidFill>
                <a:latin typeface="Maiandra GD" pitchFamily="34" charset="0"/>
              </a:rPr>
              <a:t>gubitk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vi-VN" sz="2000" smtClean="0">
                <a:solidFill>
                  <a:srgbClr val="003300"/>
                </a:solidFill>
                <a:latin typeface="Maiandra GD" pitchFamily="34" charset="0"/>
              </a:rPr>
              <a:t> značajne osobe ili prethodno stabilne socijalne situacije</a:t>
            </a: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N</a:t>
            </a:r>
            <a:r>
              <a:rPr lang="vi-VN" sz="2000" smtClean="0">
                <a:solidFill>
                  <a:srgbClr val="003300"/>
                </a:solidFill>
                <a:latin typeface="Maiandra GD" pitchFamily="34" charset="0"/>
              </a:rPr>
              <a:t>akon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TRAJNOG GUBITKA ZDRAVLJA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– moguća </a:t>
            </a:r>
            <a:r>
              <a:rPr lang="vi-VN" sz="2000" smtClean="0">
                <a:solidFill>
                  <a:srgbClr val="FF0000"/>
                </a:solidFill>
                <a:latin typeface="Maiandra GD" pitchFamily="34" charset="0"/>
              </a:rPr>
              <a:t>EGZACERB</a:t>
            </a:r>
            <a:r>
              <a:rPr lang="sr-Latn-CS" sz="2000" smtClean="0">
                <a:solidFill>
                  <a:srgbClr val="FF0000"/>
                </a:solidFill>
                <a:latin typeface="Maiandra GD" pitchFamily="34" charset="0"/>
              </a:rPr>
              <a:t>ACIJA PL,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tako da MS može potencirati promene ličnosti!!!</a:t>
            </a:r>
          </a:p>
          <a:p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Istraživanja pokazuju </a:t>
            </a:r>
            <a:r>
              <a:rPr lang="sr-Latn-CS" sz="1800" smtClean="0">
                <a:latin typeface="Maiandra GD" pitchFamily="34" charset="0"/>
              </a:rPr>
              <a:t>moguću vezu 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OSOBINA LIČNOSTI I STADIJUMA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bolesti – npr. negativna korelacija sa npr. radoznalošću*  </a:t>
            </a:r>
          </a:p>
          <a:p>
            <a:pPr algn="r">
              <a:buFont typeface="Arial" charset="0"/>
              <a:buNone/>
            </a:pP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* </a:t>
            </a:r>
            <a:r>
              <a:rPr lang="sr-Latn-CS" sz="1400" smtClean="0">
                <a:solidFill>
                  <a:srgbClr val="003300"/>
                </a:solidFill>
                <a:latin typeface="Maiandra GD" pitchFamily="34" charset="0"/>
              </a:rPr>
              <a:t>Gacioglu S, 2014</a:t>
            </a: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                                                                         </a:t>
            </a:r>
          </a:p>
          <a:p>
            <a:endParaRPr lang="en-US" smtClean="0"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400800" y="6248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800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BOLEST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remeti put ka ostvarenju nekog važnog cilj (u funkciji bitnih čovekovih potreba – posao, brak, socijalno funckionisanje)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BOLEST JE FRUSTRACIJA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- velika ili teška prepreka ili nesposobnost koje se ni dugotrajnim naporima ne može lako savladati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sr-Latn-CS" sz="1800" b="1" smtClean="0">
                <a:solidFill>
                  <a:srgbClr val="FF0000"/>
                </a:solidFill>
                <a:latin typeface="Maiandra GD" pitchFamily="34" charset="0"/>
              </a:rPr>
              <a:t>KOD BOLESTI KAKAVA JE MS NA PLANU LIČNOSTI MOŽE DOĆI DO POREMEĆAJA INTEGRITETA/IDENTITETA!!!</a:t>
            </a:r>
          </a:p>
          <a:p>
            <a:pPr marL="457200" indent="-457200" algn="ctr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gubitak </a:t>
            </a:r>
            <a:r>
              <a:rPr lang="sr-Latn-CS" sz="1800" dirty="0" smtClean="0">
                <a:solidFill>
                  <a:srgbClr val="003300"/>
                </a:solidFill>
                <a:latin typeface="Maiandra GD" pitchFamily="34" charset="0"/>
              </a:rPr>
              <a:t>poverenja u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vlastite sposobnosti</a:t>
            </a:r>
          </a:p>
          <a:p>
            <a:pPr marL="457200" indent="-457200" algn="ctr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pad samopoštovanja</a:t>
            </a:r>
          </a:p>
          <a:p>
            <a:pPr marL="457200" indent="-457200" algn="ctr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hronična uznemirenost</a:t>
            </a:r>
          </a:p>
          <a:p>
            <a:pPr algn="just" eaLnBrk="1" hangingPunct="1"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Ako je ličnost u stanju da iznađe puteve, kriza i</a:t>
            </a:r>
            <a:r>
              <a:rPr lang="en-US" sz="1800" smtClean="0">
                <a:solidFill>
                  <a:srgbClr val="003300"/>
                </a:solidFill>
                <a:latin typeface="Maiandra GD" pitchFamily="34" charset="0"/>
              </a:rPr>
              <a:t>ntegriteta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može imati pozitivno dejstvo na ličnost</a:t>
            </a:r>
          </a:p>
          <a:p>
            <a:pPr algn="just" eaLnBrk="1" hangingPunct="1"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Rogers “Kriza koja je u granicama adaptivnih mogućnosti ličnosti podstiče njen razvoj”</a:t>
            </a:r>
          </a:p>
          <a:p>
            <a:pPr algn="just" eaLnBrk="1" hangingPunct="1"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Adaptacija - psihijatrijska dijagnoza češća u ranim nego u kasnim fazama*</a:t>
            </a:r>
          </a:p>
          <a:p>
            <a:pPr algn="just" eaLnBrk="1" hangingPunct="1">
              <a:defRPr/>
            </a:pPr>
            <a:endParaRPr lang="vi-VN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sr-Latn-CS" sz="1400" smtClean="0">
                <a:solidFill>
                  <a:srgbClr val="003300"/>
                </a:solidFill>
                <a:latin typeface="Maiandra GD" pitchFamily="34" charset="0"/>
              </a:rPr>
              <a:t>*Brown i sar, 2009</a:t>
            </a: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just" eaLnBrk="1" hangingPunct="1">
              <a:buFontTx/>
              <a:buNone/>
              <a:defRPr/>
            </a:pPr>
            <a:endParaRPr lang="sr-Latn-CS" sz="240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sr-Latn-CS" sz="24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sr-Latn-CS" sz="2800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61722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5638800" cy="1096962"/>
          </a:xfrm>
          <a:prstGeom prst="rect">
            <a:avLst/>
          </a:prstGeom>
          <a:solidFill>
            <a:srgbClr val="AFD5B1"/>
          </a:solidFill>
          <a:ln w="19050">
            <a:solidFill>
              <a:srgbClr val="003300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eaLnBrk="0" hangingPunct="0">
              <a:defRPr/>
            </a:pPr>
            <a:r>
              <a:rPr lang="sr-Latn-CS" sz="3200" b="1">
                <a:solidFill>
                  <a:srgbClr val="003300"/>
                </a:solidFill>
                <a:latin typeface="Maiandra GD" pitchFamily="34" charset="0"/>
                <a:ea typeface="+mj-ea"/>
                <a:cs typeface="+mj-cs"/>
              </a:rPr>
              <a:t>Tok MS i promene ličnosti </a:t>
            </a:r>
            <a:endParaRPr lang="en-US" sz="3200" b="1">
              <a:solidFill>
                <a:srgbClr val="003300"/>
              </a:solidFill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325562"/>
          </a:xfrm>
          <a:solidFill>
            <a:srgbClr val="AFD5B1"/>
          </a:solidFill>
          <a:ln w="28575">
            <a:solidFill>
              <a:srgbClr val="003300"/>
            </a:solidFill>
          </a:ln>
        </p:spPr>
        <p:txBody>
          <a:bodyPr/>
          <a:lstStyle/>
          <a:p>
            <a:pPr algn="l"/>
            <a:r>
              <a:rPr lang="sr-Latn-CS" sz="3200" b="1" smtClean="0">
                <a:solidFill>
                  <a:srgbClr val="003300"/>
                </a:solidFill>
                <a:latin typeface="Maiandra GD" pitchFamily="34" charset="0"/>
              </a:rPr>
              <a:t>Ličnosti i kvalitet života sa MS</a:t>
            </a:r>
            <a:endParaRPr lang="en-US" sz="3200" b="1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Psihološke karakteristike - 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uticaj na kvalitet života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*</a:t>
            </a:r>
          </a:p>
          <a:p>
            <a:pPr>
              <a:buFont typeface="Wingdings" pitchFamily="2" charset="2"/>
              <a:buChar char="v"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Ličnost (p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sihološk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e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 karakteristik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e ) -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 izbor strategije prevladavanja u MS</a:t>
            </a: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MS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- 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REĐE STRATEGIJE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FOKUSIRANE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 NA 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PROBLEM</a:t>
            </a:r>
            <a:endParaRPr lang="sr-Latn-CS" sz="1800" b="1" smtClean="0">
              <a:solidFill>
                <a:srgbClr val="0080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             ČEŠĆE 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IZBEGAVAJUĆ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E 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STRATEGIJE</a:t>
            </a:r>
            <a:endParaRPr lang="sr-Latn-CS" sz="1800" b="1" smtClean="0">
              <a:solidFill>
                <a:srgbClr val="008000"/>
              </a:solidFill>
              <a:latin typeface="Maiandra GD" pitchFamily="34" charset="0"/>
            </a:endParaRPr>
          </a:p>
          <a:p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Korišćenje pozitivnih strategija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,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 pozitivno uti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če i na ukupno mentalno funkcionisanje</a:t>
            </a:r>
          </a:p>
          <a:p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Osobine ličnosti, prediktor kvaliteta života *</a:t>
            </a:r>
          </a:p>
          <a:p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Ovi podaci ukazuju na značaj sveobuhvatne procene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ličnosti 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MS pacijenata</a:t>
            </a: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Orijentiš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u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 terapijske intervencije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u pravcu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SUPROTSTAVLJANJA 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DEPRESIJ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I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 I ANKSIOZNOST 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i favoriz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ovanja 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odgovarajuć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ih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 strategij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 prevladavanja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a u cilju 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poboljšaju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kvaliteta života</a:t>
            </a:r>
            <a:r>
              <a:rPr lang="vi-VN" sz="1800" smtClean="0">
                <a:solidFill>
                  <a:srgbClr val="003300"/>
                </a:solidFill>
                <a:latin typeface="Maiandra GD" pitchFamily="34" charset="0"/>
              </a:rPr>
              <a:t> pacijenata</a:t>
            </a: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endParaRPr lang="sr-Latn-CS" sz="14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endParaRPr lang="sr-Latn-CS" sz="14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endParaRPr lang="sr-Latn-CS" sz="14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endParaRPr lang="sr-Latn-CS" sz="14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>
              <a:buFont typeface="Arial" charset="0"/>
              <a:buNone/>
            </a:pPr>
            <a:r>
              <a:rPr lang="sr-Latn-CS" sz="1400" smtClean="0">
                <a:solidFill>
                  <a:srgbClr val="003300"/>
                </a:solidFill>
                <a:latin typeface="Maiandra GD" pitchFamily="34" charset="0"/>
              </a:rPr>
              <a:t>*Zarbo IR i sar, 2015. </a:t>
            </a:r>
            <a:endParaRPr lang="sr-Latn-CS" sz="160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24600" y="6172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020762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 - uticaj na kliničke karakteristike  MS</a:t>
            </a:r>
            <a:endParaRPr lang="en-US" b="1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/>
          <a:lstStyle/>
          <a:p>
            <a:pPr eaLnBrk="1" hangingPunct="1"/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Psihološki faktori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potenciraju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UMOR,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posebno kod MS sa psihološkim tegobama i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ODRŽAVAJU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neuroendokrini i neurovegetativni odgovor na stres* </a:t>
            </a:r>
          </a:p>
          <a:p>
            <a:pPr eaLnBrk="1" hangingPunct="1"/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ZAMOR</a:t>
            </a:r>
            <a:r>
              <a:rPr lang="sr-Latn-CS" sz="2000" b="1" smtClean="0">
                <a:latin typeface="Maiandra GD" pitchFamily="34" charset="0"/>
              </a:rPr>
              <a:t>,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 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posebno u ranim fazama, povezan sa LIČNOŠĆU obolelog:</a:t>
            </a:r>
            <a:endParaRPr lang="sr-Latn-CS" sz="2000" smtClean="0">
              <a:latin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depresivno suočavanje sa bolešću</a:t>
            </a: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 izbegavajuće ponašanje </a:t>
            </a: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inhibicija</a:t>
            </a: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razdraljivost</a:t>
            </a: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introverzija</a:t>
            </a: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 neuroticizam</a:t>
            </a: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 manja sklonost reakciji na nagradu</a:t>
            </a:r>
          </a:p>
          <a:p>
            <a:pPr>
              <a:buFont typeface="Wingdings" pitchFamily="2" charset="2"/>
              <a:buChar char="v"/>
            </a:pPr>
            <a:r>
              <a:rPr lang="sr-Latn-CS" sz="1400" smtClean="0">
                <a:latin typeface="Arial" charset="0"/>
              </a:rPr>
              <a:t>psihosomatske reakcije</a:t>
            </a:r>
          </a:p>
          <a:p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Iz psihološke perspektive depresivnost, anksioznost, somatizacija mogu biti medijatori umora - mogu deliti iste neuronske krugove**</a:t>
            </a:r>
          </a:p>
          <a:p>
            <a:pPr algn="r" eaLnBrk="1" hangingPunct="1">
              <a:buFont typeface="Arial" charset="0"/>
              <a:buNone/>
            </a:pPr>
            <a:endParaRPr lang="sr-Latn-CS" sz="14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sr-Latn-CS" sz="1400" smtClean="0">
                <a:solidFill>
                  <a:srgbClr val="003300"/>
                </a:solidFill>
                <a:latin typeface="Maiandra GD" pitchFamily="34" charset="0"/>
              </a:rPr>
              <a:t>*Brown i sar, 2009 </a:t>
            </a:r>
          </a:p>
          <a:p>
            <a:pPr algn="r" eaLnBrk="1" hangingPunct="1">
              <a:buFont typeface="Arial" charset="0"/>
              <a:buNone/>
            </a:pPr>
            <a:r>
              <a:rPr lang="sr-Latn-CS" sz="1400" smtClean="0">
                <a:solidFill>
                  <a:srgbClr val="003300"/>
                </a:solidFill>
                <a:latin typeface="Maiandra GD" pitchFamily="34" charset="0"/>
              </a:rPr>
              <a:t>**Gacioglu S i sar, 2014</a:t>
            </a:r>
          </a:p>
          <a:p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/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endParaRPr lang="en-US" smtClean="0"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48400" y="60198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325562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algn="l">
              <a:defRPr/>
            </a:pPr>
            <a:r>
              <a:rPr lang="sr-Latn-CS" sz="3200" b="1" smtClean="0">
                <a:solidFill>
                  <a:srgbClr val="003300"/>
                </a:solidFill>
                <a:latin typeface="Maiandra GD" pitchFamily="34" charset="0"/>
                <a:ea typeface="+mn-ea"/>
                <a:cs typeface="+mn-cs"/>
              </a:rPr>
              <a:t>Promene ličnosti kod MS – naša iskustva</a:t>
            </a:r>
            <a:endParaRPr lang="en-US" sz="3200" b="1" dirty="0" smtClean="0">
              <a:solidFill>
                <a:srgbClr val="003300"/>
              </a:solidFill>
              <a:latin typeface="Maiandra GD" pitchFamily="34" charset="0"/>
              <a:ea typeface="+mn-ea"/>
              <a:cs typeface="+mn-cs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v"/>
            </a:pP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Naše istraživanje pokazalo da se potenciraju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ZAVISNE I PARANOIDNE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crte ličnosti</a:t>
            </a:r>
          </a:p>
          <a:p>
            <a:pPr marL="457200" indent="-457200" eaLnBrk="1" hangingPunct="1"/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Očekivano s obzirom da telesna onesposobljenost podrazumeva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ZAVISNOST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od okoline</a:t>
            </a:r>
          </a:p>
          <a:p>
            <a:pPr marL="457200" indent="-457200" eaLnBrk="1" hangingPunct="1"/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PARANOIDNOST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– u smislu hipersenzitivnosti usled diživljaja različitosti, nepravde i uskraćenosti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ORGANSKI PL (odmakli stadijum)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– značajne izmene premorbidnog ponašanja sa dubljom ekspresijom emocija, potreba, impulsa –  </a:t>
            </a:r>
          </a:p>
          <a:p>
            <a:pPr marL="457200" indent="-457200" algn="ctr" eaLnBrk="1" hangingPunct="1">
              <a:buFont typeface="Arial" charset="0"/>
              <a:buNone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ORBITOFRONTALNA LIČNOST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*</a:t>
            </a:r>
          </a:p>
          <a:p>
            <a:pPr marL="457200" indent="-457200" eaLnBrk="1" hangingPunct="1"/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MANJKAVA KOGNICIJA **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u planiranju, delovanju i proceni posledica</a:t>
            </a:r>
          </a:p>
          <a:p>
            <a:pPr marL="457200" indent="-457200" eaLnBrk="1" hangingPunct="1"/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marL="457200" indent="-457200" eaLnBrk="1" hangingPunct="1"/>
            <a:endParaRPr lang="en-US" sz="2000" smtClean="0">
              <a:solidFill>
                <a:srgbClr val="0033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4" descr="559315_433185080105002_614572231_n.jpg"/>
          <p:cNvPicPr>
            <a:picLocks noChangeAspect="1"/>
          </p:cNvPicPr>
          <p:nvPr/>
        </p:nvPicPr>
        <p:blipFill>
          <a:blip r:embed="rId2"/>
          <a:srcRect l="5592" t="7895" r="6580" b="5263"/>
          <a:stretch>
            <a:fillRect/>
          </a:stretch>
        </p:blipFill>
        <p:spPr bwMode="auto">
          <a:xfrm>
            <a:off x="609600" y="1143000"/>
            <a:ext cx="8278813" cy="550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0"/>
            <a:ext cx="82296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5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990600"/>
            <a:ext cx="3810000" cy="5940425"/>
          </a:xfrm>
          <a:prstGeom prst="rect">
            <a:avLst/>
          </a:prstGeom>
          <a:solidFill>
            <a:srgbClr val="AFD5B1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r-Latn-CS" sz="2000" b="1"/>
              <a:t>1.PARANODINI </a:t>
            </a:r>
            <a:r>
              <a:rPr lang="sr-Latn-CS" sz="2000"/>
              <a:t>– u uglu</a:t>
            </a:r>
          </a:p>
          <a:p>
            <a:pPr>
              <a:defRPr/>
            </a:pPr>
            <a:r>
              <a:rPr lang="sr-Latn-CS" sz="2000" b="1"/>
              <a:t>2. NARCISTIČKI </a:t>
            </a:r>
            <a:r>
              <a:rPr lang="sr-Latn-CS" sz="2000"/>
              <a:t>– najveći sa velikom haubom</a:t>
            </a:r>
          </a:p>
          <a:p>
            <a:pPr>
              <a:defRPr/>
            </a:pPr>
            <a:r>
              <a:rPr lang="sr-Latn-CS" sz="2000" b="1"/>
              <a:t>3.ZAVISNI</a:t>
            </a:r>
            <a:r>
              <a:rPr lang="sr-Latn-CS" sz="2000"/>
              <a:t> – treba drugi auto da bi se osećao skriven</a:t>
            </a:r>
          </a:p>
          <a:p>
            <a:pPr>
              <a:defRPr/>
            </a:pPr>
            <a:r>
              <a:rPr lang="sr-Latn-CS" sz="2000" b="1"/>
              <a:t>4.PASIVNO AGRESIVNI </a:t>
            </a:r>
            <a:r>
              <a:rPr lang="sr-Latn-CS" sz="2000"/>
              <a:t>– u uglu dva mesta</a:t>
            </a:r>
          </a:p>
          <a:p>
            <a:pPr>
              <a:defRPr/>
            </a:pPr>
            <a:r>
              <a:rPr lang="sr-Latn-CS" sz="2000" b="1"/>
              <a:t>5.BORDERLAJN</a:t>
            </a:r>
            <a:r>
              <a:rPr lang="sr-Latn-CS" sz="2000"/>
              <a:t> – udaro u auto bivše ljubavi</a:t>
            </a:r>
          </a:p>
          <a:p>
            <a:pPr>
              <a:defRPr/>
            </a:pPr>
            <a:r>
              <a:rPr lang="sr-Latn-CS" sz="2000" b="1"/>
              <a:t>6.ANTISOCIJALNI</a:t>
            </a:r>
            <a:r>
              <a:rPr lang="sr-Latn-CS" sz="2000"/>
              <a:t> – blokira druge</a:t>
            </a:r>
          </a:p>
          <a:p>
            <a:pPr>
              <a:defRPr/>
            </a:pPr>
            <a:r>
              <a:rPr lang="sr-Latn-CS" sz="2000" b="1"/>
              <a:t>7.HISTRIONIČNI</a:t>
            </a:r>
            <a:r>
              <a:rPr lang="sr-Latn-CS" sz="2000"/>
              <a:t> – u centru izaziva dramatične efekte</a:t>
            </a:r>
          </a:p>
          <a:p>
            <a:pPr>
              <a:defRPr/>
            </a:pPr>
            <a:r>
              <a:rPr lang="sr-Latn-CS" sz="2000" b="1"/>
              <a:t>8. OPSESIVNI </a:t>
            </a:r>
            <a:r>
              <a:rPr lang="sr-Latn-CS" sz="2000"/>
              <a:t>– perfektno postavljen u prostoru</a:t>
            </a:r>
          </a:p>
          <a:p>
            <a:pPr>
              <a:defRPr/>
            </a:pPr>
            <a:r>
              <a:rPr lang="sr-Latn-CS" sz="2000" b="1"/>
              <a:t>9.IZBEGAVJUĆI </a:t>
            </a:r>
            <a:r>
              <a:rPr lang="sr-Latn-CS" sz="2000"/>
              <a:t>– skriven u uglu</a:t>
            </a:r>
          </a:p>
          <a:p>
            <a:pPr>
              <a:defRPr/>
            </a:pPr>
            <a:r>
              <a:rPr lang="sr-Latn-CS" sz="2000" b="1"/>
              <a:t>10.SHIZOIDNI</a:t>
            </a:r>
            <a:r>
              <a:rPr lang="sr-Latn-CS" sz="2000"/>
              <a:t> – ne tolerise blizinu drugih kola</a:t>
            </a:r>
          </a:p>
          <a:p>
            <a:pPr>
              <a:defRPr/>
            </a:pPr>
            <a:r>
              <a:rPr lang="sr-Latn-CS" sz="2000" b="1"/>
              <a:t>11.SHIZOTIPALNI </a:t>
            </a:r>
            <a:r>
              <a:rPr lang="sr-Latn-CS" sz="2000"/>
              <a:t>– intergalaktički parkiran</a:t>
            </a:r>
            <a:endParaRPr lang="en-US" sz="2000"/>
          </a:p>
        </p:txBody>
      </p:sp>
      <p:sp>
        <p:nvSpPr>
          <p:cNvPr id="6349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944562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algn="l" eaLnBrk="1" hangingPunct="1"/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PL na parkingu</a:t>
            </a:r>
            <a:endParaRPr lang="en-US" b="1" smtClean="0">
              <a:solidFill>
                <a:srgbClr val="0033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 I MS </a:t>
            </a:r>
            <a:r>
              <a:rPr lang="sr-Latn-CS" dirty="0" smtClean="0">
                <a:solidFill>
                  <a:srgbClr val="003300"/>
                </a:solidFill>
                <a:latin typeface="Maiandra GD" pitchFamily="34" charset="0"/>
              </a:rPr>
              <a:t/>
            </a:r>
            <a:br>
              <a:rPr lang="sr-Latn-CS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sr-Latn-CS" dirty="0" smtClean="0">
                <a:solidFill>
                  <a:srgbClr val="008000"/>
                </a:solidFill>
                <a:latin typeface="Maiandra GD" pitchFamily="34" charset="0"/>
              </a:rPr>
              <a:t>Poremećaji ličnosti u MS</a:t>
            </a:r>
            <a:r>
              <a:rPr lang="sr-Latn-CS" dirty="0" smtClean="0">
                <a:latin typeface="Maiandra GD" pitchFamily="34" charset="0"/>
              </a:rPr>
              <a:t/>
            </a:r>
            <a:br>
              <a:rPr lang="sr-Latn-CS" dirty="0" smtClean="0">
                <a:latin typeface="Maiandra GD" pitchFamily="34" charset="0"/>
              </a:rPr>
            </a:br>
            <a:r>
              <a:rPr lang="sr-Latn-C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endParaRPr lang="en-US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10200"/>
            <a:ext cx="8458200" cy="1066800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>
              <a:defRPr/>
            </a:pPr>
            <a:r>
              <a:rPr lang="sr-Latn-CS" sz="1600" dirty="0" smtClean="0">
                <a:solidFill>
                  <a:schemeClr val="tx1"/>
                </a:solidFill>
                <a:latin typeface="Maiandra GD" pitchFamily="34" charset="0"/>
              </a:rPr>
              <a:t>Mr sci med. Aleksandra Parojčić, </a:t>
            </a:r>
          </a:p>
          <a:p>
            <a:pPr algn="r">
              <a:defRPr/>
            </a:pPr>
            <a:r>
              <a:rPr lang="sr-Latn-CS" sz="1600" dirty="0" smtClean="0">
                <a:solidFill>
                  <a:schemeClr val="tx1"/>
                </a:solidFill>
                <a:latin typeface="Maiandra GD" pitchFamily="34" charset="0"/>
              </a:rPr>
              <a:t>neuropsiholog, spec. medicinske psihologije</a:t>
            </a:r>
          </a:p>
          <a:p>
            <a:pPr algn="r">
              <a:defRPr/>
            </a:pPr>
            <a:endParaRPr lang="sr-Latn-CS" sz="1600" dirty="0" smtClean="0">
              <a:latin typeface="Maiandra GD" pitchFamily="34" charset="0"/>
            </a:endParaRPr>
          </a:p>
          <a:p>
            <a:pPr algn="r">
              <a:defRPr/>
            </a:pPr>
            <a:endParaRPr lang="sr-Latn-CS" sz="2800" dirty="0" smtClean="0">
              <a:latin typeface="Maiandra GD" pitchFamily="34" charset="0"/>
            </a:endParaRPr>
          </a:p>
          <a:p>
            <a:pPr algn="r">
              <a:defRPr/>
            </a:pPr>
            <a:r>
              <a:rPr lang="sr-Latn-CS" sz="1600" dirty="0" smtClean="0">
                <a:latin typeface="Maiandra GD" pitchFamily="34" charset="0"/>
              </a:rPr>
              <a:t>Palić, 4.09.2015</a:t>
            </a:r>
            <a:endParaRPr lang="x-none" sz="16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5486400" cy="944563"/>
          </a:xfrm>
          <a:solidFill>
            <a:srgbClr val="AFD5B1"/>
          </a:solidFill>
          <a:ln w="38100">
            <a:solidFill>
              <a:srgbClr val="008000"/>
            </a:solidFill>
          </a:ln>
        </p:spPr>
        <p:txBody>
          <a:bodyPr/>
          <a:lstStyle/>
          <a:p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</a:t>
            </a:r>
            <a:endParaRPr lang="en-US" b="1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1986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60216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sr-Latn-CS" sz="2000" smtClean="0">
                <a:latin typeface="Maiandra GD" pitchFamily="34" charset="0"/>
              </a:rPr>
              <a:t>Na šta mislimo kada kažemo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LIČNOST?</a:t>
            </a:r>
          </a:p>
          <a:p>
            <a:pPr eaLnBrk="1" hangingPunct="1">
              <a:buFont typeface="Wingdings" pitchFamily="2" charset="2"/>
              <a:buChar char="v"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sr-Latn-CS" sz="2000" smtClean="0">
                <a:latin typeface="Maiandra GD" pitchFamily="34" charset="0"/>
              </a:rPr>
              <a:t>Šta je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latin typeface="Maiandra GD" pitchFamily="34" charset="0"/>
              </a:rPr>
              <a:t>u psihologiji/psihopatologiji?</a:t>
            </a:r>
          </a:p>
          <a:p>
            <a:pPr eaLnBrk="1" hangingPunct="1">
              <a:buFont typeface="Wingdings" pitchFamily="2" charset="2"/>
              <a:buChar char="v"/>
            </a:pP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sr-Latn-CS" sz="2000" smtClean="0">
                <a:latin typeface="Maiandra GD" pitchFamily="34" charset="0"/>
              </a:rPr>
              <a:t>Šta dobijamo kada procenimo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latin typeface="Maiandra GD" pitchFamily="34" charset="0"/>
              </a:rPr>
              <a:t>u neurologiji?</a:t>
            </a:r>
          </a:p>
          <a:p>
            <a:pPr eaLnBrk="1" hangingPunct="1">
              <a:buFont typeface="Wingdings" pitchFamily="2" charset="2"/>
              <a:buChar char="v"/>
            </a:pPr>
            <a:endParaRPr lang="sr-Latn-CS" sz="2000" smtClean="0"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2000" smtClean="0">
                <a:latin typeface="Maiandra GD" pitchFamily="34" charset="0"/>
              </a:rPr>
              <a:t> obolelih od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MS – premorbidna, promene ličnosti</a:t>
            </a:r>
            <a:r>
              <a:rPr lang="sr-Latn-CS" sz="2000" smtClean="0">
                <a:latin typeface="Maiandra GD" pitchFamily="34" charset="0"/>
              </a:rPr>
              <a:t>!</a:t>
            </a: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  <p:pic>
        <p:nvPicPr>
          <p:cNvPr id="41987" name="Picture 2" descr="C:\Documents and Settings\infomedis\My Documents\My Pictures\lic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257800"/>
            <a:ext cx="1285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096962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 - JA</a:t>
            </a:r>
            <a:endParaRPr lang="en-US" b="1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43010" name="Content Placeholder 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038600"/>
          </a:xfrm>
        </p:spPr>
        <p:txBody>
          <a:bodyPr/>
          <a:lstStyle/>
          <a:p>
            <a:pPr eaLnBrk="1" hangingPunct="1"/>
            <a:r>
              <a:rPr lang="sr-Latn-CS" sz="2000" smtClean="0">
                <a:latin typeface="Maiandra GD" pitchFamily="34" charset="0"/>
              </a:rPr>
              <a:t>Kada kažemo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latin typeface="Maiandra GD" pitchFamily="34" charset="0"/>
              </a:rPr>
              <a:t>mislimo na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JA</a:t>
            </a:r>
            <a:r>
              <a:rPr lang="sr-Latn-CS" sz="2000" smtClean="0">
                <a:latin typeface="Maiandra GD" pitchFamily="34" charset="0"/>
              </a:rPr>
              <a:t>!</a:t>
            </a:r>
          </a:p>
          <a:p>
            <a:pPr eaLnBrk="1" hangingPunct="1"/>
            <a:r>
              <a:rPr lang="sr-Latn-CS" sz="2000" smtClean="0">
                <a:latin typeface="Maiandra GD" pitchFamily="34" charset="0"/>
              </a:rPr>
              <a:t>To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JA</a:t>
            </a:r>
            <a:r>
              <a:rPr lang="sr-Latn-CS" sz="2000" smtClean="0">
                <a:latin typeface="Maiandra GD" pitchFamily="34" charset="0"/>
              </a:rPr>
              <a:t> je naša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“vertikala” </a:t>
            </a:r>
            <a:r>
              <a:rPr lang="sr-Latn-CS" sz="2000" smtClean="0">
                <a:latin typeface="Maiandra GD" pitchFamily="34" charset="0"/>
              </a:rPr>
              <a:t>ili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“osovina” (self, sebstvo, samstvo...)</a:t>
            </a:r>
          </a:p>
          <a:p>
            <a:pPr eaLnBrk="1" hangingPunct="1"/>
            <a:r>
              <a:rPr lang="sr-Latn-CS" sz="2000" smtClean="0">
                <a:latin typeface="Maiandra GD" pitchFamily="34" charset="0"/>
              </a:rPr>
              <a:t>To je ono što nas čini jedinstvenim i različitim u odnosu na druge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JA</a:t>
            </a:r>
          </a:p>
          <a:p>
            <a:pPr eaLnBrk="1" hangingPunct="1"/>
            <a:r>
              <a:rPr lang="sr-Latn-CS" sz="2000" smtClean="0">
                <a:latin typeface="Maiandra GD" pitchFamily="34" charset="0"/>
              </a:rPr>
              <a:t>To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“JA”, </a:t>
            </a:r>
            <a:r>
              <a:rPr lang="sr-Latn-CS" sz="2000" smtClean="0">
                <a:latin typeface="Maiandra GD" pitchFamily="34" charset="0"/>
              </a:rPr>
              <a:t>znači da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JA </a:t>
            </a:r>
            <a:r>
              <a:rPr lang="sr-Latn-CS" sz="2000" smtClean="0">
                <a:latin typeface="Maiandra GD" pitchFamily="34" charset="0"/>
              </a:rPr>
              <a:t>odredjene stvari:</a:t>
            </a:r>
          </a:p>
          <a:p>
            <a:pPr eaLnBrk="1" hangingPunct="1"/>
            <a:endParaRPr lang="sr-Latn-CS" sz="2000" smtClean="0"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          VIDIM           MISLIM         RADIM i PONAŠAM</a:t>
            </a:r>
            <a:r>
              <a:rPr lang="sr-Latn-CS" sz="1800" smtClean="0">
                <a:latin typeface="Maiandra GD" pitchFamily="34" charset="0"/>
              </a:rPr>
              <a:t> se na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STABILAN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1800" smtClean="0">
                <a:latin typeface="Maiandra GD" pitchFamily="34" charset="0"/>
              </a:rPr>
              <a:t>način</a:t>
            </a:r>
          </a:p>
          <a:p>
            <a:pPr eaLnBrk="1" hangingPunct="1"/>
            <a:r>
              <a:rPr lang="sr-Latn-CS" sz="2000" smtClean="0">
                <a:latin typeface="Maiandra GD" pitchFamily="34" charset="0"/>
              </a:rPr>
              <a:t>Time smo dali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DEFINICIJU LIČNOSTI </a:t>
            </a:r>
            <a:r>
              <a:rPr lang="sr-Latn-CS" sz="2000" smtClean="0">
                <a:latin typeface="Maiandra GD" pitchFamily="34" charset="0"/>
              </a:rPr>
              <a:t>(Olport)-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“ ...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SISTEM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koji određuje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JEDINSTVENU,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specifičnu PODEŠENOST PREMA SREDINI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” </a:t>
            </a: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endParaRPr lang="en-US" smtClean="0">
              <a:latin typeface="Arial" charset="0"/>
            </a:endParaRPr>
          </a:p>
        </p:txBody>
      </p:sp>
      <p:pic>
        <p:nvPicPr>
          <p:cNvPr id="43011" name="Picture 2" descr="C:\Documents and Settings\infomedis\My Documents\My Pictures\o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505200"/>
            <a:ext cx="8477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C:\Documents and Settings\infomedis\My Documents\My Pictures\r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352800"/>
            <a:ext cx="1209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C:\Documents and Settings\infomedis\My Documents\My Pictures\moza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352800"/>
            <a:ext cx="1198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1096963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 u kl.psihologiji?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105400"/>
          </a:xfr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sr-Latn-CS" sz="2000" dirty="0" smtClean="0">
              <a:solidFill>
                <a:srgbClr val="008000"/>
              </a:solidFill>
              <a:latin typeface="Maiandra GD" pitchFamily="34" charset="0"/>
            </a:endParaRPr>
          </a:p>
          <a:p>
            <a:pPr algn="just" eaLnBrk="1" hangingPunct="1">
              <a:defRPr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(</a:t>
            </a:r>
            <a:r>
              <a:rPr lang="sr-Latn-CS" sz="2000" dirty="0" smtClean="0">
                <a:solidFill>
                  <a:srgbClr val="003300"/>
                </a:solidFill>
                <a:latin typeface="Maiandra GD" pitchFamily="34" charset="0"/>
              </a:rPr>
              <a:t>def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. Katel)-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“ono što omogućava da 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PREDVIDIMO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šta će osoba da uradi u datim okolnostima”</a:t>
            </a:r>
          </a:p>
          <a:p>
            <a:pPr>
              <a:defRPr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STRUKTURA LIČNOSTI</a:t>
            </a:r>
            <a:r>
              <a:rPr lang="sr-Latn-CS" sz="2000" b="1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- SISTEMI I PODSISTEMI </a:t>
            </a: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	-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temperament, karakter, sposobnosti, motivi, stavovi, vrednosti,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CRTE</a:t>
            </a: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>
              <a:defRPr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SISTEM CRTA </a:t>
            </a: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sr-Latn-CS" sz="2000" b="1" smtClean="0">
                <a:solidFill>
                  <a:srgbClr val="C00000"/>
                </a:solidFill>
                <a:latin typeface="Maiandra GD" pitchFamily="34" charset="0"/>
              </a:rPr>
              <a:t>ZAVISNE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r-Latn-CS" sz="2000" b="1" smtClean="0">
                <a:solidFill>
                  <a:srgbClr val="C00000"/>
                </a:solidFill>
                <a:latin typeface="Maiandra GD" pitchFamily="34" charset="0"/>
              </a:rPr>
              <a:t>                               PASIVNO-AGRESIVNE , NASILNE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sr-Latn-CS" sz="2000" b="1" smtClean="0">
                <a:solidFill>
                  <a:srgbClr val="C00000"/>
                </a:solidFill>
                <a:latin typeface="Maiandra GD" pitchFamily="34" charset="0"/>
              </a:rPr>
              <a:t> IZBEGAVAJUĆE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sr-Latn-CS" sz="2000" b="1" smtClean="0">
                <a:solidFill>
                  <a:srgbClr val="C00000"/>
                </a:solidFill>
                <a:latin typeface="Maiandra GD" pitchFamily="34" charset="0"/>
              </a:rPr>
              <a:t>     NEGATIVISTIČNE, MAZOHISTIČKE, DEPRESIVNE, HISTRIONIČNE NARCISTIČKE...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sr-Latn-CS" sz="20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sr-Latn-C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096962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 u patologiji?</a:t>
            </a:r>
          </a:p>
        </p:txBody>
      </p:sp>
      <p:sp>
        <p:nvSpPr>
          <p:cNvPr id="46082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105400"/>
          </a:xfrm>
        </p:spPr>
        <p:txBody>
          <a:bodyPr/>
          <a:lstStyle/>
          <a:p>
            <a:pPr eaLnBrk="1" hangingPunct="1"/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LIČNOST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je i kada kažemo “To sam JA” </a:t>
            </a:r>
          </a:p>
          <a:p>
            <a:pPr eaLnBrk="1" hangingPunct="1"/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Ali: “To sam ja! Takav sam!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Ne mogu da se menjam!” </a:t>
            </a:r>
            <a:r>
              <a:rPr lang="sr-Latn-CS" sz="2000" smtClean="0">
                <a:latin typeface="Maiandra GD" pitchFamily="34" charset="0"/>
              </a:rPr>
              <a:t>- teren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PSIHOPATOLOGIJE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latin typeface="Maiandra GD" pitchFamily="34" charset="0"/>
              </a:rPr>
              <a:t> -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POREMEĆAJ LIČNOSTI (PL)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POREMEĆAJ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– obrasci ponašanja postaju učvršćeni, a 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MALADAPTIVNI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da dovode do:</a:t>
            </a:r>
          </a:p>
          <a:p>
            <a:pPr lvl="2" eaLnBrk="1" hangingPunct="1"/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subjektivnih tegoba i/ili </a:t>
            </a:r>
          </a:p>
          <a:p>
            <a:pPr lvl="2" eaLnBrk="1" hangingPunct="1"/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oštećenog funkcionisanja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PL -  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ISPOLJAVA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NJE U</a:t>
            </a:r>
            <a:r>
              <a:rPr lang="vi-VN" sz="1800" b="1" smtClean="0">
                <a:solidFill>
                  <a:srgbClr val="008000"/>
                </a:solidFill>
                <a:latin typeface="Maiandra GD" pitchFamily="34" charset="0"/>
              </a:rPr>
              <a:t> NAJMANJE DVA PODRUČJA: </a:t>
            </a:r>
            <a:endParaRPr lang="sr-Latn-CS" sz="1800" b="1" smtClean="0">
              <a:solidFill>
                <a:srgbClr val="008000"/>
              </a:solidFill>
              <a:latin typeface="Maiandra GD" pitchFamily="34" charset="0"/>
            </a:endParaRPr>
          </a:p>
          <a:p>
            <a:pPr lvl="2" eaLnBrk="1" hangingPunct="1"/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vi-VN" sz="2000" smtClean="0">
                <a:latin typeface="Arial" charset="0"/>
              </a:rPr>
              <a:t>kognitivnom</a:t>
            </a:r>
            <a:endParaRPr lang="sr-Latn-CS" sz="2000" smtClean="0">
              <a:latin typeface="Arial" charset="0"/>
            </a:endParaRPr>
          </a:p>
          <a:p>
            <a:pPr lvl="2" eaLnBrk="1" hangingPunct="1"/>
            <a:r>
              <a:rPr lang="sr-Latn-CS" sz="2000" smtClean="0">
                <a:latin typeface="Arial" charset="0"/>
              </a:rPr>
              <a:t> </a:t>
            </a:r>
            <a:r>
              <a:rPr lang="vi-VN" sz="2000" smtClean="0">
                <a:latin typeface="Arial" charset="0"/>
              </a:rPr>
              <a:t>emotivnom</a:t>
            </a:r>
            <a:endParaRPr lang="sr-Latn-CS" sz="2000" smtClean="0">
              <a:latin typeface="Arial" charset="0"/>
            </a:endParaRPr>
          </a:p>
          <a:p>
            <a:pPr lvl="2" eaLnBrk="1" hangingPunct="1"/>
            <a:r>
              <a:rPr lang="sr-Latn-CS" sz="2000" smtClean="0">
                <a:latin typeface="Arial" charset="0"/>
              </a:rPr>
              <a:t> i</a:t>
            </a:r>
            <a:r>
              <a:rPr lang="vi-VN" sz="2000" smtClean="0">
                <a:latin typeface="Arial" charset="0"/>
              </a:rPr>
              <a:t>nterpersonalnom</a:t>
            </a:r>
            <a:endParaRPr lang="sr-Latn-CS" sz="2000" smtClean="0">
              <a:latin typeface="Arial" charset="0"/>
            </a:endParaRPr>
          </a:p>
          <a:p>
            <a:pPr lvl="2" eaLnBrk="1" hangingPunct="1"/>
            <a:r>
              <a:rPr lang="sr-Latn-CS" sz="2000" smtClean="0">
                <a:latin typeface="Arial" charset="0"/>
              </a:rPr>
              <a:t> </a:t>
            </a:r>
            <a:r>
              <a:rPr lang="vi-VN" sz="2000" smtClean="0">
                <a:latin typeface="Arial" charset="0"/>
              </a:rPr>
              <a:t>kontroli poriva</a:t>
            </a:r>
            <a:endParaRPr lang="sr-Latn-CS" sz="2000" smtClean="0">
              <a:latin typeface="Arial" charset="0"/>
            </a:endParaRPr>
          </a:p>
          <a:p>
            <a:pPr lvl="2" eaLnBrk="1" hangingPunct="1">
              <a:buFont typeface="Wingdings" pitchFamily="2" charset="2"/>
              <a:buChar char="v"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  <p:pic>
        <p:nvPicPr>
          <p:cNvPr id="46083" name="Picture 2" descr="C:\Documents and Settings\infomedis\My Documents\My Pictures\P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5181600"/>
            <a:ext cx="196691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3" descr="C:\Documents and Settings\infomedis\My Documents\My Pictures\PL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05848">
            <a:off x="6173788" y="4951413"/>
            <a:ext cx="1446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1096963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 u patologiji?</a:t>
            </a:r>
          </a:p>
        </p:txBody>
      </p:sp>
      <p:sp>
        <p:nvSpPr>
          <p:cNvPr id="47106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602163"/>
          </a:xfrm>
        </p:spPr>
        <p:txBody>
          <a:bodyPr/>
          <a:lstStyle/>
          <a:p>
            <a:pPr eaLnBrk="1" hangingPunct="1"/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DA LI SVI POMALO  IMAMO PL?</a:t>
            </a:r>
          </a:p>
          <a:p>
            <a:pPr eaLnBrk="1" hangingPunct="1"/>
            <a:r>
              <a:rPr lang="sr-Latn-CS" sz="1800" smtClean="0">
                <a:latin typeface="Arial" charset="0"/>
              </a:rPr>
              <a:t>PL – </a:t>
            </a:r>
            <a:r>
              <a:rPr lang="vi-VN" sz="1800" smtClean="0">
                <a:latin typeface="Arial" charset="0"/>
              </a:rPr>
              <a:t>crte</a:t>
            </a:r>
            <a:r>
              <a:rPr lang="sr-Latn-CS" sz="1800" smtClean="0">
                <a:latin typeface="Arial" charset="0"/>
              </a:rPr>
              <a:t>:</a:t>
            </a:r>
            <a:r>
              <a:rPr lang="vi-VN" sz="1800" smtClean="0">
                <a:latin typeface="Arial" charset="0"/>
              </a:rPr>
              <a:t> </a:t>
            </a:r>
            <a:r>
              <a:rPr lang="vi-VN" sz="1800" smtClean="0">
                <a:solidFill>
                  <a:srgbClr val="008000"/>
                </a:solidFill>
                <a:latin typeface="Arial" charset="0"/>
              </a:rPr>
              <a:t>nefleksibilne, neprilagođene i uzrokuju značajno funkcionalno oštećenje i subjektivne smetnje</a:t>
            </a:r>
            <a:endParaRPr lang="sr-Latn-CS" sz="180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sr-Latn-CS" sz="18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vi-VN" sz="1800" b="1" smtClean="0">
                <a:solidFill>
                  <a:srgbClr val="008000"/>
                </a:solidFill>
                <a:latin typeface="Arial" charset="0"/>
              </a:rPr>
              <a:t>POREMEĆAJ LIČNOSTI</a:t>
            </a:r>
            <a:r>
              <a:rPr lang="sr-Latn-CS" sz="1800" smtClean="0">
                <a:latin typeface="Arial" charset="0"/>
              </a:rPr>
              <a:t>: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vi-VN" sz="1800" smtClean="0">
                <a:latin typeface="Arial" charset="0"/>
              </a:rPr>
              <a:t>dovodi do </a:t>
            </a:r>
            <a:r>
              <a:rPr lang="vi-VN" sz="1800" smtClean="0">
                <a:solidFill>
                  <a:srgbClr val="008000"/>
                </a:solidFill>
                <a:latin typeface="Arial" charset="0"/>
              </a:rPr>
              <a:t>SMETNJI ILI OŠTEĆENJA</a:t>
            </a:r>
            <a:endParaRPr lang="sr-Latn-CS" sz="180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vi-VN" sz="1800" smtClean="0">
                <a:latin typeface="Arial" charset="0"/>
              </a:rPr>
              <a:t>dugotrajni model </a:t>
            </a:r>
            <a:r>
              <a:rPr lang="sr-Latn-CS" sz="1800" smtClean="0">
                <a:latin typeface="Arial" charset="0"/>
              </a:rPr>
              <a:t>- </a:t>
            </a:r>
            <a:r>
              <a:rPr lang="vi-VN" sz="1800" smtClean="0">
                <a:latin typeface="Arial" charset="0"/>
              </a:rPr>
              <a:t> </a:t>
            </a:r>
            <a:r>
              <a:rPr lang="vi-VN" sz="1400" u="sng" smtClean="0">
                <a:solidFill>
                  <a:srgbClr val="008000"/>
                </a:solidFill>
                <a:latin typeface="Arial" charset="0"/>
              </a:rPr>
              <a:t>POČETAK U ADOLESCENCIJI</a:t>
            </a:r>
            <a:r>
              <a:rPr lang="sr-Latn-CS" sz="1400" u="sng" smtClean="0">
                <a:solidFill>
                  <a:srgbClr val="008000"/>
                </a:solidFill>
                <a:latin typeface="Arial" charset="0"/>
              </a:rPr>
              <a:t>,</a:t>
            </a:r>
            <a:r>
              <a:rPr lang="vi-VN" sz="1400" u="sng" smtClean="0">
                <a:solidFill>
                  <a:srgbClr val="008000"/>
                </a:solidFill>
                <a:latin typeface="Arial" charset="0"/>
              </a:rPr>
              <a:t> RANOJ ODRASLOJ DOBI</a:t>
            </a:r>
            <a:endParaRPr lang="sr-Latn-CS" sz="1800" u="sng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vi-VN" sz="1800" smtClean="0">
                <a:solidFill>
                  <a:srgbClr val="008000"/>
                </a:solidFill>
                <a:latin typeface="Arial" charset="0"/>
              </a:rPr>
              <a:t>STABILAN</a:t>
            </a:r>
            <a:r>
              <a:rPr lang="vi-VN" sz="1800" smtClean="0">
                <a:latin typeface="Arial" charset="0"/>
              </a:rPr>
              <a:t> je t</a:t>
            </a:r>
            <a:r>
              <a:rPr lang="sr-Latn-CS" sz="1800" smtClean="0">
                <a:latin typeface="Arial" charset="0"/>
              </a:rPr>
              <a:t>ok</a:t>
            </a:r>
            <a:r>
              <a:rPr lang="vi-VN" sz="1800" smtClean="0">
                <a:latin typeface="Arial" charset="0"/>
              </a:rPr>
              <a:t>om vremena</a:t>
            </a:r>
            <a:endParaRPr lang="sr-Latn-CS" sz="1800" smtClean="0">
              <a:latin typeface="Arial" charset="0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vi-VN" sz="1800" smtClean="0">
                <a:solidFill>
                  <a:srgbClr val="008000"/>
                </a:solidFill>
                <a:latin typeface="Arial" charset="0"/>
              </a:rPr>
              <a:t>PERVAZIVAN</a:t>
            </a:r>
            <a:r>
              <a:rPr lang="vi-VN" sz="1800" smtClean="0">
                <a:latin typeface="Arial" charset="0"/>
              </a:rPr>
              <a:t> je i nefleksibilan</a:t>
            </a:r>
            <a:r>
              <a:rPr lang="sr-Latn-CS" sz="1800" smtClean="0">
                <a:latin typeface="Arial" charset="0"/>
              </a:rPr>
              <a:t> 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vi-VN" sz="1800" smtClean="0">
                <a:latin typeface="Arial" charset="0"/>
              </a:rPr>
              <a:t>izrazito </a:t>
            </a:r>
            <a:r>
              <a:rPr lang="vi-VN" sz="1800" smtClean="0">
                <a:solidFill>
                  <a:srgbClr val="008000"/>
                </a:solidFill>
                <a:latin typeface="Arial" charset="0"/>
              </a:rPr>
              <a:t>ODSTUPA</a:t>
            </a:r>
            <a:r>
              <a:rPr lang="vi-VN" sz="1800" smtClean="0">
                <a:latin typeface="Arial" charset="0"/>
              </a:rPr>
              <a:t> od očekivanog </a:t>
            </a:r>
            <a:r>
              <a:rPr lang="sr-Latn-CS" sz="1800" smtClean="0">
                <a:latin typeface="Arial" charset="0"/>
              </a:rPr>
              <a:t>za </a:t>
            </a:r>
            <a:r>
              <a:rPr lang="vi-VN" sz="1800" smtClean="0">
                <a:latin typeface="Arial" charset="0"/>
              </a:rPr>
              <a:t>kulturalnu pripadnost osobe</a:t>
            </a:r>
            <a:r>
              <a:rPr lang="sr-Latn-CS" sz="1800" smtClean="0">
                <a:latin typeface="Arial" charset="0"/>
              </a:rPr>
              <a:t> !?</a:t>
            </a:r>
          </a:p>
          <a:p>
            <a:pPr eaLnBrk="1" hangingPunct="1"/>
            <a:endParaRPr lang="sr-Latn-CS" sz="1800" smtClean="0">
              <a:latin typeface="Arial" charset="0"/>
            </a:endParaRPr>
          </a:p>
          <a:p>
            <a:pPr eaLnBrk="1" hangingPunct="1"/>
            <a:endParaRPr lang="vi-VN" sz="1800" smtClean="0">
              <a:latin typeface="Arial" charset="0"/>
            </a:endParaRPr>
          </a:p>
          <a:p>
            <a:pPr eaLnBrk="1" hangingPunct="1"/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/>
            <a:endParaRPr lang="sr-Latn-CS" sz="200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096962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sr-Latn-CS" b="1" smtClean="0">
                <a:solidFill>
                  <a:srgbClr val="003300"/>
                </a:solidFill>
                <a:latin typeface="Maiandra GD" pitchFamily="34" charset="0"/>
              </a:rPr>
              <a:t>LIČNOST u neurologiji?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00600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Char char="v"/>
              <a:defRPr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INDIKACIJE ZA PROCENU LIČNOSTI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a)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NEUROLOG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 - sumnja da se bolest </a:t>
            </a:r>
            <a:r>
              <a:rPr lang="sr-Latn-CS" sz="1800" u="sng" smtClean="0">
                <a:solidFill>
                  <a:srgbClr val="003300"/>
                </a:solidFill>
                <a:latin typeface="Maiandra GD" pitchFamily="34" charset="0"/>
              </a:rPr>
              <a:t>komplikuje psihijatrijskim komorbiditetom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– procena depresivnosti, anksioznosti, psihotičnosti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b) 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NEUROLOG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 - sumnja da psihološko stanje </a:t>
            </a:r>
            <a:r>
              <a:rPr lang="sr-Latn-CS" sz="1800" u="sng" smtClean="0">
                <a:solidFill>
                  <a:srgbClr val="003300"/>
                </a:solidFill>
                <a:latin typeface="Maiandra GD" pitchFamily="34" charset="0"/>
              </a:rPr>
              <a:t>doprinosi učestalijim atacima bolesti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c)</a:t>
            </a: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 NEUROLOG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  -  procena </a:t>
            </a:r>
            <a:r>
              <a:rPr lang="sr-Latn-CS" sz="1800" u="sng" smtClean="0">
                <a:solidFill>
                  <a:srgbClr val="003300"/>
                </a:solidFill>
                <a:latin typeface="Maiandra GD" pitchFamily="34" charset="0"/>
              </a:rPr>
              <a:t>udela psihogenih elementa </a:t>
            </a: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u kliničkoj slici </a:t>
            </a:r>
            <a:endParaRPr lang="sr-Latn-CS" sz="1800" u="sng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d) pacijent se žali na </a:t>
            </a:r>
            <a:r>
              <a:rPr lang="sr-Latn-CS" sz="1800" u="sng" smtClean="0">
                <a:solidFill>
                  <a:srgbClr val="003300"/>
                </a:solidFill>
                <a:latin typeface="Maiandra GD" pitchFamily="34" charset="0"/>
              </a:rPr>
              <a:t>psihološke tegobe </a:t>
            </a:r>
            <a:endParaRPr lang="sr-Latn-CS" sz="1800" smtClean="0">
              <a:solidFill>
                <a:srgbClr val="003300"/>
              </a:solidFill>
              <a:latin typeface="Maiandra GD" pitchFamily="34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3300"/>
                </a:solidFill>
                <a:latin typeface="Maiandra GD" pitchFamily="34" charset="0"/>
              </a:rPr>
              <a:t>KONTRAINDIKACIJE: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sr-Latn-CS" sz="1800" b="1" smtClean="0">
                <a:solidFill>
                  <a:srgbClr val="FF0000"/>
                </a:solidFill>
                <a:latin typeface="Maiandra GD" pitchFamily="34" charset="0"/>
              </a:rPr>
              <a:t>MIN 8 razreda redovne OŠ!!!</a:t>
            </a:r>
            <a:endParaRPr lang="en-US" sz="1800" b="1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sr-Latn-CS" sz="1800" b="1" smtClean="0">
                <a:solidFill>
                  <a:srgbClr val="008000"/>
                </a:solidFill>
                <a:latin typeface="Maiandra GD" pitchFamily="34" charset="0"/>
              </a:rPr>
              <a:t>ŠTA DOBIJAMO KADA PROCENJUJEMO LIČNOST U NEUROLOGIJI?</a:t>
            </a:r>
          </a:p>
          <a:p>
            <a:pPr marL="457200" indent="-457200" algn="just" eaLnBrk="1" hangingPunct="1">
              <a:buFont typeface="Arial" charset="0"/>
              <a:buNone/>
              <a:defRPr/>
            </a:pPr>
            <a:r>
              <a:rPr lang="sr-Latn-CS" sz="1800" smtClean="0">
                <a:latin typeface="Maiandra GD" pitchFamily="34" charset="0"/>
              </a:rPr>
              <a:t>     I    Odgovor </a:t>
            </a:r>
            <a:r>
              <a:rPr lang="sr-Latn-CS" sz="1800" dirty="0" smtClean="0">
                <a:latin typeface="Maiandra GD" pitchFamily="34" charset="0"/>
              </a:rPr>
              <a:t>na </a:t>
            </a:r>
            <a:r>
              <a:rPr lang="sr-Latn-CS" sz="1800" smtClean="0">
                <a:latin typeface="Maiandra GD" pitchFamily="34" charset="0"/>
              </a:rPr>
              <a:t>pitanje 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veze LIČNOSTI i neurološkog/neneurološkog entiteta</a:t>
            </a:r>
          </a:p>
          <a:p>
            <a:pPr marL="457200" indent="-457200" algn="just"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    </a:t>
            </a:r>
            <a:r>
              <a:rPr lang="sr-Latn-CS" sz="1800" smtClean="0">
                <a:latin typeface="Maiandra GD" pitchFamily="34" charset="0"/>
              </a:rPr>
              <a:t>II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1800" smtClean="0">
                <a:latin typeface="Maiandra GD" pitchFamily="34" charset="0"/>
              </a:rPr>
              <a:t>Odgovor na pitanje 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da li neurološki dijagnostikovan pacijent ima i komorbiditet u smislu psihijatrijske dijagnoze</a:t>
            </a:r>
          </a:p>
          <a:p>
            <a:pPr marL="457200" indent="-457200" algn="just"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   </a:t>
            </a:r>
            <a:r>
              <a:rPr lang="sr-Latn-CS" sz="1800" smtClean="0">
                <a:latin typeface="Maiandra GD" pitchFamily="34" charset="0"/>
              </a:rPr>
              <a:t> III </a:t>
            </a: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Da li su subjektivne smetnje psihogene po poreklu</a:t>
            </a:r>
            <a:r>
              <a:rPr lang="sr-Latn-CS" sz="1800" smtClean="0">
                <a:latin typeface="Maiandra GD" pitchFamily="34" charset="0"/>
              </a:rPr>
              <a:t>*</a:t>
            </a:r>
          </a:p>
          <a:p>
            <a:pPr marL="457200" indent="-457200" algn="just" eaLnBrk="1" hangingPunct="1">
              <a:buFont typeface="Arial" charset="0"/>
              <a:buNone/>
              <a:defRPr/>
            </a:pPr>
            <a:endParaRPr lang="sr-Latn-CS" sz="1800" smtClean="0">
              <a:latin typeface="Maiandra GD" pitchFamily="34" charset="0"/>
            </a:endParaRPr>
          </a:p>
          <a:p>
            <a:pPr marL="457200" indent="-457200" algn="just" eaLnBrk="1" hangingPunct="1">
              <a:buFont typeface="Arial" charset="0"/>
              <a:buNone/>
              <a:defRPr/>
            </a:pPr>
            <a:endParaRPr lang="sr-Latn-CS" sz="1800" smtClean="0">
              <a:latin typeface="Maiandra GD" pitchFamily="34" charset="0"/>
            </a:endParaRPr>
          </a:p>
          <a:p>
            <a:pPr marL="457200" indent="-457200" algn="just" eaLnBrk="1" hangingPunct="1">
              <a:buFont typeface="Arial" charset="0"/>
              <a:buNone/>
              <a:defRPr/>
            </a:pPr>
            <a:endParaRPr lang="sr-Latn-CS" sz="1800" smtClean="0">
              <a:solidFill>
                <a:srgbClr val="008000"/>
              </a:solidFill>
              <a:latin typeface="Maiandra GD" pitchFamily="34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sr-Latn-CS" sz="1800" smtClean="0">
                <a:solidFill>
                  <a:srgbClr val="008000"/>
                </a:solidFill>
                <a:latin typeface="Maiandra GD" pitchFamily="34" charset="0"/>
              </a:rPr>
              <a:t>     </a:t>
            </a:r>
            <a:endParaRPr lang="sr-Latn-CS" sz="1800" dirty="0" smtClean="0">
              <a:solidFill>
                <a:srgbClr val="0080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sr-Latn-CS" sz="20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KORIST OD PSIHOLOGA  - </a:t>
            </a:r>
            <a:r>
              <a:rPr lang="sr-Latn-CS" sz="2000" smtClean="0">
                <a:latin typeface="Maiandra GD" pitchFamily="34" charset="0"/>
              </a:rPr>
              <a:t>da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li psiholog može da pruži taj odgovor?</a:t>
            </a:r>
          </a:p>
          <a:p>
            <a:pPr eaLnBrk="1" hangingPunct="1">
              <a:buFont typeface="Arial" charset="0"/>
              <a:buNone/>
            </a:pPr>
            <a:r>
              <a:rPr lang="sr-Latn-CS" sz="2000" b="1" smtClean="0">
                <a:solidFill>
                  <a:srgbClr val="FF0000"/>
                </a:solidFill>
                <a:latin typeface="Maiandra GD" pitchFamily="34" charset="0"/>
              </a:rPr>
              <a:t>DA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 - može da kaže 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DA LI U STRUKTURI IMA ELEMENATA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koji daju osnovu da se razmišlja da je pacijent sklon da “</a:t>
            </a:r>
            <a:r>
              <a:rPr lang="sr-Latn-CS" sz="2000" smtClean="0">
                <a:solidFill>
                  <a:srgbClr val="008000"/>
                </a:solidFill>
                <a:latin typeface="Maiandra GD" pitchFamily="34" charset="0"/>
              </a:rPr>
              <a:t>PRAZNI” PSIHIČKU TRPNJU KROZ TELO</a:t>
            </a:r>
          </a:p>
          <a:p>
            <a:pPr eaLnBrk="1" hangingPunct="1">
              <a:buFont typeface="Arial" charset="0"/>
              <a:buNone/>
            </a:pPr>
            <a:r>
              <a:rPr lang="sr-Latn-CS" sz="2000" b="1" smtClean="0">
                <a:solidFill>
                  <a:srgbClr val="FF0000"/>
                </a:solidFill>
                <a:latin typeface="Maiandra GD" pitchFamily="34" charset="0"/>
              </a:rPr>
              <a:t>NE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 </a:t>
            </a:r>
            <a:r>
              <a:rPr lang="sr-Latn-CS" sz="2000" smtClean="0">
                <a:solidFill>
                  <a:srgbClr val="003300"/>
                </a:solidFill>
                <a:latin typeface="Maiandra GD" pitchFamily="34" charset="0"/>
              </a:rPr>
              <a:t>– to ne mora da znači da pacijent nema neurološku bolest (ukoliko nismo isključili)</a:t>
            </a:r>
          </a:p>
          <a:p>
            <a:pPr eaLnBrk="1" hangingPunct="1">
              <a:buFont typeface="Arial" charset="0"/>
              <a:buNone/>
            </a:pPr>
            <a:endParaRPr lang="sr-Latn-CS" sz="200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    </a:t>
            </a:r>
            <a:r>
              <a:rPr lang="sr-Latn-CS" sz="2000" b="1" smtClean="0">
                <a:solidFill>
                  <a:srgbClr val="FF0000"/>
                </a:solidFill>
                <a:latin typeface="Maiandra GD" pitchFamily="34" charset="0"/>
              </a:rPr>
              <a:t>I OSOBA SA MS IMA PRAVO DA BUDE PL !!!</a:t>
            </a:r>
          </a:p>
          <a:p>
            <a:pPr eaLnBrk="1" hangingPunct="1">
              <a:buFont typeface="Arial" charset="0"/>
              <a:buNone/>
            </a:pP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    TAKODJE , IMA PRAVO DA NJENA </a:t>
            </a:r>
            <a:r>
              <a:rPr lang="sr-Latn-CS" sz="2000" b="1" smtClean="0">
                <a:solidFill>
                  <a:srgbClr val="FF0000"/>
                </a:solidFill>
                <a:latin typeface="Maiandra GD" pitchFamily="34" charset="0"/>
              </a:rPr>
              <a:t>LIČNOST MODELUJE  </a:t>
            </a:r>
            <a:r>
              <a:rPr lang="sr-Latn-CS" sz="2000" b="1" smtClean="0">
                <a:solidFill>
                  <a:srgbClr val="008000"/>
                </a:solidFill>
                <a:latin typeface="Maiandra GD" pitchFamily="34" charset="0"/>
              </a:rPr>
              <a:t>SPECIFIČAN NAČIN ISPOLJAVANJA SIMPTOMA !!!</a:t>
            </a:r>
          </a:p>
        </p:txBody>
      </p:sp>
      <p:sp>
        <p:nvSpPr>
          <p:cNvPr id="5120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73162"/>
          </a:xfrm>
          <a:solidFill>
            <a:srgbClr val="AFD5B1"/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algn="l" eaLnBrk="1" hangingPunct="1"/>
            <a:r>
              <a:rPr lang="sr-Latn-CS" sz="3200" b="1" smtClean="0">
                <a:solidFill>
                  <a:srgbClr val="003300"/>
                </a:solidFill>
                <a:latin typeface="Maiandra GD" pitchFamily="34" charset="0"/>
              </a:rPr>
              <a:t>LIČNOST u neurologiji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6975</TotalTime>
  <Words>1506</Words>
  <Application>Microsoft Office PowerPoint</Application>
  <PresentationFormat>On-screen Show (4:3)</PresentationFormat>
  <Paragraphs>221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1_Office Theme</vt:lpstr>
      <vt:lpstr>2_Office Theme</vt:lpstr>
      <vt:lpstr>PowerPoint Presentation</vt:lpstr>
      <vt:lpstr>LIČNOST I MS  Poremećaji ličnosti u MS  </vt:lpstr>
      <vt:lpstr>Ličnost</vt:lpstr>
      <vt:lpstr>Ličnost - JA</vt:lpstr>
      <vt:lpstr>LIČNOST u kl.psihologiji?</vt:lpstr>
      <vt:lpstr>LIČNOST u patologiji?</vt:lpstr>
      <vt:lpstr>LIČNOST u patologiji?</vt:lpstr>
      <vt:lpstr>LIČNOST u neurologiji?</vt:lpstr>
      <vt:lpstr>LIČNOST u neurologiji 2?</vt:lpstr>
      <vt:lpstr>PowerPoint Presentation</vt:lpstr>
      <vt:lpstr> Premorbidna ličnost i MS ??? </vt:lpstr>
      <vt:lpstr>Tok MS i promene ličnosti </vt:lpstr>
      <vt:lpstr>PowerPoint Presentation</vt:lpstr>
      <vt:lpstr>Ličnosti i kvalitet života sa MS</vt:lpstr>
      <vt:lpstr>Ličnost - uticaj na kliničke karakteristike  MS</vt:lpstr>
      <vt:lpstr>Promene ličnosti kod MS – naša iskustva</vt:lpstr>
      <vt:lpstr>PL na parkingu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Visnja</cp:lastModifiedBy>
  <cp:revision>211</cp:revision>
  <dcterms:created xsi:type="dcterms:W3CDTF">2013-06-14T10:28:10Z</dcterms:created>
  <dcterms:modified xsi:type="dcterms:W3CDTF">2015-08-04T08:03:48Z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