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handoutMasterIdLst>
    <p:handoutMasterId r:id="rId31"/>
  </p:handoutMasterIdLst>
  <p:sldIdLst>
    <p:sldId id="262" r:id="rId4"/>
    <p:sldId id="263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76" r:id="rId26"/>
    <p:sldId id="278" r:id="rId27"/>
    <p:sldId id="277" r:id="rId28"/>
    <p:sldId id="28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-74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82F7C-2C0D-44C5-87A7-5A5F2BA54C16}" type="doc">
      <dgm:prSet loTypeId="urn:microsoft.com/office/officeart/2005/8/layout/cycle7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132F07-8C88-4387-B271-B9C5B322A3CA}">
      <dgm:prSet phldrT="[Text]"/>
      <dgm:spPr/>
      <dgm:t>
        <a:bodyPr/>
        <a:lstStyle/>
        <a:p>
          <a:r>
            <a:rPr lang="sr-Latn-RS" b="1" dirty="0" smtClean="0">
              <a:solidFill>
                <a:schemeClr val="tx1"/>
              </a:solidFill>
              <a:latin typeface="Minion Pro" pitchFamily="18" charset="0"/>
            </a:rPr>
            <a:t>Tonični spazmi</a:t>
          </a:r>
          <a:endParaRPr lang="en-US" b="1" dirty="0">
            <a:solidFill>
              <a:schemeClr val="tx1"/>
            </a:solidFill>
            <a:latin typeface="Minion Pro" pitchFamily="18" charset="0"/>
          </a:endParaRPr>
        </a:p>
      </dgm:t>
    </dgm:pt>
    <dgm:pt modelId="{1E5563DC-C5A3-4967-865A-0C0B79CB5F5F}" type="parTrans" cxnId="{2BC3B6BB-DDBE-492E-9DB3-378E1A4A9E2B}">
      <dgm:prSet/>
      <dgm:spPr/>
      <dgm:t>
        <a:bodyPr/>
        <a:lstStyle/>
        <a:p>
          <a:endParaRPr lang="en-US" b="1">
            <a:solidFill>
              <a:schemeClr val="tx1"/>
            </a:solidFill>
            <a:latin typeface="Minion Pro" pitchFamily="18" charset="0"/>
          </a:endParaRPr>
        </a:p>
      </dgm:t>
    </dgm:pt>
    <dgm:pt modelId="{668E31AD-FCF4-46F5-B25F-D64FA3FD4B3E}" type="sibTrans" cxnId="{2BC3B6BB-DDBE-492E-9DB3-378E1A4A9E2B}">
      <dgm:prSet/>
      <dgm:spPr/>
      <dgm:t>
        <a:bodyPr/>
        <a:lstStyle/>
        <a:p>
          <a:endParaRPr lang="en-US" b="1">
            <a:solidFill>
              <a:schemeClr val="tx1"/>
            </a:solidFill>
            <a:latin typeface="Minion Pro" pitchFamily="18" charset="0"/>
          </a:endParaRPr>
        </a:p>
      </dgm:t>
    </dgm:pt>
    <dgm:pt modelId="{51ACA751-55D4-4C5D-B456-DA691B2137AD}">
      <dgm:prSet phldrT="[Text]"/>
      <dgm:spPr/>
      <dgm:t>
        <a:bodyPr/>
        <a:lstStyle/>
        <a:p>
          <a:r>
            <a:rPr lang="sr-Latn-RS" b="1" dirty="0" smtClean="0">
              <a:solidFill>
                <a:schemeClr val="tx1"/>
              </a:solidFill>
              <a:latin typeface="Minion Pro" pitchFamily="18" charset="0"/>
            </a:rPr>
            <a:t>Moždani udar</a:t>
          </a:r>
          <a:endParaRPr lang="en-US" b="1" dirty="0">
            <a:solidFill>
              <a:schemeClr val="tx1"/>
            </a:solidFill>
            <a:latin typeface="Minion Pro" pitchFamily="18" charset="0"/>
          </a:endParaRPr>
        </a:p>
      </dgm:t>
    </dgm:pt>
    <dgm:pt modelId="{854DB4DE-9417-4538-99F8-F4CB67D63890}" type="parTrans" cxnId="{60F1C235-6FEC-44A8-8E47-B99F790A171C}">
      <dgm:prSet/>
      <dgm:spPr/>
      <dgm:t>
        <a:bodyPr/>
        <a:lstStyle/>
        <a:p>
          <a:endParaRPr lang="en-US" b="1">
            <a:solidFill>
              <a:schemeClr val="tx1"/>
            </a:solidFill>
            <a:latin typeface="Minion Pro" pitchFamily="18" charset="0"/>
          </a:endParaRPr>
        </a:p>
      </dgm:t>
    </dgm:pt>
    <dgm:pt modelId="{8EC5574D-2F22-4F97-BB9F-A51D931E54F7}" type="sibTrans" cxnId="{60F1C235-6FEC-44A8-8E47-B99F790A171C}">
      <dgm:prSet/>
      <dgm:spPr/>
      <dgm:t>
        <a:bodyPr/>
        <a:lstStyle/>
        <a:p>
          <a:endParaRPr lang="en-US" b="1">
            <a:solidFill>
              <a:schemeClr val="tx1"/>
            </a:solidFill>
            <a:latin typeface="Minion Pro" pitchFamily="18" charset="0"/>
          </a:endParaRPr>
        </a:p>
      </dgm:t>
    </dgm:pt>
    <dgm:pt modelId="{65B1398D-F2C8-4AC1-AFEF-3D87EDACD856}">
      <dgm:prSet phldrT="[Text]"/>
      <dgm:spPr/>
      <dgm:t>
        <a:bodyPr/>
        <a:lstStyle/>
        <a:p>
          <a:r>
            <a:rPr lang="sr-Latn-RS" b="1" dirty="0" smtClean="0">
              <a:solidFill>
                <a:schemeClr val="tx1"/>
              </a:solidFill>
              <a:latin typeface="Minion Pro" pitchFamily="18" charset="0"/>
            </a:rPr>
            <a:t>Epilepsija</a:t>
          </a:r>
          <a:endParaRPr lang="en-US" b="1" dirty="0">
            <a:solidFill>
              <a:schemeClr val="tx1"/>
            </a:solidFill>
            <a:latin typeface="Minion Pro" pitchFamily="18" charset="0"/>
          </a:endParaRPr>
        </a:p>
      </dgm:t>
    </dgm:pt>
    <dgm:pt modelId="{8C023FA9-106B-48EF-A818-79EB1002002A}" type="parTrans" cxnId="{8AB1A15D-6FFE-4016-9A8E-3B9515CFDA0C}">
      <dgm:prSet/>
      <dgm:spPr/>
      <dgm:t>
        <a:bodyPr/>
        <a:lstStyle/>
        <a:p>
          <a:endParaRPr lang="en-US" b="1">
            <a:solidFill>
              <a:schemeClr val="tx1"/>
            </a:solidFill>
            <a:latin typeface="Minion Pro" pitchFamily="18" charset="0"/>
          </a:endParaRPr>
        </a:p>
      </dgm:t>
    </dgm:pt>
    <dgm:pt modelId="{D9D488CA-3598-4570-9759-AF342FF8471F}" type="sibTrans" cxnId="{8AB1A15D-6FFE-4016-9A8E-3B9515CFDA0C}">
      <dgm:prSet/>
      <dgm:spPr/>
      <dgm:t>
        <a:bodyPr/>
        <a:lstStyle/>
        <a:p>
          <a:endParaRPr lang="en-US" b="1">
            <a:solidFill>
              <a:schemeClr val="tx1"/>
            </a:solidFill>
            <a:latin typeface="Minion Pro" pitchFamily="18" charset="0"/>
          </a:endParaRPr>
        </a:p>
      </dgm:t>
    </dgm:pt>
    <dgm:pt modelId="{9437A14E-2F42-4D81-86DF-B3CF584FD5F6}" type="pres">
      <dgm:prSet presAssocID="{A1D82F7C-2C0D-44C5-87A7-5A5F2BA54C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BC5F20-6602-4CD4-9275-5D2085B0F01F}" type="pres">
      <dgm:prSet presAssocID="{57132F07-8C88-4387-B271-B9C5B322A3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83223-62CD-4925-B8D8-78C5720EB599}" type="pres">
      <dgm:prSet presAssocID="{668E31AD-FCF4-46F5-B25F-D64FA3FD4B3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B358160-D892-436E-84A6-33D09B1BC03A}" type="pres">
      <dgm:prSet presAssocID="{668E31AD-FCF4-46F5-B25F-D64FA3FD4B3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1A48686-B519-4356-B68A-F1AE9FC2F78C}" type="pres">
      <dgm:prSet presAssocID="{51ACA751-55D4-4C5D-B456-DA691B2137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D6E43-0B3D-464E-B6B2-3289C3385758}" type="pres">
      <dgm:prSet presAssocID="{8EC5574D-2F22-4F97-BB9F-A51D931E54F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5D249B0-F093-45A4-9B4A-12AF20A66004}" type="pres">
      <dgm:prSet presAssocID="{8EC5574D-2F22-4F97-BB9F-A51D931E54F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18067B3-A1D8-4043-AC8D-16CFA8114347}" type="pres">
      <dgm:prSet presAssocID="{65B1398D-F2C8-4AC1-AFEF-3D87EDACD8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91A86-EE88-471C-84D2-34E7C053F950}" type="pres">
      <dgm:prSet presAssocID="{D9D488CA-3598-4570-9759-AF342FF8471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11DD291-BD1F-4299-BD4D-3F1F48DC75EE}" type="pres">
      <dgm:prSet presAssocID="{D9D488CA-3598-4570-9759-AF342FF8471F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7BE0910-A69A-44BD-BC8F-7B7E69E889CA}" type="presOf" srcId="{D9D488CA-3598-4570-9759-AF342FF8471F}" destId="{A6491A86-EE88-471C-84D2-34E7C053F950}" srcOrd="0" destOrd="0" presId="urn:microsoft.com/office/officeart/2005/8/layout/cycle7"/>
    <dgm:cxn modelId="{8AB1A15D-6FFE-4016-9A8E-3B9515CFDA0C}" srcId="{A1D82F7C-2C0D-44C5-87A7-5A5F2BA54C16}" destId="{65B1398D-F2C8-4AC1-AFEF-3D87EDACD856}" srcOrd="2" destOrd="0" parTransId="{8C023FA9-106B-48EF-A818-79EB1002002A}" sibTransId="{D9D488CA-3598-4570-9759-AF342FF8471F}"/>
    <dgm:cxn modelId="{821CDEB9-D2D5-4CBA-AEF3-78D354F6AF2F}" type="presOf" srcId="{51ACA751-55D4-4C5D-B456-DA691B2137AD}" destId="{01A48686-B519-4356-B68A-F1AE9FC2F78C}" srcOrd="0" destOrd="0" presId="urn:microsoft.com/office/officeart/2005/8/layout/cycle7"/>
    <dgm:cxn modelId="{60F1C235-6FEC-44A8-8E47-B99F790A171C}" srcId="{A1D82F7C-2C0D-44C5-87A7-5A5F2BA54C16}" destId="{51ACA751-55D4-4C5D-B456-DA691B2137AD}" srcOrd="1" destOrd="0" parTransId="{854DB4DE-9417-4538-99F8-F4CB67D63890}" sibTransId="{8EC5574D-2F22-4F97-BB9F-A51D931E54F7}"/>
    <dgm:cxn modelId="{24CA06AD-6487-4A2A-836C-802C091B1B81}" type="presOf" srcId="{8EC5574D-2F22-4F97-BB9F-A51D931E54F7}" destId="{45D249B0-F093-45A4-9B4A-12AF20A66004}" srcOrd="1" destOrd="0" presId="urn:microsoft.com/office/officeart/2005/8/layout/cycle7"/>
    <dgm:cxn modelId="{64FBEDA4-DFC5-4EB4-826D-46F42637141C}" type="presOf" srcId="{65B1398D-F2C8-4AC1-AFEF-3D87EDACD856}" destId="{F18067B3-A1D8-4043-AC8D-16CFA8114347}" srcOrd="0" destOrd="0" presId="urn:microsoft.com/office/officeart/2005/8/layout/cycle7"/>
    <dgm:cxn modelId="{2BC3B6BB-DDBE-492E-9DB3-378E1A4A9E2B}" srcId="{A1D82F7C-2C0D-44C5-87A7-5A5F2BA54C16}" destId="{57132F07-8C88-4387-B271-B9C5B322A3CA}" srcOrd="0" destOrd="0" parTransId="{1E5563DC-C5A3-4967-865A-0C0B79CB5F5F}" sibTransId="{668E31AD-FCF4-46F5-B25F-D64FA3FD4B3E}"/>
    <dgm:cxn modelId="{558DE207-3B3D-4ECF-A153-DBA06DBA2356}" type="presOf" srcId="{668E31AD-FCF4-46F5-B25F-D64FA3FD4B3E}" destId="{AB358160-D892-436E-84A6-33D09B1BC03A}" srcOrd="1" destOrd="0" presId="urn:microsoft.com/office/officeart/2005/8/layout/cycle7"/>
    <dgm:cxn modelId="{084D93E8-D732-4CE7-81B6-BF27F4DC9770}" type="presOf" srcId="{57132F07-8C88-4387-B271-B9C5B322A3CA}" destId="{85BC5F20-6602-4CD4-9275-5D2085B0F01F}" srcOrd="0" destOrd="0" presId="urn:microsoft.com/office/officeart/2005/8/layout/cycle7"/>
    <dgm:cxn modelId="{D340D579-3C15-4065-A798-F5BC12F6AADE}" type="presOf" srcId="{D9D488CA-3598-4570-9759-AF342FF8471F}" destId="{511DD291-BD1F-4299-BD4D-3F1F48DC75EE}" srcOrd="1" destOrd="0" presId="urn:microsoft.com/office/officeart/2005/8/layout/cycle7"/>
    <dgm:cxn modelId="{0145EABB-D133-4B55-B69A-1E36EAABEB53}" type="presOf" srcId="{A1D82F7C-2C0D-44C5-87A7-5A5F2BA54C16}" destId="{9437A14E-2F42-4D81-86DF-B3CF584FD5F6}" srcOrd="0" destOrd="0" presId="urn:microsoft.com/office/officeart/2005/8/layout/cycle7"/>
    <dgm:cxn modelId="{A448F602-54E0-483A-9D7A-F4D14847F8EA}" type="presOf" srcId="{668E31AD-FCF4-46F5-B25F-D64FA3FD4B3E}" destId="{2B583223-62CD-4925-B8D8-78C5720EB599}" srcOrd="0" destOrd="0" presId="urn:microsoft.com/office/officeart/2005/8/layout/cycle7"/>
    <dgm:cxn modelId="{8FC4F941-A06D-4AFA-8585-7534F049F260}" type="presOf" srcId="{8EC5574D-2F22-4F97-BB9F-A51D931E54F7}" destId="{FB4D6E43-0B3D-464E-B6B2-3289C3385758}" srcOrd="0" destOrd="0" presId="urn:microsoft.com/office/officeart/2005/8/layout/cycle7"/>
    <dgm:cxn modelId="{A9A2BCC8-718D-4963-9366-CEACDDF6345B}" type="presParOf" srcId="{9437A14E-2F42-4D81-86DF-B3CF584FD5F6}" destId="{85BC5F20-6602-4CD4-9275-5D2085B0F01F}" srcOrd="0" destOrd="0" presId="urn:microsoft.com/office/officeart/2005/8/layout/cycle7"/>
    <dgm:cxn modelId="{43A728F4-DDD6-4987-85FB-9F7AE6F01005}" type="presParOf" srcId="{9437A14E-2F42-4D81-86DF-B3CF584FD5F6}" destId="{2B583223-62CD-4925-B8D8-78C5720EB599}" srcOrd="1" destOrd="0" presId="urn:microsoft.com/office/officeart/2005/8/layout/cycle7"/>
    <dgm:cxn modelId="{3EF12203-D664-477F-9494-7967EE705133}" type="presParOf" srcId="{2B583223-62CD-4925-B8D8-78C5720EB599}" destId="{AB358160-D892-436E-84A6-33D09B1BC03A}" srcOrd="0" destOrd="0" presId="urn:microsoft.com/office/officeart/2005/8/layout/cycle7"/>
    <dgm:cxn modelId="{0BC69D6F-E7C6-4FCF-AC26-ADC56DBA6FE9}" type="presParOf" srcId="{9437A14E-2F42-4D81-86DF-B3CF584FD5F6}" destId="{01A48686-B519-4356-B68A-F1AE9FC2F78C}" srcOrd="2" destOrd="0" presId="urn:microsoft.com/office/officeart/2005/8/layout/cycle7"/>
    <dgm:cxn modelId="{9E982491-9D25-4699-BA13-7ED41445377F}" type="presParOf" srcId="{9437A14E-2F42-4D81-86DF-B3CF584FD5F6}" destId="{FB4D6E43-0B3D-464E-B6B2-3289C3385758}" srcOrd="3" destOrd="0" presId="urn:microsoft.com/office/officeart/2005/8/layout/cycle7"/>
    <dgm:cxn modelId="{EA94F858-2211-46E9-9970-FA1EC3927373}" type="presParOf" srcId="{FB4D6E43-0B3D-464E-B6B2-3289C3385758}" destId="{45D249B0-F093-45A4-9B4A-12AF20A66004}" srcOrd="0" destOrd="0" presId="urn:microsoft.com/office/officeart/2005/8/layout/cycle7"/>
    <dgm:cxn modelId="{DE45C6F8-47BF-4D18-A79F-86331B827999}" type="presParOf" srcId="{9437A14E-2F42-4D81-86DF-B3CF584FD5F6}" destId="{F18067B3-A1D8-4043-AC8D-16CFA8114347}" srcOrd="4" destOrd="0" presId="urn:microsoft.com/office/officeart/2005/8/layout/cycle7"/>
    <dgm:cxn modelId="{E895CE69-7BD9-4D6E-8A48-60C02830B006}" type="presParOf" srcId="{9437A14E-2F42-4D81-86DF-B3CF584FD5F6}" destId="{A6491A86-EE88-471C-84D2-34E7C053F950}" srcOrd="5" destOrd="0" presId="urn:microsoft.com/office/officeart/2005/8/layout/cycle7"/>
    <dgm:cxn modelId="{F9EF1181-339E-4521-9A29-43D289F45A43}" type="presParOf" srcId="{A6491A86-EE88-471C-84D2-34E7C053F950}" destId="{511DD291-BD1F-4299-BD4D-3F1F48DC75E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82F7C-2C0D-44C5-87A7-5A5F2BA54C16}" type="doc">
      <dgm:prSet loTypeId="urn:microsoft.com/office/officeart/2005/8/layout/cycle7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132F07-8C88-4387-B271-B9C5B322A3CA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r-Latn-RS" b="1" dirty="0" smtClean="0">
              <a:solidFill>
                <a:schemeClr val="tx1"/>
              </a:solidFill>
              <a:latin typeface="Minion Pro" pitchFamily="18" charset="0"/>
            </a:rPr>
            <a:t>Tonični spazmi</a:t>
          </a:r>
          <a:endParaRPr lang="en-US" b="1" dirty="0">
            <a:solidFill>
              <a:schemeClr val="tx1"/>
            </a:solidFill>
            <a:latin typeface="Minion Pro" pitchFamily="18" charset="0"/>
          </a:endParaRPr>
        </a:p>
      </dgm:t>
    </dgm:pt>
    <dgm:pt modelId="{1E5563DC-C5A3-4967-865A-0C0B79CB5F5F}" type="parTrans" cxnId="{2BC3B6BB-DDBE-492E-9DB3-378E1A4A9E2B}">
      <dgm:prSet/>
      <dgm:spPr/>
      <dgm:t>
        <a:bodyPr/>
        <a:lstStyle/>
        <a:p>
          <a:endParaRPr lang="en-US" b="1">
            <a:solidFill>
              <a:schemeClr val="tx1"/>
            </a:solidFill>
            <a:latin typeface="Minion Pro" pitchFamily="18" charset="0"/>
          </a:endParaRPr>
        </a:p>
      </dgm:t>
    </dgm:pt>
    <dgm:pt modelId="{668E31AD-FCF4-46F5-B25F-D64FA3FD4B3E}" type="sibTrans" cxnId="{2BC3B6BB-DDBE-492E-9DB3-378E1A4A9E2B}">
      <dgm:prSet custT="1"/>
      <dgm:spPr/>
      <dgm:t>
        <a:bodyPr/>
        <a:lstStyle/>
        <a:p>
          <a:endParaRPr lang="en-US" sz="1600" b="1" dirty="0">
            <a:solidFill>
              <a:schemeClr val="tx1"/>
            </a:solidFill>
            <a:latin typeface="Minion Pro" pitchFamily="18" charset="0"/>
          </a:endParaRPr>
        </a:p>
      </dgm:t>
    </dgm:pt>
    <dgm:pt modelId="{BE7F542F-163C-4D8D-BC80-401011A50A8C}">
      <dgm:prSet custT="1"/>
      <dgm:spPr>
        <a:solidFill>
          <a:schemeClr val="accent2"/>
        </a:solidFill>
      </dgm:spPr>
      <dgm:t>
        <a:bodyPr/>
        <a:lstStyle/>
        <a:p>
          <a:r>
            <a:rPr lang="sr-Latn-RS" sz="2000" b="1" dirty="0" smtClean="0">
              <a:solidFill>
                <a:schemeClr val="tx1"/>
              </a:solidFill>
              <a:latin typeface="Minion Pro" pitchFamily="18" charset="0"/>
            </a:rPr>
            <a:t>Klinički izolovani sindrom</a:t>
          </a:r>
          <a:endParaRPr lang="en-US" sz="2000" b="1" dirty="0">
            <a:solidFill>
              <a:schemeClr val="tx1"/>
            </a:solidFill>
            <a:latin typeface="Minion Pro" pitchFamily="18" charset="0"/>
          </a:endParaRPr>
        </a:p>
      </dgm:t>
    </dgm:pt>
    <dgm:pt modelId="{549FD251-1114-49D6-B637-3C1299E64D45}" type="parTrans" cxnId="{5DE31548-E4FA-418F-A7CE-F524E92FB821}">
      <dgm:prSet/>
      <dgm:spPr/>
      <dgm:t>
        <a:bodyPr/>
        <a:lstStyle/>
        <a:p>
          <a:endParaRPr lang="en-US" b="1">
            <a:solidFill>
              <a:schemeClr val="tx1"/>
            </a:solidFill>
            <a:latin typeface="Minion Pro" pitchFamily="18" charset="0"/>
          </a:endParaRPr>
        </a:p>
      </dgm:t>
    </dgm:pt>
    <dgm:pt modelId="{054E30A1-4FE6-4415-A830-4136F0403007}" type="sibTrans" cxnId="{5DE31548-E4FA-418F-A7CE-F524E92FB821}">
      <dgm:prSet custT="1"/>
      <dgm:spPr/>
      <dgm:t>
        <a:bodyPr/>
        <a:lstStyle/>
        <a:p>
          <a:endParaRPr lang="en-US" sz="1400" b="1" dirty="0">
            <a:solidFill>
              <a:schemeClr val="tx1"/>
            </a:solidFill>
            <a:latin typeface="Minion Pro" pitchFamily="18" charset="0"/>
          </a:endParaRPr>
        </a:p>
      </dgm:t>
    </dgm:pt>
    <dgm:pt modelId="{9437A14E-2F42-4D81-86DF-B3CF584FD5F6}" type="pres">
      <dgm:prSet presAssocID="{A1D82F7C-2C0D-44C5-87A7-5A5F2BA54C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9F0429-2F33-4AA7-832E-8CF0CDCAB15E}" type="pres">
      <dgm:prSet presAssocID="{BE7F542F-163C-4D8D-BC80-401011A50A8C}" presName="node" presStyleLbl="node1" presStyleIdx="0" presStyleCnt="2" custRadScaleRad="118059" custRadScaleInc="-4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3E8F0-60C1-4682-8043-B9B4A0C18648}" type="pres">
      <dgm:prSet presAssocID="{054E30A1-4FE6-4415-A830-4136F0403007}" presName="sibTrans" presStyleLbl="sibTrans2D1" presStyleIdx="0" presStyleCnt="2" custAng="154177" custScaleX="4524" custScaleY="97268" custLinFactNeighborX="64118" custLinFactNeighborY="-1635"/>
      <dgm:spPr/>
      <dgm:t>
        <a:bodyPr/>
        <a:lstStyle/>
        <a:p>
          <a:endParaRPr lang="en-US"/>
        </a:p>
      </dgm:t>
    </dgm:pt>
    <dgm:pt modelId="{ACA37005-049A-43B6-AF47-ABD8E0AE2829}" type="pres">
      <dgm:prSet presAssocID="{054E30A1-4FE6-4415-A830-4136F040300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5BC5F20-6602-4CD4-9275-5D2085B0F01F}" type="pres">
      <dgm:prSet presAssocID="{57132F07-8C88-4387-B271-B9C5B322A3CA}" presName="node" presStyleLbl="node1" presStyleIdx="1" presStyleCnt="2" custRadScaleRad="85638" custRadScaleInc="-123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83223-62CD-4925-B8D8-78C5720EB599}" type="pres">
      <dgm:prSet presAssocID="{668E31AD-FCF4-46F5-B25F-D64FA3FD4B3E}" presName="sibTrans" presStyleLbl="sibTrans2D1" presStyleIdx="1" presStyleCnt="2" custAng="154177" custScaleX="4524" custScaleY="104280" custLinFactX="13670" custLinFactY="49140" custLinFactNeighborX="100000" custLinFactNeighborY="100000"/>
      <dgm:spPr/>
      <dgm:t>
        <a:bodyPr/>
        <a:lstStyle/>
        <a:p>
          <a:endParaRPr lang="en-US"/>
        </a:p>
      </dgm:t>
    </dgm:pt>
    <dgm:pt modelId="{AB358160-D892-436E-84A6-33D09B1BC03A}" type="pres">
      <dgm:prSet presAssocID="{668E31AD-FCF4-46F5-B25F-D64FA3FD4B3E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2CA39D25-299C-4BBD-9F51-759BDAB70ECA}" type="presOf" srcId="{668E31AD-FCF4-46F5-B25F-D64FA3FD4B3E}" destId="{2B583223-62CD-4925-B8D8-78C5720EB599}" srcOrd="0" destOrd="0" presId="urn:microsoft.com/office/officeart/2005/8/layout/cycle7"/>
    <dgm:cxn modelId="{50268D65-FF3A-4C80-9907-EA7512E670BA}" type="presOf" srcId="{57132F07-8C88-4387-B271-B9C5B322A3CA}" destId="{85BC5F20-6602-4CD4-9275-5D2085B0F01F}" srcOrd="0" destOrd="0" presId="urn:microsoft.com/office/officeart/2005/8/layout/cycle7"/>
    <dgm:cxn modelId="{D635FFC6-AD58-4722-AABD-2240833DC730}" type="presOf" srcId="{BE7F542F-163C-4D8D-BC80-401011A50A8C}" destId="{629F0429-2F33-4AA7-832E-8CF0CDCAB15E}" srcOrd="0" destOrd="0" presId="urn:microsoft.com/office/officeart/2005/8/layout/cycle7"/>
    <dgm:cxn modelId="{6BB87079-AEED-419C-98D4-A01E39A744EF}" type="presOf" srcId="{A1D82F7C-2C0D-44C5-87A7-5A5F2BA54C16}" destId="{9437A14E-2F42-4D81-86DF-B3CF584FD5F6}" srcOrd="0" destOrd="0" presId="urn:microsoft.com/office/officeart/2005/8/layout/cycle7"/>
    <dgm:cxn modelId="{50EA7ADD-741D-487B-9638-B34DA105DF88}" type="presOf" srcId="{054E30A1-4FE6-4415-A830-4136F0403007}" destId="{7653E8F0-60C1-4682-8043-B9B4A0C18648}" srcOrd="0" destOrd="0" presId="urn:microsoft.com/office/officeart/2005/8/layout/cycle7"/>
    <dgm:cxn modelId="{5DE31548-E4FA-418F-A7CE-F524E92FB821}" srcId="{A1D82F7C-2C0D-44C5-87A7-5A5F2BA54C16}" destId="{BE7F542F-163C-4D8D-BC80-401011A50A8C}" srcOrd="0" destOrd="0" parTransId="{549FD251-1114-49D6-B637-3C1299E64D45}" sibTransId="{054E30A1-4FE6-4415-A830-4136F0403007}"/>
    <dgm:cxn modelId="{2BC3B6BB-DDBE-492E-9DB3-378E1A4A9E2B}" srcId="{A1D82F7C-2C0D-44C5-87A7-5A5F2BA54C16}" destId="{57132F07-8C88-4387-B271-B9C5B322A3CA}" srcOrd="1" destOrd="0" parTransId="{1E5563DC-C5A3-4967-865A-0C0B79CB5F5F}" sibTransId="{668E31AD-FCF4-46F5-B25F-D64FA3FD4B3E}"/>
    <dgm:cxn modelId="{AD0218E6-E34F-4E15-9804-7D119DE9A77D}" type="presOf" srcId="{668E31AD-FCF4-46F5-B25F-D64FA3FD4B3E}" destId="{AB358160-D892-436E-84A6-33D09B1BC03A}" srcOrd="1" destOrd="0" presId="urn:microsoft.com/office/officeart/2005/8/layout/cycle7"/>
    <dgm:cxn modelId="{591207B6-8B37-4760-87D4-5C75A6CD1F74}" type="presOf" srcId="{054E30A1-4FE6-4415-A830-4136F0403007}" destId="{ACA37005-049A-43B6-AF47-ABD8E0AE2829}" srcOrd="1" destOrd="0" presId="urn:microsoft.com/office/officeart/2005/8/layout/cycle7"/>
    <dgm:cxn modelId="{EA01F99C-6076-400A-BF0A-9B288A959246}" type="presParOf" srcId="{9437A14E-2F42-4D81-86DF-B3CF584FD5F6}" destId="{629F0429-2F33-4AA7-832E-8CF0CDCAB15E}" srcOrd="0" destOrd="0" presId="urn:microsoft.com/office/officeart/2005/8/layout/cycle7"/>
    <dgm:cxn modelId="{CC613745-2B7D-4C99-B148-006E4D1019FC}" type="presParOf" srcId="{9437A14E-2F42-4D81-86DF-B3CF584FD5F6}" destId="{7653E8F0-60C1-4682-8043-B9B4A0C18648}" srcOrd="1" destOrd="0" presId="urn:microsoft.com/office/officeart/2005/8/layout/cycle7"/>
    <dgm:cxn modelId="{8903D0EF-D66C-4A4A-9FCC-8A4EEFF8B031}" type="presParOf" srcId="{7653E8F0-60C1-4682-8043-B9B4A0C18648}" destId="{ACA37005-049A-43B6-AF47-ABD8E0AE2829}" srcOrd="0" destOrd="0" presId="urn:microsoft.com/office/officeart/2005/8/layout/cycle7"/>
    <dgm:cxn modelId="{DCAE625A-B3E2-42BD-A9D1-9653998D5363}" type="presParOf" srcId="{9437A14E-2F42-4D81-86DF-B3CF584FD5F6}" destId="{85BC5F20-6602-4CD4-9275-5D2085B0F01F}" srcOrd="2" destOrd="0" presId="urn:microsoft.com/office/officeart/2005/8/layout/cycle7"/>
    <dgm:cxn modelId="{D3CAE9B3-E179-42B5-BBED-419EEE533901}" type="presParOf" srcId="{9437A14E-2F42-4D81-86DF-B3CF584FD5F6}" destId="{2B583223-62CD-4925-B8D8-78C5720EB599}" srcOrd="3" destOrd="0" presId="urn:microsoft.com/office/officeart/2005/8/layout/cycle7"/>
    <dgm:cxn modelId="{4B0B9015-4761-49BA-A8D6-53CFF1F33AE5}" type="presParOf" srcId="{2B583223-62CD-4925-B8D8-78C5720EB599}" destId="{AB358160-D892-436E-84A6-33D09B1BC03A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BC5F20-6602-4CD4-9275-5D2085B0F01F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solidFill>
                <a:schemeClr val="tx1"/>
              </a:solidFill>
              <a:latin typeface="Minion Pro" pitchFamily="18" charset="0"/>
            </a:rPr>
            <a:t>Tonični spazmi</a:t>
          </a:r>
          <a:endParaRPr lang="en-US" sz="2400" b="1" kern="1200" dirty="0">
            <a:solidFill>
              <a:schemeClr val="tx1"/>
            </a:solidFill>
            <a:latin typeface="Minion Pro" pitchFamily="18" charset="0"/>
          </a:endParaRPr>
        </a:p>
      </dsp:txBody>
      <dsp:txXfrm>
        <a:off x="1995785" y="1179"/>
        <a:ext cx="2104429" cy="1052214"/>
      </dsp:txXfrm>
    </dsp:sp>
    <dsp:sp modelId="{2B583223-62CD-4925-B8D8-78C5720EB599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solidFill>
              <a:schemeClr val="tx1"/>
            </a:solidFill>
            <a:latin typeface="Minion Pro" pitchFamily="18" charset="0"/>
          </a:endParaRPr>
        </a:p>
      </dsp:txBody>
      <dsp:txXfrm rot="3600000">
        <a:off x="3368523" y="1847862"/>
        <a:ext cx="1096445" cy="368275"/>
      </dsp:txXfrm>
    </dsp:sp>
    <dsp:sp modelId="{01A48686-B519-4356-B68A-F1AE9FC2F78C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solidFill>
                <a:schemeClr val="tx1"/>
              </a:solidFill>
              <a:latin typeface="Minion Pro" pitchFamily="18" charset="0"/>
            </a:rPr>
            <a:t>Moždani udar</a:t>
          </a:r>
          <a:endParaRPr lang="en-US" sz="2400" b="1" kern="1200" dirty="0">
            <a:solidFill>
              <a:schemeClr val="tx1"/>
            </a:solidFill>
            <a:latin typeface="Minion Pro" pitchFamily="18" charset="0"/>
          </a:endParaRPr>
        </a:p>
      </dsp:txBody>
      <dsp:txXfrm>
        <a:off x="3733278" y="3010605"/>
        <a:ext cx="2104429" cy="1052214"/>
      </dsp:txXfrm>
    </dsp:sp>
    <dsp:sp modelId="{FB4D6E43-0B3D-464E-B6B2-3289C3385758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solidFill>
              <a:schemeClr val="tx1"/>
            </a:solidFill>
            <a:latin typeface="Minion Pro" pitchFamily="18" charset="0"/>
          </a:endParaRPr>
        </a:p>
      </dsp:txBody>
      <dsp:txXfrm rot="10800000">
        <a:off x="2499777" y="3352575"/>
        <a:ext cx="1096445" cy="368275"/>
      </dsp:txXfrm>
    </dsp:sp>
    <dsp:sp modelId="{F18067B3-A1D8-4043-AC8D-16CFA8114347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solidFill>
                <a:schemeClr val="tx1"/>
              </a:solidFill>
              <a:latin typeface="Minion Pro" pitchFamily="18" charset="0"/>
            </a:rPr>
            <a:t>Epilepsija</a:t>
          </a:r>
          <a:endParaRPr lang="en-US" sz="2400" b="1" kern="1200" dirty="0">
            <a:solidFill>
              <a:schemeClr val="tx1"/>
            </a:solidFill>
            <a:latin typeface="Minion Pro" pitchFamily="18" charset="0"/>
          </a:endParaRPr>
        </a:p>
      </dsp:txBody>
      <dsp:txXfrm>
        <a:off x="258291" y="3010605"/>
        <a:ext cx="2104429" cy="1052214"/>
      </dsp:txXfrm>
    </dsp:sp>
    <dsp:sp modelId="{A6491A86-EE88-471C-84D2-34E7C053F950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solidFill>
              <a:schemeClr val="tx1"/>
            </a:solidFill>
            <a:latin typeface="Minion Pro" pitchFamily="18" charset="0"/>
          </a:endParaRPr>
        </a:p>
      </dsp:txBody>
      <dsp:txXfrm rot="18000000">
        <a:off x="1631030" y="1847862"/>
        <a:ext cx="1096445" cy="3682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0429-2F33-4AA7-832E-8CF0CDCAB15E}">
      <dsp:nvSpPr>
        <dsp:cNvPr id="0" name=""/>
        <dsp:cNvSpPr/>
      </dsp:nvSpPr>
      <dsp:spPr>
        <a:xfrm>
          <a:off x="806309" y="0"/>
          <a:ext cx="2913129" cy="145656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chemeClr val="tx1"/>
              </a:solidFill>
              <a:latin typeface="Minion Pro" pitchFamily="18" charset="0"/>
            </a:rPr>
            <a:t>Klinički izolovani sindrom</a:t>
          </a:r>
          <a:endParaRPr lang="en-US" sz="2000" b="1" kern="1200" dirty="0">
            <a:solidFill>
              <a:schemeClr val="tx1"/>
            </a:solidFill>
            <a:latin typeface="Minion Pro" pitchFamily="18" charset="0"/>
          </a:endParaRPr>
        </a:p>
      </dsp:txBody>
      <dsp:txXfrm>
        <a:off x="806309" y="0"/>
        <a:ext cx="2913129" cy="1456564"/>
      </dsp:txXfrm>
    </dsp:sp>
    <dsp:sp modelId="{7653E8F0-60C1-4682-8043-B9B4A0C18648}">
      <dsp:nvSpPr>
        <dsp:cNvPr id="0" name=""/>
        <dsp:cNvSpPr/>
      </dsp:nvSpPr>
      <dsp:spPr>
        <a:xfrm rot="13745544">
          <a:off x="3013415" y="1056004"/>
          <a:ext cx="14393" cy="4958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  <a:latin typeface="Minion Pro" pitchFamily="18" charset="0"/>
          </a:endParaRPr>
        </a:p>
      </dsp:txBody>
      <dsp:txXfrm rot="13745544">
        <a:off x="3013415" y="1056004"/>
        <a:ext cx="14393" cy="495869"/>
      </dsp:txXfrm>
    </dsp:sp>
    <dsp:sp modelId="{85BC5F20-6602-4CD4-9275-5D2085B0F01F}">
      <dsp:nvSpPr>
        <dsp:cNvPr id="0" name=""/>
        <dsp:cNvSpPr/>
      </dsp:nvSpPr>
      <dsp:spPr>
        <a:xfrm>
          <a:off x="1913803" y="1167985"/>
          <a:ext cx="2913129" cy="145656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400" b="1" kern="1200" dirty="0" smtClean="0">
              <a:solidFill>
                <a:schemeClr val="tx1"/>
              </a:solidFill>
              <a:latin typeface="Minion Pro" pitchFamily="18" charset="0"/>
            </a:rPr>
            <a:t>Tonični spazmi</a:t>
          </a:r>
          <a:endParaRPr lang="en-US" sz="3400" b="1" kern="1200" dirty="0">
            <a:solidFill>
              <a:schemeClr val="tx1"/>
            </a:solidFill>
            <a:latin typeface="Minion Pro" pitchFamily="18" charset="0"/>
          </a:endParaRPr>
        </a:p>
      </dsp:txBody>
      <dsp:txXfrm>
        <a:off x="1913803" y="1167985"/>
        <a:ext cx="2913129" cy="1456564"/>
      </dsp:txXfrm>
    </dsp:sp>
    <dsp:sp modelId="{2B583223-62CD-4925-B8D8-78C5720EB599}">
      <dsp:nvSpPr>
        <dsp:cNvPr id="0" name=""/>
        <dsp:cNvSpPr/>
      </dsp:nvSpPr>
      <dsp:spPr>
        <a:xfrm rot="2945544">
          <a:off x="3171063" y="1806778"/>
          <a:ext cx="14393" cy="5316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/>
            </a:solidFill>
            <a:latin typeface="Minion Pro" pitchFamily="18" charset="0"/>
          </a:endParaRPr>
        </a:p>
      </dsp:txBody>
      <dsp:txXfrm rot="2945544">
        <a:off x="3171063" y="1806778"/>
        <a:ext cx="14393" cy="531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26.7.2015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995195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26.7.2015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36931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82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45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0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363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9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73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05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589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56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926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03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70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20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47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970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237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40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957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051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18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04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7/26/2015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7/26/2015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7/26/2015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7/26/2015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7/26/2015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7/26/2015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9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57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esktop\Ristic_MS%20i%20epilepsija_Palic_2015\Simeunovic_pokazuje%20napad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50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/>
              <a:t>Neuroimidžing studije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sr-Latn-RS" sz="2800" i="1" dirty="0" smtClean="0"/>
              <a:t>Čiste</a:t>
            </a:r>
            <a:r>
              <a:rPr lang="sr-Latn-RS" sz="2800" dirty="0" smtClean="0"/>
              <a:t> intrakortikalne lezije malo verovatno će biti prikazane na konvencionalnoj T2 sekvenci zbog dugog relaksacionog vremena</a:t>
            </a:r>
          </a:p>
          <a:p>
            <a:pPr>
              <a:spcAft>
                <a:spcPts val="1200"/>
              </a:spcAft>
            </a:pPr>
            <a:r>
              <a:rPr lang="sr-Latn-RS" sz="2800" dirty="0" smtClean="0"/>
              <a:t>Double Inversion Recovery (DIR) omogućava detekciju intrakortikalnih lezija i razlikovanje od jukstakortikalnih lezija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:\Desktop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131" y="896471"/>
            <a:ext cx="4987740" cy="56823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73201" y="6481479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Calabrese et al, J Neurol, 2008</a:t>
            </a:r>
            <a:endParaRPr lang="en-US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824" y="71709"/>
            <a:ext cx="744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Intrakortikalne lezije su 4x češće kod pacijenata sa RRMS i epilepsijom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514" y="439269"/>
            <a:ext cx="907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Pacijenti sa RRMS i epilepsijom imaju veće intrakortikalne lezije (zahvataju više girusa)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/>
              <a:t>Prognoza epilepsije </a:t>
            </a:r>
            <a:br>
              <a:rPr lang="sr-Latn-RS" dirty="0" smtClean="0"/>
            </a:br>
            <a:r>
              <a:rPr lang="sr-Latn-RS" dirty="0" smtClean="0"/>
              <a:t>kod obolelih od MS/E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600" dirty="0" smtClean="0"/>
              <a:t>Napadi mogu da prethode kliničkoj pojavi MS mnogo godina</a:t>
            </a:r>
          </a:p>
          <a:p>
            <a:r>
              <a:rPr lang="sr-Latn-RS" sz="2600" dirty="0" smtClean="0"/>
              <a:t>Prognoza je uglavnom dobra</a:t>
            </a:r>
          </a:p>
          <a:p>
            <a:r>
              <a:rPr lang="sr-Latn-RS" sz="2600" dirty="0" smtClean="0"/>
              <a:t>Pacijenti se uvode u dugotrajnu i stabilnu remisiju sa malim dozama jednog antiepileptičnog leka</a:t>
            </a:r>
          </a:p>
          <a:p>
            <a:r>
              <a:rPr lang="sr-Latn-RS" sz="2600" dirty="0" smtClean="0"/>
              <a:t>Epilepsija spontano prestaje u značajnom procentu </a:t>
            </a:r>
            <a:r>
              <a:rPr lang="sr-Latn-RS" sz="1600" b="1" i="1" dirty="0" smtClean="0">
                <a:solidFill>
                  <a:srgbClr val="FF0000"/>
                </a:solidFill>
              </a:rPr>
              <a:t>(Kinnuner</a:t>
            </a:r>
            <a:r>
              <a:rPr lang="en-US" sz="1600" b="1" i="1" dirty="0" smtClean="0">
                <a:solidFill>
                  <a:srgbClr val="FF0000"/>
                </a:solidFill>
              </a:rPr>
              <a:t>&amp;</a:t>
            </a:r>
            <a:r>
              <a:rPr lang="en-US" sz="1600" b="1" i="1" dirty="0" err="1" smtClean="0">
                <a:solidFill>
                  <a:srgbClr val="FF0000"/>
                </a:solidFill>
              </a:rPr>
              <a:t>Wilkstrom</a:t>
            </a:r>
            <a:r>
              <a:rPr lang="en-US" sz="1600" b="1" i="1" dirty="0" smtClean="0">
                <a:solidFill>
                  <a:srgbClr val="FF0000"/>
                </a:solidFill>
              </a:rPr>
              <a:t>, 1986, Epilepsia)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r>
              <a:rPr lang="sr-Latn-RS" sz="2600" dirty="0" smtClean="0"/>
              <a:t>Izuzeci su mogući</a:t>
            </a:r>
          </a:p>
          <a:p>
            <a:pPr lvl="1"/>
            <a:r>
              <a:rPr lang="sr-Latn-RS" sz="2000" dirty="0" smtClean="0"/>
              <a:t>5/14 pacijenta sa epilepsijom i MS imaju farmakorezistentu epilepsiju </a:t>
            </a:r>
            <a:r>
              <a:rPr lang="sr-Latn-RS" sz="1600" b="1" i="1" dirty="0" smtClean="0">
                <a:solidFill>
                  <a:srgbClr val="FF0000"/>
                </a:solidFill>
              </a:rPr>
              <a:t>(Sokić et al, 2011, Epilepsia, abstract)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37765"/>
            <a:ext cx="8229600" cy="270734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Pacijenti sa RRMS i epilepsijom imaju</a:t>
            </a:r>
            <a:endParaRPr lang="sl-SI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4000" b="1" dirty="0" smtClean="0">
                <a:solidFill>
                  <a:srgbClr val="1214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sl-SI" sz="4000" b="1" dirty="0" smtClean="0">
                <a:solidFill>
                  <a:srgbClr val="1214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zraženiji </a:t>
            </a:r>
            <a:r>
              <a:rPr lang="sl-SI" b="1" dirty="0" smtClean="0">
                <a:solidFill>
                  <a:srgbClr val="1214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ognitivni pad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</a:t>
            </a:r>
            <a:r>
              <a:rPr lang="sl-SI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iši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EDSS skor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</a:t>
            </a:r>
            <a:r>
              <a:rPr lang="sl-SI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veću prevalencu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kod muškaraca?!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5" name="Picture 4" descr="http://www.tnooz.com/wp-content/uploads/2011/08/right-w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752" y="4960943"/>
            <a:ext cx="4610100" cy="1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/>
              <a:t>Prognoza MS kod </a:t>
            </a:r>
            <a:br>
              <a:rPr lang="sr-Latn-RS" dirty="0" smtClean="0"/>
            </a:br>
            <a:r>
              <a:rPr lang="sr-Latn-RS" dirty="0" smtClean="0"/>
              <a:t>obolelih od MS/E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323636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859"/>
                <a:gridCol w="1559859"/>
                <a:gridCol w="1532964"/>
                <a:gridCol w="129091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RRMS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RRMS/E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Odnos žene/muškarci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42:18(2.3)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15:17(0.9)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&lt;0.001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EDSS (medijana(opseg))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1.5 (1.0-5.0)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2.5 (1.0-6.0)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&lt;0.001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Volumen</a:t>
                      </a:r>
                      <a:r>
                        <a:rPr lang="sr-Latn-RS" baseline="0" dirty="0" smtClean="0"/>
                        <a:t> kortikalnih lezija (cm3)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/>
                        <a:t>&lt;0.001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Kortikalna</a:t>
                      </a:r>
                      <a:r>
                        <a:rPr lang="sr-Latn-RS" baseline="0" dirty="0" smtClean="0"/>
                        <a:t> debljina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2.35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2.12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/>
                        <a:t>&lt;0.001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Ukupni kognitivni skor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4.0 (0-10)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1.3 (0-6)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0.002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72" y="1860000"/>
            <a:ext cx="82105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2431" y="2314851"/>
            <a:ext cx="2487145" cy="25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51116" y="6481479"/>
            <a:ext cx="307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 smtClean="0">
                <a:latin typeface="Arial" pitchFamily="34" charset="0"/>
                <a:cs typeface="Arial" pitchFamily="34" charset="0"/>
              </a:rPr>
              <a:t>Calabrese et al, JNNP, 2012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/>
              <a:t>Lekovi protiv MS i </a:t>
            </a:r>
            <a:br>
              <a:rPr lang="sr-Latn-RS" dirty="0" smtClean="0"/>
            </a:br>
            <a:r>
              <a:rPr lang="sr-Latn-RS" dirty="0" smtClean="0"/>
              <a:t>pojava konvulzija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128682"/>
          </a:xfrm>
        </p:spPr>
        <p:txBody>
          <a:bodyPr/>
          <a:lstStyle/>
          <a:p>
            <a:r>
              <a:rPr lang="en-US" dirty="0" err="1" smtClean="0"/>
              <a:t>Avonex</a:t>
            </a:r>
            <a:r>
              <a:rPr lang="en-US" baseline="30000" dirty="0" smtClean="0">
                <a:latin typeface="Arial"/>
                <a:cs typeface="Arial"/>
              </a:rPr>
              <a:t>®</a:t>
            </a:r>
            <a:r>
              <a:rPr lang="sr-Latn-RS" baseline="30000" dirty="0" smtClean="0">
                <a:latin typeface="Arial"/>
                <a:cs typeface="Arial"/>
              </a:rPr>
              <a:t> </a:t>
            </a:r>
            <a:r>
              <a:rPr lang="sr-Latn-RS" dirty="0" smtClean="0">
                <a:latin typeface="Arial"/>
                <a:cs typeface="Arial"/>
              </a:rPr>
              <a:t> </a:t>
            </a:r>
            <a:r>
              <a:rPr lang="sr-Latn-RS" sz="2800" dirty="0" smtClean="0">
                <a:latin typeface="Arial"/>
                <a:cs typeface="Arial"/>
              </a:rPr>
              <a:t>4/351 aktivna grupa i 0/333 placebo</a:t>
            </a:r>
            <a:endParaRPr lang="sr-Latn-RS" baseline="30000" dirty="0" smtClean="0">
              <a:latin typeface="Arial"/>
              <a:cs typeface="Arial"/>
            </a:endParaRPr>
          </a:p>
          <a:p>
            <a:r>
              <a:rPr lang="sr-Latn-RS" dirty="0" smtClean="0">
                <a:latin typeface="Arial"/>
                <a:cs typeface="Arial"/>
              </a:rPr>
              <a:t>Rebif</a:t>
            </a:r>
            <a:r>
              <a:rPr lang="en-US" baseline="30000" dirty="0" smtClean="0">
                <a:latin typeface="Arial"/>
                <a:cs typeface="Arial"/>
              </a:rPr>
              <a:t> </a:t>
            </a:r>
            <a:r>
              <a:rPr lang="en-US" baseline="30000" dirty="0" smtClean="0">
                <a:latin typeface="Arial"/>
                <a:cs typeface="Arial"/>
              </a:rPr>
              <a:t>®</a:t>
            </a:r>
            <a:r>
              <a:rPr lang="sr-Latn-RS" baseline="30000" dirty="0" smtClean="0">
                <a:latin typeface="Arial"/>
                <a:cs typeface="Arial"/>
              </a:rPr>
              <a:t>  </a:t>
            </a:r>
            <a:r>
              <a:rPr lang="sr-Latn-RS" dirty="0" smtClean="0">
                <a:latin typeface="Arial"/>
                <a:cs typeface="Arial"/>
              </a:rPr>
              <a:t> 5% 22</a:t>
            </a:r>
            <a:r>
              <a:rPr lang="el-GR" dirty="0" smtClean="0">
                <a:latin typeface="Arial"/>
                <a:cs typeface="Arial"/>
              </a:rPr>
              <a:t>μ</a:t>
            </a:r>
            <a:r>
              <a:rPr lang="sr-Latn-RS" dirty="0" smtClean="0">
                <a:latin typeface="Arial"/>
                <a:cs typeface="Arial"/>
              </a:rPr>
              <a:t>g, 4% 44 </a:t>
            </a:r>
            <a:r>
              <a:rPr lang="el-GR" dirty="0" smtClean="0">
                <a:latin typeface="Arial"/>
                <a:cs typeface="Arial"/>
              </a:rPr>
              <a:t>μ</a:t>
            </a:r>
            <a:r>
              <a:rPr lang="sr-Latn-RS" dirty="0" smtClean="0">
                <a:latin typeface="Arial"/>
                <a:cs typeface="Arial"/>
              </a:rPr>
              <a:t>g i 2% placebo</a:t>
            </a:r>
            <a:endParaRPr lang="sr-Latn-RS" dirty="0" smtClean="0">
              <a:latin typeface="Arial"/>
              <a:cs typeface="Arial"/>
            </a:endParaRPr>
          </a:p>
          <a:p>
            <a:r>
              <a:rPr lang="sr-Latn-RS" dirty="0" smtClean="0">
                <a:latin typeface="Arial"/>
                <a:cs typeface="Arial"/>
              </a:rPr>
              <a:t>Betaferon</a:t>
            </a:r>
            <a:r>
              <a:rPr lang="en-US" baseline="30000" dirty="0" smtClean="0">
                <a:latin typeface="Arial"/>
                <a:cs typeface="Arial"/>
              </a:rPr>
              <a:t> </a:t>
            </a:r>
            <a:r>
              <a:rPr lang="en-US" baseline="30000" dirty="0" smtClean="0">
                <a:latin typeface="Arial"/>
                <a:cs typeface="Arial"/>
              </a:rPr>
              <a:t>®</a:t>
            </a:r>
            <a:r>
              <a:rPr lang="sr-Latn-RS" baseline="30000" dirty="0" smtClean="0">
                <a:latin typeface="Arial"/>
                <a:cs typeface="Arial"/>
              </a:rPr>
              <a:t> </a:t>
            </a:r>
            <a:r>
              <a:rPr lang="sr-Latn-RS" dirty="0" smtClean="0">
                <a:latin typeface="Arial"/>
                <a:cs typeface="Arial"/>
              </a:rPr>
              <a:t> bez konvulzija</a:t>
            </a:r>
          </a:p>
          <a:p>
            <a:r>
              <a:rPr lang="sr-Latn-RS" dirty="0" smtClean="0">
                <a:latin typeface="Arial"/>
                <a:cs typeface="Arial"/>
              </a:rPr>
              <a:t>Copaxone</a:t>
            </a:r>
            <a:r>
              <a:rPr lang="en-US" baseline="30000" dirty="0" smtClean="0">
                <a:latin typeface="Arial"/>
                <a:cs typeface="Arial"/>
              </a:rPr>
              <a:t> </a:t>
            </a:r>
            <a:r>
              <a:rPr lang="en-US" baseline="30000" dirty="0" smtClean="0">
                <a:latin typeface="Arial"/>
                <a:cs typeface="Arial"/>
              </a:rPr>
              <a:t>®</a:t>
            </a:r>
            <a:r>
              <a:rPr lang="sr-Latn-RS" baseline="30000" dirty="0" smtClean="0">
                <a:latin typeface="Arial"/>
                <a:cs typeface="Arial"/>
              </a:rPr>
              <a:t> </a:t>
            </a:r>
            <a:r>
              <a:rPr lang="sr-Latn-RS" dirty="0" smtClean="0">
                <a:latin typeface="Arial"/>
                <a:cs typeface="Arial"/>
              </a:rPr>
              <a:t> (&lt;1/100 i &gt;1/1000)</a:t>
            </a:r>
            <a:endParaRPr lang="sr-Latn-RS" dirty="0" smtClean="0">
              <a:latin typeface="Arial"/>
              <a:cs typeface="Arial"/>
            </a:endParaRPr>
          </a:p>
          <a:p>
            <a:r>
              <a:rPr lang="sr-Latn-RS" dirty="0" smtClean="0">
                <a:latin typeface="Arial"/>
                <a:cs typeface="Arial"/>
              </a:rPr>
              <a:t>Baklofen (</a:t>
            </a:r>
            <a:r>
              <a:rPr lang="sr-Latn-RS" b="1" i="1" dirty="0" smtClean="0">
                <a:solidFill>
                  <a:srgbClr val="C00000"/>
                </a:solidFill>
                <a:latin typeface="Arial"/>
                <a:cs typeface="Arial"/>
              </a:rPr>
              <a:t>7% kod intratekalnog davanja</a:t>
            </a:r>
            <a:r>
              <a:rPr lang="sr-Latn-RS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11" y="5118847"/>
            <a:ext cx="774550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Provocirani epileptični napadi su retki kod davanja interferona i glatiramer acetata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456" y="324409"/>
            <a:ext cx="16589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288" cy="1143000"/>
          </a:xfrm>
        </p:spPr>
        <p:txBody>
          <a:bodyPr/>
          <a:lstStyle/>
          <a:p>
            <a:r>
              <a:rPr lang="sr-Latn-RS" dirty="0" smtClean="0"/>
              <a:t>Vinjeta</a:t>
            </a:r>
            <a:endParaRPr lang="en-US" dirty="0" smtClean="0"/>
          </a:p>
        </p:txBody>
      </p:sp>
      <p:sp>
        <p:nvSpPr>
          <p:cNvPr id="5124" name="Content Placeholder 4"/>
          <p:cNvSpPr>
            <a:spLocks noGrp="1"/>
          </p:cNvSpPr>
          <p:nvPr>
            <p:ph idx="1"/>
          </p:nvPr>
        </p:nvSpPr>
        <p:spPr>
          <a:xfrm>
            <a:off x="457200" y="3663950"/>
            <a:ext cx="8229600" cy="2889250"/>
          </a:xfrm>
        </p:spPr>
        <p:txBody>
          <a:bodyPr/>
          <a:lstStyle/>
          <a:p>
            <a:r>
              <a:rPr lang="sr-Latn-RS" sz="2400" dirty="0" smtClean="0">
                <a:cs typeface="Arial" pitchFamily="34" charset="0"/>
              </a:rPr>
              <a:t>SD, 29 godina</a:t>
            </a:r>
          </a:p>
          <a:p>
            <a:r>
              <a:rPr lang="en-US" sz="2400" dirty="0" err="1" smtClean="0">
                <a:cs typeface="Arial" pitchFamily="34" charset="0"/>
              </a:rPr>
              <a:t>Akutni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nastanak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epizodičnih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grčeva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leve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polovine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tela</a:t>
            </a:r>
            <a:r>
              <a:rPr lang="en-US" sz="2400" dirty="0" smtClean="0">
                <a:cs typeface="Arial" pitchFamily="34" charset="0"/>
              </a:rPr>
              <a:t> u </a:t>
            </a:r>
            <a:r>
              <a:rPr lang="en-US" sz="2400" dirty="0" err="1" smtClean="0">
                <a:cs typeface="Arial" pitchFamily="34" charset="0"/>
              </a:rPr>
              <a:t>trajanju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od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jednog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minuta</a:t>
            </a:r>
            <a:endParaRPr lang="en-US" sz="2400" dirty="0" smtClean="0">
              <a:cs typeface="Arial" pitchFamily="34" charset="0"/>
            </a:endParaRPr>
          </a:p>
          <a:p>
            <a:r>
              <a:rPr lang="sr-Latn-CS" sz="2400" dirty="0" smtClean="0">
                <a:cs typeface="Arial" pitchFamily="34" charset="0"/>
              </a:rPr>
              <a:t>U istom danu epizode su se ponovile 20-ak puta, u dve serije i sa pauzama između napada u trajanju oko 2 minuta</a:t>
            </a:r>
            <a:r>
              <a:rPr lang="sr-Latn-CS" sz="2400" dirty="0" smtClean="0">
                <a:cs typeface="Arial" pitchFamily="34" charset="0"/>
              </a:rPr>
              <a:t>.</a:t>
            </a:r>
            <a:endParaRPr lang="sr-Latn-CS" sz="2400" dirty="0" smtClean="0">
              <a:cs typeface="Arial" pitchFamily="34" charset="0"/>
            </a:endParaRPr>
          </a:p>
        </p:txBody>
      </p:sp>
      <p:pic>
        <p:nvPicPr>
          <p:cNvPr id="5125" name="Picture 8" descr="http://www.kalenderpedia.de/images/monate/kalender-januar-2015-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0288" y="1238250"/>
            <a:ext cx="35401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000375" y="2352675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12" y="297517"/>
            <a:ext cx="16589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3"/>
          <p:cNvSpPr>
            <a:spLocks noGrp="1"/>
          </p:cNvSpPr>
          <p:nvPr>
            <p:ph type="title"/>
          </p:nvPr>
        </p:nvSpPr>
        <p:spPr>
          <a:xfrm>
            <a:off x="1550894" y="274638"/>
            <a:ext cx="5397594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RC </a:t>
            </a:r>
            <a:r>
              <a:rPr lang="sr-Latn-RS" sz="4000" dirty="0" smtClean="0"/>
              <a:t/>
            </a:r>
            <a:br>
              <a:rPr lang="sr-Latn-RS" sz="4000" dirty="0" smtClean="0"/>
            </a:br>
            <a:r>
              <a:rPr lang="en-US" sz="4000" dirty="0" smtClean="0"/>
              <a:t>(</a:t>
            </a:r>
            <a:r>
              <a:rPr lang="en-US" sz="4000" dirty="0" smtClean="0"/>
              <a:t>13.01.-21.01.2015.)</a:t>
            </a:r>
          </a:p>
        </p:txBody>
      </p:sp>
      <p:sp>
        <p:nvSpPr>
          <p:cNvPr id="7172" name="Content Placeholder 4"/>
          <p:cNvSpPr>
            <a:spLocks noGrp="1"/>
          </p:cNvSpPr>
          <p:nvPr>
            <p:ph idx="1"/>
          </p:nvPr>
        </p:nvSpPr>
        <p:spPr>
          <a:xfrm>
            <a:off x="457200" y="1711325"/>
            <a:ext cx="8229600" cy="1993900"/>
          </a:xfrm>
        </p:spPr>
        <p:txBody>
          <a:bodyPr/>
          <a:lstStyle/>
          <a:p>
            <a:r>
              <a:rPr lang="en-US" sz="2800" dirty="0" err="1" smtClean="0">
                <a:cs typeface="Arial" pitchFamily="34" charset="0"/>
              </a:rPr>
              <a:t>Inicijalno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urađen</a:t>
            </a:r>
            <a:r>
              <a:rPr lang="en-US" sz="2800" dirty="0" smtClean="0">
                <a:cs typeface="Arial" pitchFamily="34" charset="0"/>
              </a:rPr>
              <a:t> CT </a:t>
            </a:r>
            <a:r>
              <a:rPr lang="en-US" sz="2800" dirty="0" err="1" smtClean="0">
                <a:cs typeface="Arial" pitchFamily="34" charset="0"/>
              </a:rPr>
              <a:t>mozga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koji</a:t>
            </a:r>
            <a:r>
              <a:rPr lang="en-US" sz="2800" dirty="0" smtClean="0">
                <a:cs typeface="Arial" pitchFamily="34" charset="0"/>
              </a:rPr>
              <a:t> je </a:t>
            </a:r>
            <a:r>
              <a:rPr lang="en-US" sz="2800" dirty="0" err="1" smtClean="0">
                <a:cs typeface="Arial" pitchFamily="34" charset="0"/>
              </a:rPr>
              <a:t>pokazao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hipodenznu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leziju</a:t>
            </a:r>
            <a:r>
              <a:rPr lang="en-US" sz="2800" dirty="0" smtClean="0">
                <a:cs typeface="Arial" pitchFamily="34" charset="0"/>
              </a:rPr>
              <a:t> u </a:t>
            </a:r>
            <a:r>
              <a:rPr lang="en-US" sz="2800" dirty="0" err="1" smtClean="0">
                <a:cs typeface="Arial" pitchFamily="34" charset="0"/>
              </a:rPr>
              <a:t>projekciji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posteriornog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kraka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kapsule</a:t>
            </a:r>
            <a:r>
              <a:rPr lang="en-US" sz="2800" dirty="0" smtClean="0">
                <a:cs typeface="Arial" pitchFamily="34" charset="0"/>
              </a:rPr>
              <a:t> interne </a:t>
            </a:r>
            <a:r>
              <a:rPr lang="en-US" sz="2800" dirty="0" err="1" smtClean="0">
                <a:cs typeface="Arial" pitchFamily="34" charset="0"/>
              </a:rPr>
              <a:t>desno</a:t>
            </a:r>
            <a:r>
              <a:rPr lang="en-US" sz="2800" dirty="0" smtClean="0">
                <a:cs typeface="Arial" pitchFamily="34" charset="0"/>
              </a:rPr>
              <a:t>. </a:t>
            </a:r>
          </a:p>
        </p:txBody>
      </p:sp>
      <p:pic>
        <p:nvPicPr>
          <p:cNvPr id="7173" name="Picture 7" descr="E:\Desktop\Ristic_Klinicki Seminar_april_2015\head brain ct scan-resized-600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013" y="3467100"/>
            <a:ext cx="26701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meunovic_pokazuje napa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0"/>
            <a:ext cx="90805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3"/>
          <p:cNvSpPr>
            <a:spLocks noGrp="1"/>
          </p:cNvSpPr>
          <p:nvPr>
            <p:ph type="title"/>
          </p:nvPr>
        </p:nvSpPr>
        <p:spPr>
          <a:xfrm>
            <a:off x="1352550" y="0"/>
            <a:ext cx="6418263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4000" smtClean="0">
                <a:solidFill>
                  <a:schemeClr val="bg1"/>
                </a:solidFill>
              </a:rPr>
              <a:t>Tok bolesti 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(21.01.-05.02.2015.)</a:t>
            </a:r>
          </a:p>
        </p:txBody>
      </p:sp>
      <p:sp>
        <p:nvSpPr>
          <p:cNvPr id="9220" name="Content Placeholder 4"/>
          <p:cNvSpPr>
            <a:spLocks noGrp="1"/>
          </p:cNvSpPr>
          <p:nvPr>
            <p:ph idx="1"/>
          </p:nvPr>
        </p:nvSpPr>
        <p:spPr>
          <a:xfrm>
            <a:off x="666750" y="5435600"/>
            <a:ext cx="7886700" cy="13843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S</a:t>
            </a:r>
            <a:r>
              <a:rPr lang="sr-Latn-CS" smtClean="0">
                <a:solidFill>
                  <a:schemeClr val="bg1"/>
                </a:solidFill>
              </a:rPr>
              <a:t>erije napada istih karakteristika  u proseku svakog ili svakog drugog dana. </a:t>
            </a:r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Desktop\Ristic_Klinicki Seminar_april_2015\FLAIR_cor_b_simonovic.jpg"/>
          <p:cNvPicPr>
            <a:picLocks noChangeAspect="1" noChangeArrowheads="1"/>
          </p:cNvPicPr>
          <p:nvPr/>
        </p:nvPicPr>
        <p:blipFill>
          <a:blip r:embed="rId2" cstate="print"/>
          <a:srcRect l="24773" r="24881"/>
          <a:stretch>
            <a:fillRect/>
          </a:stretch>
        </p:blipFill>
        <p:spPr bwMode="auto">
          <a:xfrm>
            <a:off x="4475163" y="766763"/>
            <a:ext cx="4537075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E:\Desktop\Ristic_Klinicki Seminar_april_2015\FLAIR_cor_a_simonovic.jpg"/>
          <p:cNvPicPr>
            <a:picLocks noChangeAspect="1" noChangeArrowheads="1"/>
          </p:cNvPicPr>
          <p:nvPr/>
        </p:nvPicPr>
        <p:blipFill>
          <a:blip r:embed="rId3" cstate="print"/>
          <a:srcRect l="24773" r="25681"/>
          <a:stretch>
            <a:fillRect/>
          </a:stretch>
        </p:blipFill>
        <p:spPr bwMode="auto">
          <a:xfrm>
            <a:off x="155575" y="766763"/>
            <a:ext cx="446405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990600" y="2133600"/>
            <a:ext cx="657225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4000" y="2171700"/>
            <a:ext cx="657225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2066925" y="76200"/>
            <a:ext cx="54441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05.02.2015. FLAIR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koronarni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838200" y="6406410"/>
            <a:ext cx="7467600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Nađena je </a:t>
            </a:r>
            <a:r>
              <a:rPr lang="sr-Latn-C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lezija </a:t>
            </a:r>
            <a:r>
              <a:rPr lang="sr-Latn-C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ventrolateralnih jedara sa desne </a:t>
            </a:r>
            <a:r>
              <a:rPr lang="sr-Latn-C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strane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i="1" dirty="0" smtClean="0"/>
              <a:t>Epilepsija </a:t>
            </a:r>
            <a:r>
              <a:rPr lang="en-US" i="1" dirty="0" err="1" smtClean="0"/>
              <a:t>kod</a:t>
            </a:r>
            <a:r>
              <a:rPr lang="en-US" i="1" dirty="0" smtClean="0"/>
              <a:t> </a:t>
            </a:r>
            <a:r>
              <a:rPr lang="en-US" i="1" dirty="0" err="1" smtClean="0"/>
              <a:t>osoba</a:t>
            </a:r>
            <a:r>
              <a:rPr lang="en-US" i="1" dirty="0" smtClean="0"/>
              <a:t> </a:t>
            </a:r>
            <a:r>
              <a:rPr lang="en-US" i="1" dirty="0" err="1" smtClean="0"/>
              <a:t>sa</a:t>
            </a:r>
            <a:r>
              <a:rPr lang="en-US" i="1" dirty="0" smtClean="0"/>
              <a:t> </a:t>
            </a:r>
            <a:r>
              <a:rPr lang="en-US" i="1" dirty="0" err="1" smtClean="0"/>
              <a:t>multiplom</a:t>
            </a:r>
            <a:r>
              <a:rPr lang="en-US" i="1" dirty="0" smtClean="0"/>
              <a:t> </a:t>
            </a:r>
            <a:r>
              <a:rPr lang="en-US" i="1" dirty="0" err="1" smtClean="0"/>
              <a:t>sklerozom</a:t>
            </a:r>
            <a:endParaRPr lang="en-US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dirty="0" smtClean="0">
                <a:latin typeface="Maiandra GD" pitchFamily="34" charset="0"/>
              </a:rPr>
              <a:t>Aleksandar </a:t>
            </a:r>
            <a:r>
              <a:rPr lang="en-US" dirty="0" err="1" smtClean="0">
                <a:latin typeface="Maiandra GD" pitchFamily="34" charset="0"/>
              </a:rPr>
              <a:t>Risti</a:t>
            </a:r>
            <a:r>
              <a:rPr lang="sr-Latn-RS" dirty="0" smtClean="0">
                <a:latin typeface="Maiandra GD" pitchFamily="34" charset="0"/>
              </a:rPr>
              <a:t>ć</a:t>
            </a:r>
            <a:endParaRPr lang="sr-Latn-RS" sz="28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6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Desktop\Ristic_Klinicki Seminar_april_2015\T2b_simonovic.jpg"/>
          <p:cNvPicPr>
            <a:picLocks noChangeAspect="1" noChangeArrowheads="1"/>
          </p:cNvPicPr>
          <p:nvPr/>
        </p:nvPicPr>
        <p:blipFill>
          <a:blip r:embed="rId2" cstate="print"/>
          <a:srcRect l="25264" r="25264"/>
          <a:stretch>
            <a:fillRect/>
          </a:stretch>
        </p:blipFill>
        <p:spPr bwMode="auto">
          <a:xfrm>
            <a:off x="4486275" y="784225"/>
            <a:ext cx="44577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E:\Desktop\Ristic_Klinicki Seminar_april_2015\T2_simonovic.jpg"/>
          <p:cNvPicPr>
            <a:picLocks noChangeAspect="1" noChangeArrowheads="1"/>
          </p:cNvPicPr>
          <p:nvPr/>
        </p:nvPicPr>
        <p:blipFill>
          <a:blip r:embed="rId3" cstate="print"/>
          <a:srcRect l="25369" r="25264"/>
          <a:stretch>
            <a:fillRect/>
          </a:stretch>
        </p:blipFill>
        <p:spPr bwMode="auto">
          <a:xfrm>
            <a:off x="209550" y="777875"/>
            <a:ext cx="4448175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990600" y="3200400"/>
            <a:ext cx="657225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34000" y="3238500"/>
            <a:ext cx="657225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2543175" y="95250"/>
            <a:ext cx="45037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05.02.2015. T2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aksijalni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035424" y="1099305"/>
            <a:ext cx="7467600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Nađena je </a:t>
            </a:r>
            <a:r>
              <a:rPr lang="sr-Latn-C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lezija </a:t>
            </a:r>
            <a:r>
              <a:rPr lang="sr-Latn-C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ventrolateralnih jedara sa desne </a:t>
            </a:r>
            <a:r>
              <a:rPr lang="sr-Latn-C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strane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279" y="297516"/>
            <a:ext cx="16589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1488140" y="125410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5306" y="5457825"/>
            <a:ext cx="70961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456" y="279587"/>
            <a:ext cx="16589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3164541" y="1730375"/>
          <a:ext cx="4826933" cy="481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864705" y="4182120"/>
            <a:ext cx="2038350" cy="1000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2400" b="1" dirty="0">
                <a:solidFill>
                  <a:schemeClr val="tx1"/>
                </a:solidFill>
                <a:latin typeface="Minion Pro" pitchFamily="18" charset="0"/>
              </a:rPr>
              <a:t>Epilepsija</a:t>
            </a:r>
            <a:endParaRPr lang="en-US" sz="2400" b="1" dirty="0">
              <a:solidFill>
                <a:schemeClr val="tx1"/>
              </a:solidFill>
              <a:latin typeface="Minion Pro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883755" y="4182120"/>
            <a:ext cx="1990725" cy="1009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12330" y="4191645"/>
            <a:ext cx="2009775" cy="1009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743856" y="5201295"/>
            <a:ext cx="42117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Minion Pro" pitchFamily="18" charset="0"/>
              </a:rPr>
              <a:t>Isključen</a:t>
            </a:r>
            <a:r>
              <a:rPr lang="en-US" b="1" dirty="0">
                <a:latin typeface="Minion Pro" pitchFamily="18" charset="0"/>
              </a:rPr>
              <a:t> LEV</a:t>
            </a:r>
          </a:p>
          <a:p>
            <a:pPr algn="ctr"/>
            <a:r>
              <a:rPr lang="en-US" b="1" dirty="0" err="1">
                <a:latin typeface="Minion Pro" pitchFamily="18" charset="0"/>
              </a:rPr>
              <a:t>Bez</a:t>
            </a:r>
            <a:r>
              <a:rPr lang="en-US" b="1" dirty="0">
                <a:latin typeface="Minion Pro" pitchFamily="18" charset="0"/>
              </a:rPr>
              <a:t> </a:t>
            </a:r>
            <a:r>
              <a:rPr lang="en-US" b="1" dirty="0" err="1">
                <a:latin typeface="Minion Pro" pitchFamily="18" charset="0"/>
              </a:rPr>
              <a:t>toničnih</a:t>
            </a:r>
            <a:r>
              <a:rPr lang="en-US" b="1" dirty="0">
                <a:latin typeface="Minion Pro" pitchFamily="18" charset="0"/>
              </a:rPr>
              <a:t> </a:t>
            </a:r>
            <a:r>
              <a:rPr lang="en-US" b="1" dirty="0" err="1" smtClean="0">
                <a:latin typeface="Minion Pro" pitchFamily="18" charset="0"/>
              </a:rPr>
              <a:t>događaja</a:t>
            </a:r>
            <a:r>
              <a:rPr lang="sr-Latn-RS" b="1" dirty="0" smtClean="0">
                <a:latin typeface="Minion Pro" pitchFamily="18" charset="0"/>
              </a:rPr>
              <a:t> u sledećih 6 meseci</a:t>
            </a:r>
          </a:p>
          <a:p>
            <a:pPr algn="ctr"/>
            <a:r>
              <a:rPr lang="sr-Latn-RS" b="1" dirty="0" smtClean="0">
                <a:latin typeface="Minion Pro" pitchFamily="18" charset="0"/>
              </a:rPr>
              <a:t>Nema novih neuroloških događaja</a:t>
            </a:r>
            <a:endParaRPr lang="en-US" b="1" dirty="0">
              <a:latin typeface="Mini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088785"/>
            <a:ext cx="8229600" cy="270734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Lečenje epilepsije kod MS/E je vrlo specifično, preporučuje se samo jedan antiepileptični lek?!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5" name="Picture 4" descr="http://www.tnooz.com/wp-content/uploads/2011/08/right-w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752" y="4172023"/>
            <a:ext cx="4610100" cy="1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/>
              <a:t>Lečenje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Svi dostupni antiepileptični lekovi su korišćeni kod pacijenata sa MS/E</a:t>
            </a:r>
          </a:p>
          <a:p>
            <a:r>
              <a:rPr lang="sr-Latn-RS" dirty="0" smtClean="0"/>
              <a:t>Prikazi slučajeva i kohortne studije nisu pokazale prednost bilo kojeg antiepileptičnog leka u lečenju epilepsije kod MS/E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39381" y="6481479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 smtClean="0">
                <a:latin typeface="Arial" pitchFamily="34" charset="0"/>
                <a:cs typeface="Arial" pitchFamily="34" charset="0"/>
              </a:rPr>
              <a:t>Koch et al, Epilepsia, 2008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/>
              <a:t>Zaključak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Epilepti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č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ki napad mo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ž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 da bude prva 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manifestacija multiple skleroze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Epilepti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č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ki 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napad mo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ž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 da bude jedina manifestacija relapsa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Epilepti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č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ki 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napadi se javljaju u prisustvu plakova u ili uz cerebralni 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korteks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/>
              <a:t>Zaključak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Pacijenti sa epilepsijom i multiplom sklerozom imaju težu kliničku sliku i veći stepen onesposobljenosti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Epilepsija uglavnom ima dobru prognozu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Svi antiepileptici imaju identičan antiepileptični efekat u grupi pacijenata sa epilepsijom i multiplom sklerozom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‘‘</a:t>
            </a:r>
            <a:r>
              <a:rPr lang="sr-Latn-RS" dirty="0" err="1" smtClean="0"/>
              <a:t>S</a:t>
            </a:r>
            <a:r>
              <a:rPr lang="en-US" dirty="0" err="1" smtClean="0"/>
              <a:t>cl</a:t>
            </a:r>
            <a:r>
              <a:rPr lang="en-US" dirty="0" err="1" smtClean="0">
                <a:latin typeface="Arial"/>
                <a:cs typeface="Arial"/>
              </a:rPr>
              <a:t>é</a:t>
            </a:r>
            <a:r>
              <a:rPr lang="en-US" dirty="0" err="1" smtClean="0"/>
              <a:t>rose</a:t>
            </a:r>
            <a:r>
              <a:rPr lang="en-US" dirty="0" smtClean="0"/>
              <a:t> </a:t>
            </a:r>
            <a:r>
              <a:rPr lang="en-US" dirty="0" smtClean="0"/>
              <a:t>en plaques’’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4325"/>
            <a:ext cx="8229600" cy="42973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7800"/>
              </a:spcAft>
            </a:pPr>
            <a:r>
              <a:rPr lang="sr-Latn-RS" dirty="0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beloj</a:t>
            </a:r>
            <a:r>
              <a:rPr lang="en-US" dirty="0" smtClean="0"/>
              <a:t> </a:t>
            </a:r>
            <a:r>
              <a:rPr lang="en-US" dirty="0" err="1" smtClean="0"/>
              <a:t>masi</a:t>
            </a:r>
            <a:r>
              <a:rPr lang="en-US" dirty="0" smtClean="0"/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(Charcot, 1868)</a:t>
            </a:r>
            <a:endParaRPr lang="sr-Latn-RS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7800"/>
              </a:spcAft>
            </a:pPr>
            <a:r>
              <a:rPr lang="en-US" dirty="0" smtClean="0"/>
              <a:t>Na </a:t>
            </a:r>
            <a:r>
              <a:rPr lang="en-US" dirty="0" err="1" smtClean="0"/>
              <a:t>granici</a:t>
            </a:r>
            <a:r>
              <a:rPr lang="en-US" dirty="0" smtClean="0"/>
              <a:t> </a:t>
            </a:r>
            <a:r>
              <a:rPr lang="sr-Latn-RS" dirty="0" smtClean="0"/>
              <a:t>sive i bele mase </a:t>
            </a:r>
            <a:r>
              <a:rPr lang="sr-Latn-RS" sz="2000" b="1" i="1" dirty="0" smtClean="0">
                <a:solidFill>
                  <a:srgbClr val="FF0000"/>
                </a:solidFill>
              </a:rPr>
              <a:t>(Sander, 1898)</a:t>
            </a:r>
            <a:endParaRPr lang="sr-Latn-RS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7800"/>
              </a:spcAft>
            </a:pPr>
            <a:r>
              <a:rPr lang="sr-Latn-RS" dirty="0" smtClean="0"/>
              <a:t>U moždanom korteksu </a:t>
            </a:r>
            <a:r>
              <a:rPr lang="sr-Latn-RS" sz="2000" b="1" i="1" dirty="0" smtClean="0">
                <a:solidFill>
                  <a:srgbClr val="FF0000"/>
                </a:solidFill>
              </a:rPr>
              <a:t>(Dinkler, 1904)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625" t="61111" r="46250" b="23333"/>
          <a:stretch>
            <a:fillRect/>
          </a:stretch>
        </p:blipFill>
        <p:spPr bwMode="auto">
          <a:xfrm>
            <a:off x="1963295" y="3742760"/>
            <a:ext cx="5105400" cy="92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7775" y="2259320"/>
            <a:ext cx="2133600" cy="99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4375" t="47778" r="26250" b="28889"/>
          <a:stretch>
            <a:fillRect/>
          </a:stretch>
        </p:blipFill>
        <p:spPr bwMode="auto">
          <a:xfrm>
            <a:off x="2976320" y="5195040"/>
            <a:ext cx="5105400" cy="135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/>
              <a:t>Klinički znaci sive mase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Kognitivni pad</a:t>
            </a:r>
          </a:p>
          <a:p>
            <a:pPr lvl="1"/>
            <a:r>
              <a:rPr lang="sr-Latn-RS" dirty="0" smtClean="0"/>
              <a:t>Plakovi u neokorteksu</a:t>
            </a:r>
          </a:p>
          <a:p>
            <a:pPr lvl="1"/>
            <a:r>
              <a:rPr lang="sr-Latn-RS" dirty="0" smtClean="0"/>
              <a:t>Inflamacija i neurodegeneracija u alokorteksu (hipokampus) i subkortikalnim strukturama (talamus)</a:t>
            </a:r>
          </a:p>
          <a:p>
            <a:r>
              <a:rPr lang="sr-Latn-RS" dirty="0" smtClean="0"/>
              <a:t>Epilepsija</a:t>
            </a:r>
          </a:p>
          <a:p>
            <a:pPr lvl="1"/>
            <a:r>
              <a:rPr lang="sr-Latn-RS" dirty="0" smtClean="0"/>
              <a:t>Ekstenzivni plakovi kroz jedan ili više girusa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38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70734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</a:t>
            </a:r>
            <a:r>
              <a:rPr lang="sl-SI" b="1" dirty="0" smtClean="0">
                <a:solidFill>
                  <a:srgbClr val="1214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pilepti</a:t>
            </a:r>
            <a:r>
              <a:rPr lang="sl-SI" b="1" dirty="0" smtClean="0">
                <a:solidFill>
                  <a:srgbClr val="1214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čk</a:t>
            </a:r>
            <a:r>
              <a:rPr lang="sl-SI" b="1" dirty="0" smtClean="0">
                <a:solidFill>
                  <a:srgbClr val="1214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 </a:t>
            </a:r>
            <a:r>
              <a:rPr lang="sl-SI" b="1" dirty="0" smtClean="0">
                <a:solidFill>
                  <a:srgbClr val="1214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napadi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 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avljaju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kod bolesnika od </a:t>
            </a:r>
            <a:r>
              <a:rPr lang="sl-SI" b="1" dirty="0" smtClean="0">
                <a:solidFill>
                  <a:srgbClr val="1214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multiple</a:t>
            </a:r>
            <a:r>
              <a:rPr lang="sl-SI" b="1" dirty="0" smtClean="0">
                <a:solidFill>
                  <a:srgbClr val="383D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sl-SI" b="1" dirty="0" smtClean="0">
                <a:solidFill>
                  <a:srgbClr val="1214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skleroze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sl-SI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4000" b="1" dirty="0" smtClean="0">
                <a:solidFill>
                  <a:srgbClr val="1214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</a:t>
            </a:r>
            <a:r>
              <a:rPr lang="sl-SI" sz="4000" b="1" dirty="0" smtClean="0">
                <a:solidFill>
                  <a:srgbClr val="1214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eš</a:t>
            </a:r>
            <a:r>
              <a:rPr lang="sl-SI" sz="4000" b="1" dirty="0" smtClean="0">
                <a:solidFill>
                  <a:srgbClr val="1214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ć</a:t>
            </a:r>
            <a:r>
              <a:rPr lang="sl-SI" sz="4000" b="1" dirty="0" smtClean="0">
                <a:solidFill>
                  <a:srgbClr val="1214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nego 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 je u pitanju samo </a:t>
            </a:r>
            <a:r>
              <a:rPr lang="sl-SI" b="1" dirty="0" smtClean="0">
                <a:solidFill>
                  <a:srgbClr val="1214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slučajnost</a:t>
            </a:r>
            <a:r>
              <a:rPr lang="sl-SI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?!</a:t>
            </a:r>
            <a:endParaRPr lang="en-GB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148" name="Picture 4" descr="http://www.tnooz.com/wp-content/uploads/2011/08/right-w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752" y="4781643"/>
            <a:ext cx="4610100" cy="1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/>
              <a:t>Prevalencija epilepsije </a:t>
            </a:r>
            <a:br>
              <a:rPr lang="sr-Latn-RS" dirty="0" smtClean="0"/>
            </a:br>
            <a:r>
              <a:rPr lang="sr-Latn-RS" dirty="0" smtClean="0"/>
              <a:t>u multiploj sklerozi (MS/E)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Prevalencija epilepsije u opštoj populaciji je </a:t>
            </a:r>
            <a:r>
              <a:rPr lang="sr-Latn-RS" b="1" dirty="0" smtClean="0">
                <a:solidFill>
                  <a:srgbClr val="C00000"/>
                </a:solidFill>
              </a:rPr>
              <a:t>0,5-1,1%</a:t>
            </a:r>
          </a:p>
          <a:p>
            <a:r>
              <a:rPr lang="sr-Latn-RS" dirty="0" smtClean="0"/>
              <a:t>Prevalencija epilepsije u populaciji pacijenata sa multiplom sklerozom je </a:t>
            </a:r>
            <a:r>
              <a:rPr lang="sr-Latn-RS" sz="4400" b="1" dirty="0" smtClean="0">
                <a:solidFill>
                  <a:srgbClr val="C00000"/>
                </a:solidFill>
              </a:rPr>
              <a:t>2,1-4,0% </a:t>
            </a:r>
            <a:r>
              <a:rPr lang="sr-Latn-RS" b="1" dirty="0" smtClean="0">
                <a:solidFill>
                  <a:srgbClr val="C00000"/>
                </a:solidFill>
              </a:rPr>
              <a:t>(populacione studije)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sr-Latn-RS" dirty="0" smtClean="0"/>
              <a:t>3x veća prevalenca nego u opštoj populaciji</a:t>
            </a:r>
          </a:p>
          <a:p>
            <a:r>
              <a:rPr lang="sr-Latn-RS" sz="2800" b="1" i="1" dirty="0" smtClean="0"/>
              <a:t>MS je redak ali značajan uzrok epilepsije!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/>
              <a:t>Tipovi napada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Arial" pitchFamily="34" charset="0"/>
                          <a:cs typeface="Arial" pitchFamily="34" charset="0"/>
                        </a:rPr>
                        <a:t>Ukupno</a:t>
                      </a:r>
                      <a:r>
                        <a:rPr lang="sr-Latn-RS" sz="1600" baseline="0" dirty="0" smtClean="0">
                          <a:latin typeface="Arial" pitchFamily="34" charset="0"/>
                          <a:cs typeface="Arial" pitchFamily="34" charset="0"/>
                        </a:rPr>
                        <a:t> pacijenata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Arial" pitchFamily="34" charset="0"/>
                          <a:cs typeface="Arial" pitchFamily="34" charset="0"/>
                        </a:rPr>
                        <a:t>Jednostavni fokalni napadi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Arial" pitchFamily="34" charset="0"/>
                          <a:cs typeface="Arial" pitchFamily="34" charset="0"/>
                        </a:rPr>
                        <a:t>Kompleksni fokalni napadi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Arial" pitchFamily="34" charset="0"/>
                          <a:cs typeface="Arial" pitchFamily="34" charset="0"/>
                        </a:rPr>
                        <a:t>Sekundarno</a:t>
                      </a:r>
                      <a:r>
                        <a:rPr lang="sr-Latn-RS" sz="1600" baseline="0" dirty="0" smtClean="0">
                          <a:latin typeface="Arial" pitchFamily="34" charset="0"/>
                          <a:cs typeface="Arial" pitchFamily="34" charset="0"/>
                        </a:rPr>
                        <a:t> generalizovani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Arial" pitchFamily="34" charset="0"/>
                          <a:cs typeface="Arial" pitchFamily="34" charset="0"/>
                        </a:rPr>
                        <a:t>Primarno generalizovani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Arial" pitchFamily="34" charset="0"/>
                          <a:cs typeface="Arial" pitchFamily="34" charset="0"/>
                        </a:rPr>
                        <a:t>441/19804 (2,2%)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>
                          <a:latin typeface="Arial" pitchFamily="34" charset="0"/>
                          <a:cs typeface="Arial" pitchFamily="34" charset="0"/>
                        </a:rPr>
                        <a:t>11%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>
                          <a:latin typeface="Arial" pitchFamily="34" charset="0"/>
                          <a:cs typeface="Arial" pitchFamily="34" charset="0"/>
                        </a:rPr>
                        <a:t>34%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 smtClean="0">
                          <a:latin typeface="Arial" pitchFamily="34" charset="0"/>
                          <a:cs typeface="Arial" pitchFamily="34" charset="0"/>
                        </a:rPr>
                        <a:t>34%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9247" y="4294114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dirty="0" smtClean="0">
                <a:latin typeface="Arial" pitchFamily="34" charset="0"/>
                <a:cs typeface="Arial" pitchFamily="34" charset="0"/>
              </a:rPr>
              <a:t>Kod pacijenata sa MS/E mogući su svi tipovi epileptičnih napada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5163" y="3056953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Objedinjeni podaci iz 30 studija epilepsije i MS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9381" y="6481479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 smtClean="0">
                <a:latin typeface="Arial" pitchFamily="34" charset="0"/>
                <a:cs typeface="Arial" pitchFamily="34" charset="0"/>
              </a:rPr>
              <a:t>Koch et al, Epilepsia, 2008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/>
              <a:t>Lokacija i aktivnost plakova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43500" t="17200" r="19375" b="5359"/>
          <a:stretch>
            <a:fillRect/>
          </a:stretch>
        </p:blipFill>
        <p:spPr bwMode="auto">
          <a:xfrm>
            <a:off x="516350" y="1421623"/>
            <a:ext cx="4526280" cy="531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558096" y="2088769"/>
            <a:ext cx="412377" cy="4123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58091" y="2734244"/>
            <a:ext cx="412377" cy="4123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74627" y="3397648"/>
            <a:ext cx="197233" cy="1972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92548" y="3917612"/>
            <a:ext cx="197233" cy="1972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39381" y="6481479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 smtClean="0">
                <a:latin typeface="Arial" pitchFamily="34" charset="0"/>
                <a:cs typeface="Arial" pitchFamily="34" charset="0"/>
              </a:rPr>
              <a:t>Sokic et al, Epilepsia, 2001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2190" y="2106699"/>
            <a:ext cx="28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Veliki (&gt;6mm) neaktivni plak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78045" y="2761139"/>
            <a:ext cx="259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Veliki (&gt;6mm) aktivni plak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13908" y="3316934"/>
            <a:ext cx="273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ali (&lt;6mm) neaktivni plak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22871" y="3836864"/>
            <a:ext cx="251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ali (&lt;6mm) aktivni plak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20443467">
            <a:off x="484100" y="3484589"/>
            <a:ext cx="8229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cs typeface="Times New Roman" pitchFamily="18" charset="0"/>
              </a:rPr>
              <a:t>Ne postoji obrazac agregacije plakova u bilo kom delu mozga koji bi bio specifičan za pojavu epilepsije kod pacijenata sa MS</a:t>
            </a:r>
            <a:r>
              <a:rPr lang="en-US" sz="2400" b="1" dirty="0" smtClean="0">
                <a:cs typeface="Times New Roman" pitchFamily="18" charset="0"/>
              </a:rPr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/>
              <a:t>Epilepsija je eksluzivna </a:t>
            </a:r>
            <a:br>
              <a:rPr lang="sr-Latn-RS" dirty="0" smtClean="0"/>
            </a:br>
            <a:r>
              <a:rPr lang="sr-Latn-RS" dirty="0" smtClean="0"/>
              <a:t>bolest moždanog korteksa</a:t>
            </a:r>
            <a:endParaRPr lang="en-US" dirty="0"/>
          </a:p>
        </p:txBody>
      </p:sp>
      <p:pic>
        <p:nvPicPr>
          <p:cNvPr id="51204" name="Picture 4" descr="E:\Desktop\Picture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613" y="1745654"/>
            <a:ext cx="7678546" cy="4998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758</Words>
  <Application>Microsoft Office PowerPoint</Application>
  <PresentationFormat>On-screen Show (4:3)</PresentationFormat>
  <Paragraphs>125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1_Office Theme</vt:lpstr>
      <vt:lpstr>2_Office Theme</vt:lpstr>
      <vt:lpstr>Slide 1</vt:lpstr>
      <vt:lpstr>Epilepsija kod osoba sa multiplom sklerozom</vt:lpstr>
      <vt:lpstr>‘‘Sclérose en plaques’’</vt:lpstr>
      <vt:lpstr>Klinički znaci sive mase </vt:lpstr>
      <vt:lpstr>Slide 5</vt:lpstr>
      <vt:lpstr>Prevalencija epilepsije  u multiploj sklerozi (MS/E)</vt:lpstr>
      <vt:lpstr>Tipovi napada</vt:lpstr>
      <vt:lpstr>Lokacija i aktivnost plakova</vt:lpstr>
      <vt:lpstr>Epilepsija je eksluzivna  bolest moždanog korteksa</vt:lpstr>
      <vt:lpstr>Neuroimidžing studije</vt:lpstr>
      <vt:lpstr>Slide 11</vt:lpstr>
      <vt:lpstr>Prognoza epilepsije  kod obolelih od MS/E</vt:lpstr>
      <vt:lpstr>Slide 13</vt:lpstr>
      <vt:lpstr>Prognoza MS kod  obolelih od MS/E</vt:lpstr>
      <vt:lpstr>Lekovi protiv MS i  pojava konvulzija</vt:lpstr>
      <vt:lpstr>Vinjeta</vt:lpstr>
      <vt:lpstr>RC  (13.01.-21.01.2015.)</vt:lpstr>
      <vt:lpstr>Tok bolesti  (21.01.-05.02.2015.)</vt:lpstr>
      <vt:lpstr>Slide 19</vt:lpstr>
      <vt:lpstr>Slide 20</vt:lpstr>
      <vt:lpstr>Slide 21</vt:lpstr>
      <vt:lpstr>Slide 22</vt:lpstr>
      <vt:lpstr>Slide 23</vt:lpstr>
      <vt:lpstr>Lečenje</vt:lpstr>
      <vt:lpstr>Zaključak 1/2</vt:lpstr>
      <vt:lpstr>Zaključak 2/2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Aleksandar Ristic</cp:lastModifiedBy>
  <cp:revision>125</cp:revision>
  <dcterms:created xsi:type="dcterms:W3CDTF">2013-06-14T10:28:10Z</dcterms:created>
  <dcterms:modified xsi:type="dcterms:W3CDTF">2015-07-26T15:17:06Z</dcterms:modified>
</cp:coreProperties>
</file>