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63" r:id="rId4"/>
    <p:sldId id="264" r:id="rId5"/>
    <p:sldId id="265" r:id="rId6"/>
    <p:sldId id="268" r:id="rId7"/>
    <p:sldId id="275" r:id="rId8"/>
    <p:sldId id="283" r:id="rId9"/>
    <p:sldId id="286" r:id="rId10"/>
    <p:sldId id="287" r:id="rId11"/>
    <p:sldId id="281" r:id="rId12"/>
    <p:sldId id="288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85" r:id="rId21"/>
    <p:sldId id="299" r:id="rId22"/>
    <p:sldId id="313" r:id="rId23"/>
    <p:sldId id="301" r:id="rId24"/>
    <p:sldId id="267" r:id="rId25"/>
    <p:sldId id="300" r:id="rId26"/>
    <p:sldId id="315" r:id="rId27"/>
    <p:sldId id="314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64DC4-9338-404F-8C2D-204EE3243D6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074B607-791A-47C7-B9CE-BA44ADBE0BD6}">
      <dgm:prSet custT="1"/>
      <dgm:spPr/>
      <dgm:t>
        <a:bodyPr/>
        <a:lstStyle/>
        <a:p>
          <a:pPr rtl="0"/>
          <a:r>
            <a:rPr lang="vi-VN" sz="1600" dirty="0" smtClean="0"/>
            <a:t>2/više neencefalopatska CNS kl</a:t>
          </a:r>
          <a:r>
            <a:rPr lang="sr-Latn-RS" sz="1600" dirty="0" smtClean="0"/>
            <a:t>.</a:t>
          </a:r>
          <a:r>
            <a:rPr lang="vi-VN" sz="1600" dirty="0" smtClean="0"/>
            <a:t> događaja međusobno odvojena periodom od 30 dana, koja zahvataju više od jednog regiona CNS-a</a:t>
          </a:r>
          <a:endParaRPr lang="en-US" sz="1600" dirty="0"/>
        </a:p>
      </dgm:t>
    </dgm:pt>
    <dgm:pt modelId="{2AA91003-D2E7-4F5F-8400-29C120E54B92}" type="parTrans" cxnId="{2ABD4662-5A0F-426A-B67B-9B4CA2CDD130}">
      <dgm:prSet/>
      <dgm:spPr/>
      <dgm:t>
        <a:bodyPr/>
        <a:lstStyle/>
        <a:p>
          <a:endParaRPr lang="en-US"/>
        </a:p>
      </dgm:t>
    </dgm:pt>
    <dgm:pt modelId="{7740EC52-9E0C-4E8D-811F-5E2C9592DF9F}" type="sibTrans" cxnId="{2ABD4662-5A0F-426A-B67B-9B4CA2CDD130}">
      <dgm:prSet/>
      <dgm:spPr/>
      <dgm:t>
        <a:bodyPr/>
        <a:lstStyle/>
        <a:p>
          <a:endParaRPr lang="en-US"/>
        </a:p>
      </dgm:t>
    </dgm:pt>
    <dgm:pt modelId="{A09D9FB2-94D0-45E5-8CD7-2404A23E4A88}">
      <dgm:prSet custT="1"/>
      <dgm:spPr/>
      <dgm:t>
        <a:bodyPr/>
        <a:lstStyle/>
        <a:p>
          <a:pPr rtl="0"/>
          <a:r>
            <a:rPr lang="vi-VN" sz="1600" dirty="0" smtClean="0"/>
            <a:t>1 kl</a:t>
          </a:r>
          <a:r>
            <a:rPr lang="sr-Latn-RS" sz="1600" dirty="0" smtClean="0"/>
            <a:t>.</a:t>
          </a:r>
          <a:r>
            <a:rPr lang="vi-VN" sz="1600" dirty="0" smtClean="0"/>
            <a:t> događaj + MRI McDonald kriterijumi </a:t>
          </a:r>
          <a:r>
            <a:rPr lang="sr-Latn-RS" sz="1600" dirty="0" smtClean="0">
              <a:latin typeface="Arial" pitchFamily="34" charset="0"/>
              <a:cs typeface="Arial" pitchFamily="34" charset="0"/>
            </a:rPr>
            <a:t>2010.</a:t>
          </a:r>
          <a:r>
            <a:rPr lang="sr-Latn-RS" sz="1600" dirty="0" smtClean="0"/>
            <a:t> </a:t>
          </a:r>
          <a:r>
            <a:rPr lang="vi-VN" sz="1600" dirty="0" smtClean="0"/>
            <a:t>za diseminaciju u vremenu i prostoru</a:t>
          </a:r>
          <a:endParaRPr lang="en-US" sz="1600" dirty="0"/>
        </a:p>
      </dgm:t>
    </dgm:pt>
    <dgm:pt modelId="{930DD814-B353-4C05-87CB-508767A6D12B}" type="parTrans" cxnId="{3550C0AE-AF02-44E1-AABB-BFD383579E84}">
      <dgm:prSet/>
      <dgm:spPr/>
      <dgm:t>
        <a:bodyPr/>
        <a:lstStyle/>
        <a:p>
          <a:endParaRPr lang="en-US"/>
        </a:p>
      </dgm:t>
    </dgm:pt>
    <dgm:pt modelId="{D97EF936-2007-468B-BB52-270BDFFA074E}" type="sibTrans" cxnId="{3550C0AE-AF02-44E1-AABB-BFD383579E84}">
      <dgm:prSet/>
      <dgm:spPr/>
      <dgm:t>
        <a:bodyPr/>
        <a:lstStyle/>
        <a:p>
          <a:endParaRPr lang="en-US"/>
        </a:p>
      </dgm:t>
    </dgm:pt>
    <dgm:pt modelId="{17F1956C-871A-4C5B-BAB2-EFD01EC2FD69}">
      <dgm:prSet custT="1"/>
      <dgm:spPr/>
      <dgm:t>
        <a:bodyPr/>
        <a:lstStyle/>
        <a:p>
          <a:pPr rtl="0"/>
          <a:r>
            <a:rPr lang="vi-VN" sz="1600" dirty="0" smtClean="0"/>
            <a:t>ADEM kojem nakon 3 meseca sledi neencefalopatski klinički događaj sa novom lezijom na MRI endokranijuma odgovara MS</a:t>
          </a:r>
          <a:endParaRPr lang="en-US" sz="1600" dirty="0"/>
        </a:p>
      </dgm:t>
    </dgm:pt>
    <dgm:pt modelId="{85DCF0EA-E16F-45B6-A1B2-7C7865760F78}" type="parTrans" cxnId="{56AF8DE5-CD83-42B4-B2CE-631B2DE2F24C}">
      <dgm:prSet/>
      <dgm:spPr/>
      <dgm:t>
        <a:bodyPr/>
        <a:lstStyle/>
        <a:p>
          <a:endParaRPr lang="en-US"/>
        </a:p>
      </dgm:t>
    </dgm:pt>
    <dgm:pt modelId="{F8E1AAF0-2FE0-4565-9787-71F637373580}" type="sibTrans" cxnId="{56AF8DE5-CD83-42B4-B2CE-631B2DE2F24C}">
      <dgm:prSet/>
      <dgm:spPr/>
      <dgm:t>
        <a:bodyPr/>
        <a:lstStyle/>
        <a:p>
          <a:endParaRPr lang="en-US"/>
        </a:p>
      </dgm:t>
    </dgm:pt>
    <dgm:pt modelId="{77F38758-4A1A-4851-B580-1AACAE0A3A36}" type="pres">
      <dgm:prSet presAssocID="{13664DC4-9338-404F-8C2D-204EE3243D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1CEB56-C34C-4717-A78E-17556D14CC64}" type="pres">
      <dgm:prSet presAssocID="{3074B607-791A-47C7-B9CE-BA44ADBE0BD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25610-C465-4AFF-8E78-30C853CAB8BA}" type="pres">
      <dgm:prSet presAssocID="{7740EC52-9E0C-4E8D-811F-5E2C9592DF9F}" presName="spacer" presStyleCnt="0"/>
      <dgm:spPr/>
    </dgm:pt>
    <dgm:pt modelId="{FC36B669-C0F6-42B0-B2E3-49045654FDD6}" type="pres">
      <dgm:prSet presAssocID="{A09D9FB2-94D0-45E5-8CD7-2404A23E4A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23F4B1-0D5A-4761-8B7B-3A8791296774}" type="pres">
      <dgm:prSet presAssocID="{D97EF936-2007-468B-BB52-270BDFFA074E}" presName="spacer" presStyleCnt="0"/>
      <dgm:spPr/>
    </dgm:pt>
    <dgm:pt modelId="{AE560F8E-F490-4ECD-870B-019F3B5D4B40}" type="pres">
      <dgm:prSet presAssocID="{17F1956C-871A-4C5B-BAB2-EFD01EC2FD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A65CA6-1712-4A87-858B-DB85CB074FCE}" type="presOf" srcId="{3074B607-791A-47C7-B9CE-BA44ADBE0BD6}" destId="{721CEB56-C34C-4717-A78E-17556D14CC64}" srcOrd="0" destOrd="0" presId="urn:microsoft.com/office/officeart/2005/8/layout/vList2"/>
    <dgm:cxn modelId="{2ABD4662-5A0F-426A-B67B-9B4CA2CDD130}" srcId="{13664DC4-9338-404F-8C2D-204EE3243D6B}" destId="{3074B607-791A-47C7-B9CE-BA44ADBE0BD6}" srcOrd="0" destOrd="0" parTransId="{2AA91003-D2E7-4F5F-8400-29C120E54B92}" sibTransId="{7740EC52-9E0C-4E8D-811F-5E2C9592DF9F}"/>
    <dgm:cxn modelId="{3550C0AE-AF02-44E1-AABB-BFD383579E84}" srcId="{13664DC4-9338-404F-8C2D-204EE3243D6B}" destId="{A09D9FB2-94D0-45E5-8CD7-2404A23E4A88}" srcOrd="1" destOrd="0" parTransId="{930DD814-B353-4C05-87CB-508767A6D12B}" sibTransId="{D97EF936-2007-468B-BB52-270BDFFA074E}"/>
    <dgm:cxn modelId="{E36298DE-9A35-4AC0-9895-DA2B1A4487D3}" type="presOf" srcId="{A09D9FB2-94D0-45E5-8CD7-2404A23E4A88}" destId="{FC36B669-C0F6-42B0-B2E3-49045654FDD6}" srcOrd="0" destOrd="0" presId="urn:microsoft.com/office/officeart/2005/8/layout/vList2"/>
    <dgm:cxn modelId="{A5913E49-031D-4085-B21A-AD0D6A56F20D}" type="presOf" srcId="{13664DC4-9338-404F-8C2D-204EE3243D6B}" destId="{77F38758-4A1A-4851-B580-1AACAE0A3A36}" srcOrd="0" destOrd="0" presId="urn:microsoft.com/office/officeart/2005/8/layout/vList2"/>
    <dgm:cxn modelId="{56AF8DE5-CD83-42B4-B2CE-631B2DE2F24C}" srcId="{13664DC4-9338-404F-8C2D-204EE3243D6B}" destId="{17F1956C-871A-4C5B-BAB2-EFD01EC2FD69}" srcOrd="2" destOrd="0" parTransId="{85DCF0EA-E16F-45B6-A1B2-7C7865760F78}" sibTransId="{F8E1AAF0-2FE0-4565-9787-71F637373580}"/>
    <dgm:cxn modelId="{990B1376-73BA-40C8-8F8B-ADB875C72302}" type="presOf" srcId="{17F1956C-871A-4C5B-BAB2-EFD01EC2FD69}" destId="{AE560F8E-F490-4ECD-870B-019F3B5D4B40}" srcOrd="0" destOrd="0" presId="urn:microsoft.com/office/officeart/2005/8/layout/vList2"/>
    <dgm:cxn modelId="{BB5EFBE9-9F25-4D1D-9B6E-9D5B4F620EF1}" type="presParOf" srcId="{77F38758-4A1A-4851-B580-1AACAE0A3A36}" destId="{721CEB56-C34C-4717-A78E-17556D14CC64}" srcOrd="0" destOrd="0" presId="urn:microsoft.com/office/officeart/2005/8/layout/vList2"/>
    <dgm:cxn modelId="{9C004BF9-CA94-417A-BBB7-62C619A4EF25}" type="presParOf" srcId="{77F38758-4A1A-4851-B580-1AACAE0A3A36}" destId="{18525610-C465-4AFF-8E78-30C853CAB8BA}" srcOrd="1" destOrd="0" presId="urn:microsoft.com/office/officeart/2005/8/layout/vList2"/>
    <dgm:cxn modelId="{D95991CF-5FEF-4226-B0D2-874613A2D0B0}" type="presParOf" srcId="{77F38758-4A1A-4851-B580-1AACAE0A3A36}" destId="{FC36B669-C0F6-42B0-B2E3-49045654FDD6}" srcOrd="2" destOrd="0" presId="urn:microsoft.com/office/officeart/2005/8/layout/vList2"/>
    <dgm:cxn modelId="{DCBB8FE7-5420-43CB-B228-C9B39C5566C6}" type="presParOf" srcId="{77F38758-4A1A-4851-B580-1AACAE0A3A36}" destId="{4323F4B1-0D5A-4761-8B7B-3A8791296774}" srcOrd="3" destOrd="0" presId="urn:microsoft.com/office/officeart/2005/8/layout/vList2"/>
    <dgm:cxn modelId="{437117E3-079D-4E39-978C-1FF00E9E76A3}" type="presParOf" srcId="{77F38758-4A1A-4851-B580-1AACAE0A3A36}" destId="{AE560F8E-F490-4ECD-870B-019F3B5D4B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CEB56-C34C-4717-A78E-17556D14CC64}">
      <dsp:nvSpPr>
        <dsp:cNvPr id="0" name=""/>
        <dsp:cNvSpPr/>
      </dsp:nvSpPr>
      <dsp:spPr>
        <a:xfrm>
          <a:off x="0" y="25163"/>
          <a:ext cx="4651375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2/više neencefalopatska CNS kl</a:t>
          </a:r>
          <a:r>
            <a:rPr lang="sr-Latn-RS" sz="1600" kern="1200" dirty="0" smtClean="0"/>
            <a:t>.</a:t>
          </a:r>
          <a:r>
            <a:rPr lang="vi-VN" sz="1600" kern="1200" dirty="0" smtClean="0"/>
            <a:t> događaja međusobno odvojena periodom od 30 dana, koja zahvataju više od jednog regiona CNS-a</a:t>
          </a:r>
          <a:endParaRPr lang="en-US" sz="1600" kern="1200" dirty="0"/>
        </a:p>
      </dsp:txBody>
      <dsp:txXfrm>
        <a:off x="57572" y="82735"/>
        <a:ext cx="4536231" cy="1064216"/>
      </dsp:txXfrm>
    </dsp:sp>
    <dsp:sp modelId="{FC36B669-C0F6-42B0-B2E3-49045654FDD6}">
      <dsp:nvSpPr>
        <dsp:cNvPr id="0" name=""/>
        <dsp:cNvSpPr/>
      </dsp:nvSpPr>
      <dsp:spPr>
        <a:xfrm>
          <a:off x="0" y="1385963"/>
          <a:ext cx="4651375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1 kl</a:t>
          </a:r>
          <a:r>
            <a:rPr lang="sr-Latn-RS" sz="1600" kern="1200" dirty="0" smtClean="0"/>
            <a:t>.</a:t>
          </a:r>
          <a:r>
            <a:rPr lang="vi-VN" sz="1600" kern="1200" dirty="0" smtClean="0"/>
            <a:t> događaj + MRI McDonald kriterijumi </a:t>
          </a:r>
          <a:r>
            <a:rPr lang="sr-Latn-RS" sz="1600" kern="1200" dirty="0" smtClean="0">
              <a:latin typeface="Arial" pitchFamily="34" charset="0"/>
              <a:cs typeface="Arial" pitchFamily="34" charset="0"/>
            </a:rPr>
            <a:t>2010.</a:t>
          </a:r>
          <a:r>
            <a:rPr lang="sr-Latn-RS" sz="1600" kern="1200" dirty="0" smtClean="0"/>
            <a:t> </a:t>
          </a:r>
          <a:r>
            <a:rPr lang="vi-VN" sz="1600" kern="1200" dirty="0" smtClean="0"/>
            <a:t>za diseminaciju u vremenu i prostoru</a:t>
          </a:r>
          <a:endParaRPr lang="en-US" sz="1600" kern="1200" dirty="0"/>
        </a:p>
      </dsp:txBody>
      <dsp:txXfrm>
        <a:off x="57572" y="1443535"/>
        <a:ext cx="4536231" cy="1064216"/>
      </dsp:txXfrm>
    </dsp:sp>
    <dsp:sp modelId="{AE560F8E-F490-4ECD-870B-019F3B5D4B40}">
      <dsp:nvSpPr>
        <dsp:cNvPr id="0" name=""/>
        <dsp:cNvSpPr/>
      </dsp:nvSpPr>
      <dsp:spPr>
        <a:xfrm>
          <a:off x="0" y="2746764"/>
          <a:ext cx="4651375" cy="117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600" kern="1200" dirty="0" smtClean="0"/>
            <a:t>ADEM kojem nakon 3 meseca sledi neencefalopatski klinički događaj sa novom lezijom na MRI endokranijuma odgovara MS</a:t>
          </a:r>
          <a:endParaRPr lang="en-US" sz="1600" kern="1200" dirty="0"/>
        </a:p>
      </dsp:txBody>
      <dsp:txXfrm>
        <a:off x="57572" y="2804336"/>
        <a:ext cx="4536231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5BC94-1B54-472B-8B28-A2C490223CEE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93B5F-6ED5-4018-83AC-771519B6BE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  <p:sp>
        <p:nvSpPr>
          <p:cNvPr id="15364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91AF8F1-E64C-485D-A32A-6B6256B46A68}" type="slidenum">
              <a:rPr lang="sr-Latn-C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sr-Latn-CS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28600" y="38100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4191000" y="3733800"/>
            <a:ext cx="2566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zahvaćeni sistem: senzitivni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3886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C0000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9"/>
          <p:cNvSpPr txBox="1">
            <a:spLocks noChangeArrowheads="1"/>
          </p:cNvSpPr>
          <p:nvPr/>
        </p:nvSpPr>
        <p:spPr bwMode="auto">
          <a:xfrm>
            <a:off x="3657600" y="2743200"/>
            <a:ext cx="9906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4385102"/>
            <a:ext cx="1143000" cy="4154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5 dana</a:t>
            </a:r>
            <a:endParaRPr lang="en-US" sz="1050" b="1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9144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7" name="Line 174"/>
          <p:cNvSpPr>
            <a:spLocks noChangeShapeType="1"/>
          </p:cNvSpPr>
          <p:nvPr/>
        </p:nvSpPr>
        <p:spPr bwMode="auto">
          <a:xfrm>
            <a:off x="2362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1371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981200"/>
            <a:ext cx="0" cy="297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1642646"/>
            <a:ext cx="780983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Dg MS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28600" y="38100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4953000" y="3733800"/>
            <a:ext cx="2566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zahvaćeni sistem: senzitivni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3886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C0000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9"/>
          <p:cNvSpPr txBox="1">
            <a:spLocks noChangeArrowheads="1"/>
          </p:cNvSpPr>
          <p:nvPr/>
        </p:nvSpPr>
        <p:spPr bwMode="auto">
          <a:xfrm>
            <a:off x="3657600" y="2743200"/>
            <a:ext cx="9906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840" y="4191000"/>
            <a:ext cx="1211760" cy="4154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5 dana</a:t>
            </a:r>
            <a:endParaRPr lang="en-US" sz="1050" b="1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9144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7" name="Line 174"/>
          <p:cNvSpPr>
            <a:spLocks noChangeShapeType="1"/>
          </p:cNvSpPr>
          <p:nvPr/>
        </p:nvSpPr>
        <p:spPr bwMode="auto">
          <a:xfrm>
            <a:off x="2362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1371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981200"/>
            <a:ext cx="0" cy="297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1642646"/>
            <a:ext cx="780983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Dg MS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21" name="Text Box 169"/>
          <p:cNvSpPr txBox="1">
            <a:spLocks noChangeArrowheads="1"/>
          </p:cNvSpPr>
          <p:nvPr/>
        </p:nvSpPr>
        <p:spPr bwMode="auto">
          <a:xfrm>
            <a:off x="48006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šake i leve potkolenice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28600" y="38100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6030134" y="3733800"/>
            <a:ext cx="31138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zahvaćeni sistem: moždano stablo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3886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C0000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9"/>
          <p:cNvSpPr txBox="1">
            <a:spLocks noChangeArrowheads="1"/>
          </p:cNvSpPr>
          <p:nvPr/>
        </p:nvSpPr>
        <p:spPr bwMode="auto">
          <a:xfrm>
            <a:off x="3657600" y="2743200"/>
            <a:ext cx="9906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191000"/>
            <a:ext cx="1066800" cy="4154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5 dana</a:t>
            </a:r>
            <a:endParaRPr lang="en-US" sz="1050" b="1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9144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7" name="Line 174"/>
          <p:cNvSpPr>
            <a:spLocks noChangeShapeType="1"/>
          </p:cNvSpPr>
          <p:nvPr/>
        </p:nvSpPr>
        <p:spPr bwMode="auto">
          <a:xfrm>
            <a:off x="2362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1371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981200"/>
            <a:ext cx="0" cy="297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1642646"/>
            <a:ext cx="780983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Dg MS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21" name="Text Box 169"/>
          <p:cNvSpPr txBox="1">
            <a:spLocks noChangeArrowheads="1"/>
          </p:cNvSpPr>
          <p:nvPr/>
        </p:nvSpPr>
        <p:spPr bwMode="auto">
          <a:xfrm>
            <a:off x="48006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šake i leve potkolenice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 Box 169"/>
          <p:cNvSpPr txBox="1">
            <a:spLocks noChangeArrowheads="1"/>
          </p:cNvSpPr>
          <p:nvPr/>
        </p:nvSpPr>
        <p:spPr bwMode="auto">
          <a:xfrm>
            <a:off x="5943600" y="2850921"/>
            <a:ext cx="1295400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desnog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" name="Line 174"/>
          <p:cNvSpPr>
            <a:spLocks noChangeShapeType="1"/>
          </p:cNvSpPr>
          <p:nvPr/>
        </p:nvSpPr>
        <p:spPr bwMode="auto">
          <a:xfrm>
            <a:off x="6019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28600" y="38100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7200379" y="3657600"/>
            <a:ext cx="17150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zahvaćeni sistem: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n.opticus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3886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C0000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9"/>
          <p:cNvSpPr txBox="1">
            <a:spLocks noChangeArrowheads="1"/>
          </p:cNvSpPr>
          <p:nvPr/>
        </p:nvSpPr>
        <p:spPr bwMode="auto">
          <a:xfrm>
            <a:off x="3657600" y="2743200"/>
            <a:ext cx="9906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2640" y="4385102"/>
            <a:ext cx="983160" cy="41549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5 dana</a:t>
            </a:r>
            <a:endParaRPr lang="en-US" sz="1050" b="1" dirty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9144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7" name="Line 174"/>
          <p:cNvSpPr>
            <a:spLocks noChangeShapeType="1"/>
          </p:cNvSpPr>
          <p:nvPr/>
        </p:nvSpPr>
        <p:spPr bwMode="auto">
          <a:xfrm>
            <a:off x="2362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1371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581400" y="1981200"/>
            <a:ext cx="0" cy="297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1642646"/>
            <a:ext cx="780983" cy="33855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r-Latn-RS" sz="1600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Dg MS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21" name="Text Box 169"/>
          <p:cNvSpPr txBox="1">
            <a:spLocks noChangeArrowheads="1"/>
          </p:cNvSpPr>
          <p:nvPr/>
        </p:nvSpPr>
        <p:spPr bwMode="auto">
          <a:xfrm>
            <a:off x="48006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šake i leve potkolenice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 Box 169"/>
          <p:cNvSpPr txBox="1">
            <a:spLocks noChangeArrowheads="1"/>
          </p:cNvSpPr>
          <p:nvPr/>
        </p:nvSpPr>
        <p:spPr bwMode="auto">
          <a:xfrm>
            <a:off x="5943600" y="2743200"/>
            <a:ext cx="914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desnog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" name="Line 174"/>
          <p:cNvSpPr>
            <a:spLocks noChangeShapeType="1"/>
          </p:cNvSpPr>
          <p:nvPr/>
        </p:nvSpPr>
        <p:spPr bwMode="auto">
          <a:xfrm>
            <a:off x="6019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7" name="Text Box 169"/>
          <p:cNvSpPr txBox="1">
            <a:spLocks noChangeArrowheads="1"/>
          </p:cNvSpPr>
          <p:nvPr/>
        </p:nvSpPr>
        <p:spPr bwMode="auto">
          <a:xfrm>
            <a:off x="70104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Slabovidost desnog oka,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8" name="Line 174"/>
          <p:cNvSpPr>
            <a:spLocks noChangeShapeType="1"/>
          </p:cNvSpPr>
          <p:nvPr/>
        </p:nvSpPr>
        <p:spPr bwMode="auto">
          <a:xfrm>
            <a:off x="7086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28600" y="38100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3886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C0000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9"/>
          <p:cNvSpPr txBox="1">
            <a:spLocks noChangeArrowheads="1"/>
          </p:cNvSpPr>
          <p:nvPr/>
        </p:nvSpPr>
        <p:spPr bwMode="auto">
          <a:xfrm>
            <a:off x="3657600" y="2743200"/>
            <a:ext cx="9906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9144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7" name="Line 174"/>
          <p:cNvSpPr>
            <a:spLocks noChangeShapeType="1"/>
          </p:cNvSpPr>
          <p:nvPr/>
        </p:nvSpPr>
        <p:spPr bwMode="auto">
          <a:xfrm>
            <a:off x="2362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1371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1642646"/>
            <a:ext cx="297870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  <a:latin typeface="Maiandra GD" pitchFamily="34" charset="0"/>
              </a:rPr>
              <a:t>9 meseci – 6 relapsa </a:t>
            </a:r>
            <a:r>
              <a:rPr lang="sr-Latn-RS" dirty="0" smtClean="0">
                <a:solidFill>
                  <a:srgbClr val="C00000"/>
                </a:solidFill>
                <a:latin typeface="Maiandra GD" pitchFamily="34" charset="0"/>
              </a:rPr>
              <a:t>bolesti </a:t>
            </a:r>
            <a:endParaRPr lang="en-US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21" name="Text Box 169"/>
          <p:cNvSpPr txBox="1">
            <a:spLocks noChangeArrowheads="1"/>
          </p:cNvSpPr>
          <p:nvPr/>
        </p:nvSpPr>
        <p:spPr bwMode="auto">
          <a:xfrm>
            <a:off x="48006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šake i leve potkolenice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 Box 169"/>
          <p:cNvSpPr txBox="1">
            <a:spLocks noChangeArrowheads="1"/>
          </p:cNvSpPr>
          <p:nvPr/>
        </p:nvSpPr>
        <p:spPr bwMode="auto">
          <a:xfrm>
            <a:off x="5943600" y="2743200"/>
            <a:ext cx="914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desnog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" name="Line 174"/>
          <p:cNvSpPr>
            <a:spLocks noChangeShapeType="1"/>
          </p:cNvSpPr>
          <p:nvPr/>
        </p:nvSpPr>
        <p:spPr bwMode="auto">
          <a:xfrm>
            <a:off x="6019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7" name="Text Box 169"/>
          <p:cNvSpPr txBox="1">
            <a:spLocks noChangeArrowheads="1"/>
          </p:cNvSpPr>
          <p:nvPr/>
        </p:nvSpPr>
        <p:spPr bwMode="auto">
          <a:xfrm>
            <a:off x="70104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Slabovidost desnog oka,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8" name="Line 174"/>
          <p:cNvSpPr>
            <a:spLocks noChangeShapeType="1"/>
          </p:cNvSpPr>
          <p:nvPr/>
        </p:nvSpPr>
        <p:spPr bwMode="auto">
          <a:xfrm>
            <a:off x="7086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28600" y="38100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3886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C0000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69"/>
          <p:cNvSpPr txBox="1">
            <a:spLocks noChangeArrowheads="1"/>
          </p:cNvSpPr>
          <p:nvPr/>
        </p:nvSpPr>
        <p:spPr bwMode="auto">
          <a:xfrm>
            <a:off x="3657600" y="2743200"/>
            <a:ext cx="9906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9144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7" name="Line 174"/>
          <p:cNvSpPr>
            <a:spLocks noChangeShapeType="1"/>
          </p:cNvSpPr>
          <p:nvPr/>
        </p:nvSpPr>
        <p:spPr bwMode="auto">
          <a:xfrm>
            <a:off x="23622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1371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1642646"/>
            <a:ext cx="297870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C00000"/>
                </a:solidFill>
                <a:latin typeface="Maiandra GD" pitchFamily="34" charset="0"/>
              </a:rPr>
              <a:t>9 meseci – 6 relapsa </a:t>
            </a:r>
            <a:r>
              <a:rPr lang="sr-Latn-RS" dirty="0" smtClean="0">
                <a:solidFill>
                  <a:srgbClr val="C00000"/>
                </a:solidFill>
                <a:latin typeface="Maiandra GD" pitchFamily="34" charset="0"/>
              </a:rPr>
              <a:t>bolesti </a:t>
            </a:r>
            <a:endParaRPr lang="en-US" dirty="0">
              <a:solidFill>
                <a:srgbClr val="C00000"/>
              </a:solidFill>
              <a:latin typeface="Maiandra GD" pitchFamily="34" charset="0"/>
            </a:endParaRPr>
          </a:p>
        </p:txBody>
      </p:sp>
      <p:sp>
        <p:nvSpPr>
          <p:cNvPr id="21" name="Text Box 169"/>
          <p:cNvSpPr txBox="1">
            <a:spLocks noChangeArrowheads="1"/>
          </p:cNvSpPr>
          <p:nvPr/>
        </p:nvSpPr>
        <p:spPr bwMode="auto">
          <a:xfrm>
            <a:off x="4800600" y="2743200"/>
            <a:ext cx="10668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leve šake i leve potkolenice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 Box 169"/>
          <p:cNvSpPr txBox="1">
            <a:spLocks noChangeArrowheads="1"/>
          </p:cNvSpPr>
          <p:nvPr/>
        </p:nvSpPr>
        <p:spPr bwMode="auto">
          <a:xfrm>
            <a:off x="5943600" y="2743200"/>
            <a:ext cx="914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desnog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6" name="Line 174"/>
          <p:cNvSpPr>
            <a:spLocks noChangeShapeType="1"/>
          </p:cNvSpPr>
          <p:nvPr/>
        </p:nvSpPr>
        <p:spPr bwMode="auto">
          <a:xfrm>
            <a:off x="6019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7" name="Text Box 169"/>
          <p:cNvSpPr txBox="1">
            <a:spLocks noChangeArrowheads="1"/>
          </p:cNvSpPr>
          <p:nvPr/>
        </p:nvSpPr>
        <p:spPr bwMode="auto">
          <a:xfrm>
            <a:off x="7010400" y="2743200"/>
            <a:ext cx="1295400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Slabovidost desnog oka,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8" name="Line 174"/>
          <p:cNvSpPr>
            <a:spLocks noChangeShapeType="1"/>
          </p:cNvSpPr>
          <p:nvPr/>
        </p:nvSpPr>
        <p:spPr bwMode="auto">
          <a:xfrm>
            <a:off x="70866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96200" y="1600200"/>
            <a:ext cx="1295400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Betaferon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</a:p>
          <a:p>
            <a:pPr algn="ctr"/>
            <a:r>
              <a:rPr lang="sr-Latn-CS" sz="1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9.6 MIU, s.c. na II dan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6230035"/>
            <a:ext cx="914400" cy="3231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1500" b="1" dirty="0" smtClean="0">
                <a:solidFill>
                  <a:srgbClr val="1C1C1C"/>
                </a:solidFill>
                <a:cs typeface="Arial" charset="0"/>
              </a:rPr>
              <a:t>EDSS 1.5</a:t>
            </a:r>
            <a:endParaRPr lang="en-US" sz="1500" b="1" dirty="0">
              <a:solidFill>
                <a:srgbClr val="1C1C1C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819400" y="3810000"/>
            <a:ext cx="0" cy="1427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261667" y="5257800"/>
            <a:ext cx="11297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Betaferon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3256002"/>
            <a:ext cx="1524000" cy="5539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C00000"/>
                </a:solidFill>
                <a:cs typeface="Arial" charset="0"/>
              </a:rPr>
              <a:t>6 ATAKA BOLESTI tokom 1 godine</a:t>
            </a:r>
            <a:endParaRPr lang="en-US" sz="15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109538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00206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Line 174"/>
          <p:cNvSpPr>
            <a:spLocks noChangeShapeType="1"/>
          </p:cNvSpPr>
          <p:nvPr/>
        </p:nvSpPr>
        <p:spPr bwMode="auto">
          <a:xfrm>
            <a:off x="304800" y="3810000"/>
            <a:ext cx="0" cy="1427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2209800"/>
            <a:ext cx="1295400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Betaferon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</a:p>
          <a:p>
            <a:pPr algn="ctr"/>
            <a:r>
              <a:rPr lang="sr-Latn-CS" sz="1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9.6 MIU, s.c. na II dan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5105400" y="3200400"/>
            <a:ext cx="0" cy="1198562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8" name="Text Box 169"/>
          <p:cNvSpPr txBox="1">
            <a:spLocks noChangeArrowheads="1"/>
          </p:cNvSpPr>
          <p:nvPr/>
        </p:nvSpPr>
        <p:spPr bwMode="auto">
          <a:xfrm>
            <a:off x="6477000" y="3261212"/>
            <a:ext cx="1524000" cy="584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sr-Latn-RS" sz="1600" b="1" dirty="0" smtClean="0">
                <a:solidFill>
                  <a:srgbClr val="002060"/>
                </a:solidFill>
                <a:latin typeface="Maiandra GD" pitchFamily="34" charset="0"/>
              </a:rPr>
              <a:t>1 godin</a:t>
            </a:r>
            <a:r>
              <a:rPr lang="en-US" sz="1600" b="1" dirty="0" smtClean="0">
                <a:solidFill>
                  <a:srgbClr val="002060"/>
                </a:solidFill>
                <a:latin typeface="Maiandra GD" pitchFamily="34" charset="0"/>
              </a:rPr>
              <a:t>a</a:t>
            </a:r>
            <a:r>
              <a:rPr lang="sr-Latn-RS" sz="1600" b="1" dirty="0" smtClean="0">
                <a:solidFill>
                  <a:srgbClr val="002060"/>
                </a:solidFill>
                <a:latin typeface="Maiandra GD" pitchFamily="34" charset="0"/>
              </a:rPr>
              <a:t> bez relapsa</a:t>
            </a:r>
            <a:endParaRPr lang="en-US" sz="1600" b="1" dirty="0">
              <a:solidFill>
                <a:srgbClr val="00206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2013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2819400" y="3810000"/>
            <a:ext cx="0" cy="1427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69"/>
          <p:cNvSpPr txBox="1">
            <a:spLocks noChangeArrowheads="1"/>
          </p:cNvSpPr>
          <p:nvPr/>
        </p:nvSpPr>
        <p:spPr bwMode="auto">
          <a:xfrm>
            <a:off x="6781800" y="1810197"/>
            <a:ext cx="2209800" cy="2031325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Slabost u nogama, trnjenje tabana, otežano mokrenje.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sr-Latn-RS" sz="1400" dirty="0" smtClean="0">
              <a:solidFill>
                <a:srgbClr val="1C1C1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Neurološki nalaz: blaga spastična tripareza+ugašen vib. senzibilitet, smetnje sa sfinkterima = kičmena moždina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400" b="1" dirty="0" smtClean="0">
                <a:solidFill>
                  <a:srgbClr val="002060"/>
                </a:solidFill>
                <a:cs typeface="Arial" charset="0"/>
              </a:rPr>
              <a:t>EDSS: 3.5</a:t>
            </a: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87630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1667" y="5257800"/>
            <a:ext cx="11297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Betaferon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3800" y="4114800"/>
            <a:ext cx="11146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</a:t>
            </a:r>
            <a:r>
              <a:rPr lang="x-none" sz="1050" b="1">
                <a:solidFill>
                  <a:srgbClr val="1C1C1C"/>
                </a:solidFill>
                <a:cs typeface="Arial" charset="0"/>
              </a:rPr>
              <a:t>5 dana</a:t>
            </a:r>
            <a:endParaRPr lang="sr-Latn-CS" sz="1050" b="1" dirty="0">
              <a:solidFill>
                <a:srgbClr val="1C1C1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050" b="1" dirty="0">
                <a:solidFill>
                  <a:srgbClr val="1C1C1C"/>
                </a:solidFill>
                <a:cs typeface="Arial" charset="0"/>
              </a:rPr>
              <a:t>potom </a:t>
            </a:r>
            <a:r>
              <a:rPr lang="sr-Latn-CS" sz="1050" b="1" dirty="0" smtClean="0">
                <a:solidFill>
                  <a:srgbClr val="1C1C1C"/>
                </a:solidFill>
                <a:cs typeface="Arial" charset="0"/>
              </a:rPr>
              <a:t>Pronizon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050" b="1" dirty="0" smtClean="0">
                <a:solidFill>
                  <a:srgbClr val="1C1C1C"/>
                </a:solidFill>
                <a:cs typeface="Arial" charset="0"/>
              </a:rPr>
              <a:t>Oporavak</a:t>
            </a:r>
            <a:endParaRPr lang="en-US" sz="1050" b="1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2286000" y="3256002"/>
            <a:ext cx="1524000" cy="5539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C00000"/>
                </a:solidFill>
                <a:cs typeface="Arial" charset="0"/>
              </a:rPr>
              <a:t>6 ATAKA BOLESTI tokom 1 godine</a:t>
            </a:r>
            <a:endParaRPr lang="en-US" sz="15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2" name="Text Box 169"/>
          <p:cNvSpPr txBox="1">
            <a:spLocks noChangeArrowheads="1"/>
          </p:cNvSpPr>
          <p:nvPr/>
        </p:nvSpPr>
        <p:spPr bwMode="auto">
          <a:xfrm>
            <a:off x="109538" y="3255258"/>
            <a:ext cx="804862" cy="52322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b="1" dirty="0" smtClean="0">
                <a:solidFill>
                  <a:srgbClr val="002060"/>
                </a:solidFill>
                <a:cs typeface="Arial" charset="0"/>
              </a:rPr>
              <a:t>2 ataka bolesti</a:t>
            </a:r>
            <a:endParaRPr lang="en-US" sz="1400" b="1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4" name="Line 174"/>
          <p:cNvSpPr>
            <a:spLocks noChangeShapeType="1"/>
          </p:cNvSpPr>
          <p:nvPr/>
        </p:nvSpPr>
        <p:spPr bwMode="auto">
          <a:xfrm>
            <a:off x="304800" y="3810000"/>
            <a:ext cx="0" cy="14271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2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5486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0" y="2247781"/>
            <a:ext cx="1295400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Betaferon</a:t>
            </a:r>
            <a:r>
              <a:rPr lang="sr-Latn-CS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 </a:t>
            </a:r>
          </a:p>
          <a:p>
            <a:pPr algn="ctr"/>
            <a:r>
              <a:rPr lang="sr-Latn-CS" sz="1400" dirty="0" smtClean="0">
                <a:solidFill>
                  <a:schemeClr val="accent6">
                    <a:lumMod val="50000"/>
                  </a:schemeClr>
                </a:solidFill>
                <a:latin typeface="Maiandra GD" pitchFamily="34" charset="0"/>
              </a:rPr>
              <a:t>a 9.6 MIU, s.c. na II dan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Line 174"/>
          <p:cNvSpPr>
            <a:spLocks noChangeShapeType="1"/>
          </p:cNvSpPr>
          <p:nvPr/>
        </p:nvSpPr>
        <p:spPr bwMode="auto">
          <a:xfrm>
            <a:off x="5105400" y="3276600"/>
            <a:ext cx="0" cy="1198562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257800" y="3962400"/>
            <a:ext cx="974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002060"/>
                </a:solidFill>
                <a:cs typeface="Arial" charset="0"/>
              </a:rPr>
              <a:t>EDSS: 1.5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latin typeface="Maiandra GD" pitchFamily="34" charset="0"/>
              </a:rPr>
              <a:t>Tentamen suicidi</a:t>
            </a:r>
            <a:endParaRPr lang="en-US" sz="4000" dirty="0">
              <a:latin typeface="Maiandra GD" pitchFamily="34" charset="0"/>
            </a:endParaRPr>
          </a:p>
        </p:txBody>
      </p:sp>
      <p:pic>
        <p:nvPicPr>
          <p:cNvPr id="3" name="Picture 2" descr="depress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705600" cy="5077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0" y="5802868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Maiandra GD" pitchFamily="34" charset="0"/>
              </a:rPr>
              <a:t>A</a:t>
            </a:r>
            <a:r>
              <a:rPr lang="sr-Latn-RS" sz="2000" dirty="0" smtClean="0">
                <a:latin typeface="Maiandra GD" pitchFamily="34" charset="0"/>
              </a:rPr>
              <a:t>pril 2014.</a:t>
            </a:r>
            <a:endParaRPr lang="en-US" sz="2000" dirty="0"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304800" y="3733800"/>
            <a:ext cx="0" cy="1198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124200"/>
            <a:ext cx="914400" cy="5539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C00000"/>
                </a:solidFill>
                <a:cs typeface="Arial" charset="0"/>
              </a:rPr>
              <a:t>8 ATAKA BOLESTI</a:t>
            </a:r>
            <a:endParaRPr lang="en-US" sz="15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69"/>
          <p:cNvSpPr txBox="1">
            <a:spLocks noChangeArrowheads="1"/>
          </p:cNvSpPr>
          <p:nvPr/>
        </p:nvSpPr>
        <p:spPr bwMode="auto">
          <a:xfrm>
            <a:off x="2590800" y="3334435"/>
            <a:ext cx="990600" cy="3231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1C1C1C"/>
                </a:solidFill>
                <a:cs typeface="Arial" charset="0"/>
              </a:rPr>
              <a:t>1 RELAPS</a:t>
            </a: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3352800" y="3657600"/>
            <a:ext cx="0" cy="1274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334000"/>
            <a:ext cx="11297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Betaferon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Box 169"/>
          <p:cNvSpPr txBox="1">
            <a:spLocks noChangeArrowheads="1"/>
          </p:cNvSpPr>
          <p:nvPr/>
        </p:nvSpPr>
        <p:spPr bwMode="auto">
          <a:xfrm>
            <a:off x="4267200" y="2995136"/>
            <a:ext cx="1447800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Sniženje oštrine vida, trnjenje leve polovine lica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080302"/>
            <a:ext cx="990600" cy="5770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</a:t>
            </a:r>
            <a:r>
              <a:rPr lang="x-none" sz="1050" b="1">
                <a:solidFill>
                  <a:srgbClr val="1C1C1C"/>
                </a:solidFill>
                <a:cs typeface="Arial" charset="0"/>
              </a:rPr>
              <a:t>5 </a:t>
            </a:r>
            <a:r>
              <a:rPr lang="x-none" sz="1050" b="1" smtClean="0">
                <a:solidFill>
                  <a:srgbClr val="1C1C1C"/>
                </a:solidFill>
                <a:cs typeface="Arial" charset="0"/>
              </a:rPr>
              <a:t>dana</a:t>
            </a:r>
            <a:endParaRPr lang="sr-Latn-RS" sz="1050" b="1" dirty="0" smtClean="0">
              <a:solidFill>
                <a:srgbClr val="1C1C1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1050" b="1" dirty="0" smtClean="0">
                <a:solidFill>
                  <a:srgbClr val="1C1C1C"/>
                </a:solidFill>
                <a:cs typeface="Arial" charset="0"/>
              </a:rPr>
              <a:t>Oporavak</a:t>
            </a:r>
            <a:endParaRPr lang="sr-Latn-CS" sz="1050" b="1" dirty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2057400"/>
            <a:ext cx="0" cy="2819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7000" y="1600200"/>
            <a:ext cx="448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Tentamen suicidi – Betaferon ex. maj 2014.</a:t>
            </a:r>
            <a:endParaRPr lang="en-U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7244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sr-Latn-RS" sz="2400" dirty="0" smtClean="0">
                <a:solidFill>
                  <a:schemeClr val="accent5">
                    <a:lumMod val="75000"/>
                  </a:schemeClr>
                </a:solidFill>
              </a:rPr>
              <a:t>Ana Kosać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sr-Latn-RS" sz="2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RS" sz="2200" dirty="0" smtClean="0">
                <a:solidFill>
                  <a:schemeClr val="accent5">
                    <a:lumMod val="75000"/>
                  </a:schemeClr>
                </a:solidFill>
              </a:rPr>
              <a:t>Klinika za neurologiju i psihijatriju za decu i omladinu, Beograd</a:t>
            </a:r>
          </a:p>
          <a:p>
            <a:endParaRPr lang="sr-Latn-RS" sz="22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2362200"/>
            <a:ext cx="7772400" cy="1470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PEDIJATRIJSKA MULTIPLA SKLEROZA (I)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304800" y="3733800"/>
            <a:ext cx="0" cy="1198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124200"/>
            <a:ext cx="914400" cy="5539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C00000"/>
                </a:solidFill>
                <a:cs typeface="Arial" charset="0"/>
              </a:rPr>
              <a:t>8 ATAKA BOLESTI</a:t>
            </a:r>
            <a:endParaRPr lang="en-US" sz="15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69"/>
          <p:cNvSpPr txBox="1">
            <a:spLocks noChangeArrowheads="1"/>
          </p:cNvSpPr>
          <p:nvPr/>
        </p:nvSpPr>
        <p:spPr bwMode="auto">
          <a:xfrm>
            <a:off x="2590800" y="3334435"/>
            <a:ext cx="914400" cy="3231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1C1C1C"/>
                </a:solidFill>
                <a:cs typeface="Arial" charset="0"/>
              </a:rPr>
              <a:t>1 RELAPS</a:t>
            </a:r>
            <a:endParaRPr lang="en-US" sz="1500" b="1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3352800" y="3657600"/>
            <a:ext cx="0" cy="1274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334000"/>
            <a:ext cx="11297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Betaferon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Box 169"/>
          <p:cNvSpPr txBox="1">
            <a:spLocks noChangeArrowheads="1"/>
          </p:cNvSpPr>
          <p:nvPr/>
        </p:nvSpPr>
        <p:spPr bwMode="auto">
          <a:xfrm>
            <a:off x="4267200" y="2995136"/>
            <a:ext cx="1447800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Sniženje oštrine vida, trnjenje leve polovine lica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5334000"/>
            <a:ext cx="112780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7030A0"/>
                </a:solidFill>
              </a:rPr>
              <a:t>Copaxone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2057400"/>
            <a:ext cx="0" cy="2819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0" y="1600200"/>
            <a:ext cx="183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Tentamen suicidi</a:t>
            </a:r>
            <a:endParaRPr lang="en-U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Dalji 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SEP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OKT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2014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304800" y="3733800"/>
            <a:ext cx="0" cy="11985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4" name="Text Box 169"/>
          <p:cNvSpPr txBox="1">
            <a:spLocks noChangeArrowheads="1"/>
          </p:cNvSpPr>
          <p:nvPr/>
        </p:nvSpPr>
        <p:spPr bwMode="auto">
          <a:xfrm>
            <a:off x="0" y="3124200"/>
            <a:ext cx="914400" cy="55399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C00000"/>
                </a:solidFill>
                <a:cs typeface="Arial" charset="0"/>
              </a:rPr>
              <a:t>8 ATAKA BOLESTI</a:t>
            </a:r>
            <a:endParaRPr lang="en-US" sz="15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69"/>
          <p:cNvSpPr txBox="1">
            <a:spLocks noChangeArrowheads="1"/>
          </p:cNvSpPr>
          <p:nvPr/>
        </p:nvSpPr>
        <p:spPr bwMode="auto">
          <a:xfrm>
            <a:off x="2590800" y="3334435"/>
            <a:ext cx="914400" cy="3231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500" b="1" dirty="0" smtClean="0">
                <a:solidFill>
                  <a:srgbClr val="1C1C1C"/>
                </a:solidFill>
                <a:cs typeface="Arial" charset="0"/>
              </a:rPr>
              <a:t>1 RELAPS</a:t>
            </a:r>
            <a:endParaRPr lang="en-US" sz="1500" b="1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4" name="Line 174"/>
          <p:cNvSpPr>
            <a:spLocks noChangeShapeType="1"/>
          </p:cNvSpPr>
          <p:nvPr/>
        </p:nvSpPr>
        <p:spPr bwMode="auto">
          <a:xfrm>
            <a:off x="3352800" y="3657600"/>
            <a:ext cx="0" cy="1274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5334000"/>
            <a:ext cx="112973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chemeClr val="accent6">
                    <a:lumMod val="75000"/>
                  </a:schemeClr>
                </a:solidFill>
              </a:rPr>
              <a:t>Betaferon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 Box 169"/>
          <p:cNvSpPr txBox="1">
            <a:spLocks noChangeArrowheads="1"/>
          </p:cNvSpPr>
          <p:nvPr/>
        </p:nvSpPr>
        <p:spPr bwMode="auto">
          <a:xfrm>
            <a:off x="4267200" y="2995136"/>
            <a:ext cx="1447800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Sniženje oštrine vida, trnjenje leve polovine lica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>
            <a:off x="48768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 Box 169"/>
          <p:cNvSpPr txBox="1">
            <a:spLocks noChangeArrowheads="1"/>
          </p:cNvSpPr>
          <p:nvPr/>
        </p:nvSpPr>
        <p:spPr bwMode="auto">
          <a:xfrm>
            <a:off x="5943600" y="3426023"/>
            <a:ext cx="1447800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R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elaps bolesti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5" name="Line 174"/>
          <p:cNvSpPr>
            <a:spLocks noChangeShapeType="1"/>
          </p:cNvSpPr>
          <p:nvPr/>
        </p:nvSpPr>
        <p:spPr bwMode="auto">
          <a:xfrm>
            <a:off x="68580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6" name="Line 174"/>
          <p:cNvSpPr>
            <a:spLocks noChangeShapeType="1"/>
          </p:cNvSpPr>
          <p:nvPr/>
        </p:nvSpPr>
        <p:spPr bwMode="auto">
          <a:xfrm>
            <a:off x="7772400" y="37338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7" name="Text Box 169"/>
          <p:cNvSpPr txBox="1">
            <a:spLocks noChangeArrowheads="1"/>
          </p:cNvSpPr>
          <p:nvPr/>
        </p:nvSpPr>
        <p:spPr bwMode="auto">
          <a:xfrm>
            <a:off x="7467600" y="2635478"/>
            <a:ext cx="1524000" cy="1169551"/>
          </a:xfrm>
          <a:prstGeom prst="rect">
            <a:avLst/>
          </a:prstGeom>
          <a:solidFill>
            <a:schemeClr val="accent2">
              <a:lumMod val="40000"/>
              <a:lumOff val="6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Nemogućnost stajanja, hoda usled nestabilnosti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EDSS: 8.0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5334000"/>
            <a:ext cx="112780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r-Latn-RS" b="1" dirty="0" smtClean="0">
                <a:solidFill>
                  <a:srgbClr val="7030A0"/>
                </a:solidFill>
              </a:rPr>
              <a:t>Copaxone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9400" y="3810000"/>
            <a:ext cx="1114600" cy="738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</a:t>
            </a:r>
            <a:r>
              <a:rPr lang="x-none" sz="1050" b="1">
                <a:solidFill>
                  <a:srgbClr val="1C1C1C"/>
                </a:solidFill>
                <a:cs typeface="Arial" charset="0"/>
              </a:rPr>
              <a:t>5 dana</a:t>
            </a:r>
            <a:endParaRPr lang="sr-Latn-CS" sz="1050" b="1" dirty="0">
              <a:solidFill>
                <a:srgbClr val="1C1C1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050" b="1" dirty="0">
                <a:solidFill>
                  <a:srgbClr val="1C1C1C"/>
                </a:solidFill>
                <a:cs typeface="Arial" charset="0"/>
              </a:rPr>
              <a:t>potom </a:t>
            </a:r>
            <a:r>
              <a:rPr lang="sr-Latn-CS" sz="1050" b="1" dirty="0" smtClean="0">
                <a:solidFill>
                  <a:srgbClr val="1C1C1C"/>
                </a:solidFill>
                <a:cs typeface="Arial" charset="0"/>
              </a:rPr>
              <a:t>Pronizon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CS" sz="1050" b="1" dirty="0" smtClean="0">
                <a:solidFill>
                  <a:srgbClr val="1C1C1C"/>
                </a:solidFill>
                <a:cs typeface="Arial" charset="0"/>
              </a:rPr>
              <a:t>TIP</a:t>
            </a:r>
            <a:endParaRPr lang="en-US" sz="1050" b="1" dirty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77200" y="4613702"/>
            <a:ext cx="990600" cy="2539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1050" b="1" dirty="0" smtClean="0">
                <a:solidFill>
                  <a:srgbClr val="1C1C1C"/>
                </a:solidFill>
                <a:cs typeface="Arial" charset="0"/>
              </a:rPr>
              <a:t>3 TIP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0" y="4080302"/>
            <a:ext cx="990600" cy="5770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>
            <a:solidFill>
              <a:schemeClr val="tx2">
                <a:lumMod val="50000"/>
                <a:alpha val="8000"/>
              </a:schemeClr>
            </a:solidFill>
          </a:ln>
          <a:effectLst>
            <a:outerShdw blurRad="609600" dist="1371600" dir="16140000" sy="-23000" kx="-800400" algn="bl" rotWithShape="0">
              <a:schemeClr val="tx2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 prstMaterial="clear">
            <a:bevelT/>
          </a:sp3d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MP 1g/dan,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050" b="1" dirty="0">
                <a:solidFill>
                  <a:srgbClr val="1C1C1C"/>
                </a:solidFill>
                <a:cs typeface="Arial" charset="0"/>
              </a:rPr>
              <a:t>tokom </a:t>
            </a:r>
            <a:r>
              <a:rPr lang="x-none" sz="1050" b="1">
                <a:solidFill>
                  <a:srgbClr val="1C1C1C"/>
                </a:solidFill>
                <a:cs typeface="Arial" charset="0"/>
              </a:rPr>
              <a:t>5 </a:t>
            </a:r>
            <a:r>
              <a:rPr lang="x-none" sz="1050" b="1" smtClean="0">
                <a:solidFill>
                  <a:srgbClr val="1C1C1C"/>
                </a:solidFill>
                <a:cs typeface="Arial" charset="0"/>
              </a:rPr>
              <a:t>dana</a:t>
            </a:r>
            <a:endParaRPr lang="sr-Latn-RS" sz="1050" b="1" dirty="0" smtClean="0">
              <a:solidFill>
                <a:srgbClr val="1C1C1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r-Latn-RS" sz="1050" b="1" dirty="0" smtClean="0">
                <a:solidFill>
                  <a:srgbClr val="1C1C1C"/>
                </a:solidFill>
                <a:cs typeface="Arial" charset="0"/>
              </a:rPr>
              <a:t>Oporavak</a:t>
            </a:r>
            <a:endParaRPr lang="sr-Latn-CS" sz="1050" b="1" dirty="0">
              <a:solidFill>
                <a:srgbClr val="1C1C1C"/>
              </a:solidFill>
              <a:cs typeface="Arial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962400" y="2057400"/>
            <a:ext cx="0" cy="2819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48000" y="1600200"/>
            <a:ext cx="183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Tentamen suicidi</a:t>
            </a:r>
            <a:endParaRPr lang="en-U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b="1" dirty="0" smtClean="0">
                <a:solidFill>
                  <a:srgbClr val="003300"/>
                </a:solidFill>
                <a:latin typeface="Maiandra GD" pitchFamily="34" charset="0"/>
              </a:rPr>
              <a:t>Rezime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buNone/>
            </a:pP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M.M. 18 godina</a:t>
            </a:r>
          </a:p>
          <a:p>
            <a:pPr algn="ctr" eaLnBrk="1" hangingPunct="1">
              <a:buNone/>
            </a:pPr>
            <a:endParaRPr lang="sr-Latn-R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P</a:t>
            </a: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očetak bolesti  -  8 godina</a:t>
            </a:r>
          </a:p>
          <a:p>
            <a:pPr algn="ctr" eaLnBrk="1" hangingPunct="1">
              <a:buNone/>
            </a:pP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Relapsno - remitentna forma MS</a:t>
            </a:r>
          </a:p>
          <a:p>
            <a:pPr algn="ctr" eaLnBrk="1" hangingPunct="1">
              <a:buNone/>
            </a:pP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Z</a:t>
            </a: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a 10 godina trajanja bolesti – 12 relapsa</a:t>
            </a:r>
          </a:p>
          <a:p>
            <a:pPr algn="ctr" eaLnBrk="1" hangingPunct="1">
              <a:buNone/>
            </a:pP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EDSS. 2.0</a:t>
            </a:r>
          </a:p>
          <a:p>
            <a:pPr algn="ctr" eaLnBrk="1" hangingPunct="1">
              <a:buNone/>
            </a:pPr>
            <a:endParaRPr lang="sr-Latn-R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 eaLnBrk="1" hangingPunct="1">
              <a:buNone/>
            </a:pP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Depresi</a:t>
            </a:r>
            <a:r>
              <a:rPr lang="en-US" sz="2400" dirty="0" smtClean="0">
                <a:solidFill>
                  <a:srgbClr val="003300"/>
                </a:solidFill>
                <a:latin typeface="Maiandra GD" pitchFamily="34" charset="0"/>
              </a:rPr>
              <a:t>j</a:t>
            </a: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a, Tentamen suicidi</a:t>
            </a:r>
            <a:endParaRPr lang="en-U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 eaLnBrk="1" hangingPunct="1">
              <a:buNone/>
            </a:pPr>
            <a:endParaRPr lang="en-US" sz="2400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ctr" eaLnBrk="1" hangingPunct="1">
              <a:buNone/>
            </a:pPr>
            <a:r>
              <a:rPr lang="sr-Latn-RS" sz="2400" dirty="0" smtClean="0">
                <a:solidFill>
                  <a:srgbClr val="003300"/>
                </a:solidFill>
                <a:latin typeface="Maiandra GD" pitchFamily="34" charset="0"/>
              </a:rPr>
              <a:t>Th. Betaferon, Copaxone</a:t>
            </a:r>
            <a:endParaRPr lang="en-US" sz="2400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                      </a:t>
            </a:r>
            <a:r>
              <a:rPr lang="sr-Latn-R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iandra GD" pitchFamily="34" charset="0"/>
              </a:rPr>
              <a:t>Hvala na pažnji</a:t>
            </a:r>
            <a:endParaRPr lang="sr-Latn-RS" sz="3600" b="1" dirty="0" smtClean="0">
              <a:solidFill>
                <a:schemeClr val="accent5">
                  <a:lumMod val="75000"/>
                </a:schemeClr>
              </a:solidFill>
              <a:latin typeface="Maiandra GD" pitchFamily="34" charset="0"/>
            </a:endParaRPr>
          </a:p>
          <a:p>
            <a:pPr>
              <a:buNone/>
            </a:pPr>
            <a:endParaRPr lang="sr-Latn-RS" sz="3600" dirty="0" smtClean="0">
              <a:solidFill>
                <a:schemeClr val="accent5">
                  <a:lumMod val="75000"/>
                </a:schemeClr>
              </a:solidFill>
              <a:latin typeface="Maiandra GD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accent5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749" y="152400"/>
            <a:ext cx="292205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/>
            </a:r>
            <a:br>
              <a:rPr lang="sr-Latn-RS" sz="36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</a:br>
            <a:r>
              <a:rPr lang="sr-Latn-RS" sz="40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Pedijatrijska MS </a:t>
            </a:r>
            <a:r>
              <a:rPr lang="sr-Latn-RS" sz="3600" dirty="0" smtClean="0">
                <a:solidFill>
                  <a:srgbClr val="002060"/>
                </a:solidFill>
                <a:latin typeface="Maiandra GD" pitchFamily="34" charset="0"/>
              </a:rPr>
              <a:t/>
            </a:r>
            <a:br>
              <a:rPr lang="sr-Latn-RS" sz="3600" dirty="0" smtClean="0">
                <a:solidFill>
                  <a:srgbClr val="002060"/>
                </a:solidFill>
                <a:latin typeface="Maiandra GD" pitchFamily="34" charset="0"/>
              </a:rPr>
            </a:br>
            <a:endParaRPr lang="en-US" sz="2600" dirty="0">
              <a:solidFill>
                <a:srgbClr val="002060"/>
              </a:solidFill>
              <a:latin typeface="Maiandra G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2400" dirty="0" smtClean="0">
                <a:latin typeface="Maiandra GD" pitchFamily="34" charset="0"/>
              </a:rPr>
              <a:t>2-5 % ukupnog broja pacijenata sa MS</a:t>
            </a:r>
          </a:p>
          <a:p>
            <a:pPr>
              <a:lnSpc>
                <a:spcPct val="150000"/>
              </a:lnSpc>
            </a:pPr>
            <a:r>
              <a:rPr lang="sr-Latn-RS" sz="2400" dirty="0" smtClean="0">
                <a:latin typeface="Maiandra GD" pitchFamily="34" charset="0"/>
              </a:rPr>
              <a:t>Početak bolesti pre 18. godine (16. godine)</a:t>
            </a:r>
          </a:p>
          <a:p>
            <a:pPr>
              <a:lnSpc>
                <a:spcPct val="150000"/>
              </a:lnSpc>
            </a:pPr>
            <a:r>
              <a:rPr lang="sr-Latn-RS" sz="2400" dirty="0" smtClean="0">
                <a:latin typeface="Maiandra GD" pitchFamily="34" charset="0"/>
              </a:rPr>
              <a:t>Relapsno remitentni tok – 95% pacijenata</a:t>
            </a:r>
          </a:p>
          <a:p>
            <a:endParaRPr lang="sr-Latn-RS" sz="2400" dirty="0" smtClean="0">
              <a:latin typeface="Maiandra G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uzzle_Windows_7_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60" y="4876800"/>
            <a:ext cx="222504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l"/>
            <a:r>
              <a:rPr lang="sr-Latn-RS" sz="36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/>
            </a:r>
            <a:br>
              <a:rPr lang="sr-Latn-RS" sz="36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</a:br>
            <a:r>
              <a:rPr lang="sr-Latn-RS" sz="40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Pedijatrijska RRMS: </a:t>
            </a:r>
            <a:br>
              <a:rPr lang="sr-Latn-RS" sz="40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</a:br>
            <a:r>
              <a:rPr lang="sr-Latn-RS" sz="40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dijagnostički kriterijumi 2013 </a:t>
            </a:r>
            <a:r>
              <a:rPr lang="sr-Latn-RS" sz="3600" dirty="0" smtClean="0">
                <a:solidFill>
                  <a:srgbClr val="002060"/>
                </a:solidFill>
                <a:latin typeface="Maiandra GD" pitchFamily="34" charset="0"/>
              </a:rPr>
              <a:t/>
            </a:r>
            <a:br>
              <a:rPr lang="sr-Latn-RS" sz="3600" dirty="0" smtClean="0">
                <a:solidFill>
                  <a:srgbClr val="002060"/>
                </a:solidFill>
                <a:latin typeface="Maiandra GD" pitchFamily="34" charset="0"/>
              </a:rPr>
            </a:br>
            <a:endParaRPr lang="en-US" sz="2600" dirty="0">
              <a:solidFill>
                <a:srgbClr val="002060"/>
              </a:solidFill>
              <a:latin typeface="Maiandra GD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609600" y="2373312"/>
          <a:ext cx="46513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486400" y="3396578"/>
            <a:ext cx="3468198" cy="29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sr-Latn-RS" sz="36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/>
            </a:r>
            <a:br>
              <a:rPr lang="sr-Latn-RS" sz="3600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</a:br>
            <a:r>
              <a:rPr lang="sr-Latn-RS" sz="4000" b="1" dirty="0" smtClean="0">
                <a:solidFill>
                  <a:schemeClr val="accent5">
                    <a:lumMod val="50000"/>
                  </a:schemeClr>
                </a:solidFill>
                <a:latin typeface="Maiandra GD" pitchFamily="34" charset="0"/>
              </a:rPr>
              <a:t>Pedijatrijska MS </a:t>
            </a:r>
            <a:r>
              <a:rPr lang="sr-Latn-RS" sz="3600" dirty="0" smtClean="0">
                <a:solidFill>
                  <a:srgbClr val="002060"/>
                </a:solidFill>
                <a:latin typeface="Maiandra GD" pitchFamily="34" charset="0"/>
              </a:rPr>
              <a:t/>
            </a:r>
            <a:br>
              <a:rPr lang="sr-Latn-RS" sz="3600" dirty="0" smtClean="0">
                <a:solidFill>
                  <a:srgbClr val="002060"/>
                </a:solidFill>
                <a:latin typeface="Maiandra GD" pitchFamily="34" charset="0"/>
              </a:rPr>
            </a:br>
            <a:endParaRPr lang="en-US" sz="2600" dirty="0">
              <a:solidFill>
                <a:srgbClr val="002060"/>
              </a:solidFill>
              <a:latin typeface="Maiandra GD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pPr algn="ctr">
              <a:buNone/>
            </a:pPr>
            <a:r>
              <a:rPr lang="sr-Latn-RS" sz="2400" dirty="0" smtClean="0">
                <a:latin typeface="Maiandra GD" pitchFamily="34" charset="0"/>
              </a:rPr>
              <a:t>Terapija koja modifikuje tok bolesti nije zvanično odobrena (FDA, EMA), koristi se “off-label”</a:t>
            </a:r>
          </a:p>
          <a:p>
            <a:endParaRPr lang="sr-Latn-RS" sz="2400" dirty="0" smtClean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Prva linija: Glatiramer acetat / Interferon beta</a:t>
            </a:r>
          </a:p>
          <a:p>
            <a:r>
              <a:rPr lang="sr-Latn-RS" sz="2000" dirty="0" smtClean="0">
                <a:latin typeface="Maiandra GD" pitchFamily="34" charset="0"/>
              </a:rPr>
              <a:t>Druga linija: Natalizumab</a:t>
            </a:r>
          </a:p>
          <a:p>
            <a:endParaRPr lang="sr-Latn-RS" sz="2000" dirty="0" smtClean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U fazi kliničkih studija: Fingolimod / Teriflunomid / Dimetil fumarat</a:t>
            </a:r>
          </a:p>
          <a:p>
            <a:endParaRPr lang="sr-Latn-RS" sz="2000" dirty="0" smtClean="0">
              <a:latin typeface="Maiandra GD" pitchFamily="34" charset="0"/>
            </a:endParaRPr>
          </a:p>
          <a:p>
            <a:r>
              <a:rPr lang="en-US" sz="2000" dirty="0" smtClean="0">
                <a:latin typeface="Maiandra GD" pitchFamily="34" charset="0"/>
              </a:rPr>
              <a:t>T</a:t>
            </a:r>
            <a:r>
              <a:rPr lang="sr-Latn-RS" sz="2000" dirty="0" smtClean="0">
                <a:latin typeface="Maiandra GD" pitchFamily="34" charset="0"/>
              </a:rPr>
              <a:t>erapija akutnih egzacerbacija: Methylprednisolon 30 mg/kg/d (3-5 dana); Ig i.v.; izmena plazme</a:t>
            </a:r>
            <a:endParaRPr lang="en-US" sz="2000" dirty="0">
              <a:latin typeface="Maiandra GD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uzzle_Windows_7_wallpa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160" y="5410200"/>
            <a:ext cx="207264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solidFill>
                  <a:schemeClr val="accent3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M.M. 18 godina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Maiandra GD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97363"/>
          </a:xfrm>
        </p:spPr>
        <p:txBody>
          <a:bodyPr/>
          <a:lstStyle/>
          <a:p>
            <a:pPr eaLnBrk="1" hangingPunct="1">
              <a:buNone/>
            </a:pPr>
            <a:r>
              <a:rPr lang="sr-Latn-RS" sz="2600" u="sng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Lična anamneza:</a:t>
            </a:r>
          </a:p>
          <a:p>
            <a:pPr eaLnBrk="1" hangingPunct="1">
              <a:buNone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T</a:t>
            </a:r>
            <a:r>
              <a:rPr lang="sr-Latn-RS" sz="2600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rudnoća i porođaj majke uredni</a:t>
            </a:r>
          </a:p>
          <a:p>
            <a:pPr eaLnBrk="1" hangingPunct="1">
              <a:buNone/>
            </a:pPr>
            <a:r>
              <a:rPr lang="sr-Latn-RS" sz="2600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Rani psihomotorni razvoj - uredan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chemeClr val="tx2">
                  <a:lumMod val="75000"/>
                </a:schemeClr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endParaRPr lang="en-US" sz="2600" dirty="0" smtClean="0">
              <a:solidFill>
                <a:schemeClr val="tx2">
                  <a:lumMod val="75000"/>
                </a:schemeClr>
              </a:solidFill>
              <a:latin typeface="Maiandra GD" pitchFamily="34" charset="0"/>
            </a:endParaRPr>
          </a:p>
          <a:p>
            <a:pPr eaLnBrk="1" hangingPunct="1">
              <a:buNone/>
            </a:pPr>
            <a:r>
              <a:rPr lang="sr-Latn-RS" sz="2600" u="sng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Porodična anamneza:</a:t>
            </a:r>
          </a:p>
          <a:p>
            <a:pPr eaLnBrk="1" hangingPunct="1">
              <a:buNone/>
            </a:pPr>
            <a:r>
              <a:rPr lang="sr-Latn-RS" sz="2600" dirty="0" smtClean="0">
                <a:solidFill>
                  <a:schemeClr val="tx2">
                    <a:lumMod val="75000"/>
                  </a:schemeClr>
                </a:solidFill>
                <a:latin typeface="Maiandra GD" pitchFamily="34" charset="0"/>
              </a:rPr>
              <a:t>Bez bolesti od značaja za hereditet</a:t>
            </a:r>
            <a:endParaRPr lang="sr-Latn-CS" sz="2600" dirty="0" smtClean="0">
              <a:solidFill>
                <a:schemeClr val="tx2">
                  <a:lumMod val="75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9"/>
          <p:cNvSpPr txBox="1">
            <a:spLocks noChangeArrowheads="1"/>
          </p:cNvSpPr>
          <p:nvPr/>
        </p:nvSpPr>
        <p:spPr bwMode="auto">
          <a:xfrm>
            <a:off x="109538" y="3147536"/>
            <a:ext cx="1293812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 vid,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Početak bolesti, uzrast 8 g.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179388" y="3906838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140834" y="4149725"/>
            <a:ext cx="2449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 sistem: n.opticus</a:t>
            </a: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19200" y="4648200"/>
            <a:ext cx="19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pontani oporavak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9"/>
          <p:cNvSpPr txBox="1">
            <a:spLocks noChangeArrowheads="1"/>
          </p:cNvSpPr>
          <p:nvPr/>
        </p:nvSpPr>
        <p:spPr bwMode="auto">
          <a:xfrm>
            <a:off x="109538" y="3147536"/>
            <a:ext cx="1293812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 vid,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179388" y="3906838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2362200" y="4191000"/>
            <a:ext cx="3017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 sistem: moždano stablo</a:t>
            </a: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" name="Text Box 169"/>
          <p:cNvSpPr txBox="1">
            <a:spLocks noChangeArrowheads="1"/>
          </p:cNvSpPr>
          <p:nvPr/>
        </p:nvSpPr>
        <p:spPr bwMode="auto">
          <a:xfrm>
            <a:off x="1600200" y="3352800"/>
            <a:ext cx="129381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22098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18761" y="4648200"/>
            <a:ext cx="19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pontani oporavak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9"/>
          <p:cNvSpPr txBox="1">
            <a:spLocks noChangeArrowheads="1"/>
          </p:cNvSpPr>
          <p:nvPr/>
        </p:nvSpPr>
        <p:spPr bwMode="auto">
          <a:xfrm>
            <a:off x="109538" y="3147536"/>
            <a:ext cx="1293812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 vid,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Klinički 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179388" y="3906838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4419600" y="4114800"/>
            <a:ext cx="2470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 sistem: senzitivni</a:t>
            </a: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" name="Text Box 169"/>
          <p:cNvSpPr txBox="1">
            <a:spLocks noChangeArrowheads="1"/>
          </p:cNvSpPr>
          <p:nvPr/>
        </p:nvSpPr>
        <p:spPr bwMode="auto">
          <a:xfrm>
            <a:off x="1600200" y="3352800"/>
            <a:ext cx="129381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22098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3124200" y="3147536"/>
            <a:ext cx="1371600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>
            <a:off x="43434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71361" y="4648200"/>
            <a:ext cx="19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pontani oporavak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9"/>
          <p:cNvSpPr txBox="1">
            <a:spLocks noChangeArrowheads="1"/>
          </p:cNvSpPr>
          <p:nvPr/>
        </p:nvSpPr>
        <p:spPr bwMode="auto">
          <a:xfrm>
            <a:off x="109538" y="3147536"/>
            <a:ext cx="1293812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 vid,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 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179388" y="3906838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142" name="TextBox 6"/>
          <p:cNvSpPr txBox="1">
            <a:spLocks noChangeArrowheads="1"/>
          </p:cNvSpPr>
          <p:nvPr/>
        </p:nvSpPr>
        <p:spPr bwMode="auto">
          <a:xfrm>
            <a:off x="4918273" y="4114800"/>
            <a:ext cx="27649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zahvaćeni sistemi: senzitivni +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CS" sz="1600" b="1" dirty="0" smtClean="0">
                <a:solidFill>
                  <a:srgbClr val="C00000"/>
                </a:solidFill>
                <a:cs typeface="Arial" charset="0"/>
              </a:rPr>
              <a:t>moždano stablo</a:t>
            </a: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" name="Text Box 169"/>
          <p:cNvSpPr txBox="1">
            <a:spLocks noChangeArrowheads="1"/>
          </p:cNvSpPr>
          <p:nvPr/>
        </p:nvSpPr>
        <p:spPr bwMode="auto">
          <a:xfrm>
            <a:off x="1600200" y="3352800"/>
            <a:ext cx="129381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22098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3124200" y="3147536"/>
            <a:ext cx="1371600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>
            <a:off x="43434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Text Box 169"/>
          <p:cNvSpPr txBox="1">
            <a:spLocks noChangeArrowheads="1"/>
          </p:cNvSpPr>
          <p:nvPr/>
        </p:nvSpPr>
        <p:spPr bwMode="auto">
          <a:xfrm>
            <a:off x="4573588" y="2932093"/>
            <a:ext cx="1293812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>
            <a:off x="48768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80961" y="4648200"/>
            <a:ext cx="19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pontani oporavak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69"/>
          <p:cNvSpPr txBox="1">
            <a:spLocks noChangeArrowheads="1"/>
          </p:cNvSpPr>
          <p:nvPr/>
        </p:nvSpPr>
        <p:spPr bwMode="auto">
          <a:xfrm>
            <a:off x="109538" y="3147536"/>
            <a:ext cx="1293812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Snižen vid, bol pri pokretanju oka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noFill/>
          <a:ln w="28575">
            <a:noFill/>
          </a:ln>
        </p:spPr>
        <p:txBody>
          <a:bodyPr/>
          <a:lstStyle/>
          <a:p>
            <a:pPr algn="l"/>
            <a:r>
              <a:rPr lang="sr-Latn-CS" sz="3400" b="1" dirty="0" smtClean="0">
                <a:solidFill>
                  <a:srgbClr val="26287E"/>
                </a:solidFill>
                <a:latin typeface="Maiandra GD" pitchFamily="34" charset="0"/>
              </a:rPr>
              <a:t>Tok bolesti...</a:t>
            </a:r>
          </a:p>
        </p:txBody>
      </p:sp>
      <p:graphicFrame>
        <p:nvGraphicFramePr>
          <p:cNvPr id="60480" name="Group 64"/>
          <p:cNvGraphicFramePr>
            <a:graphicFrameLocks noGrp="1"/>
          </p:cNvGraphicFramePr>
          <p:nvPr/>
        </p:nvGraphicFramePr>
        <p:xfrm>
          <a:off x="107950" y="5013325"/>
          <a:ext cx="8964613" cy="993924"/>
        </p:xfrm>
        <a:graphic>
          <a:graphicData uri="http://schemas.openxmlformats.org/drawingml/2006/table">
            <a:tbl>
              <a:tblPr/>
              <a:tblGrid>
                <a:gridCol w="501650"/>
                <a:gridCol w="498475"/>
                <a:gridCol w="503238"/>
                <a:gridCol w="503237"/>
                <a:gridCol w="496888"/>
                <a:gridCol w="501650"/>
                <a:gridCol w="500062"/>
                <a:gridCol w="500063"/>
                <a:gridCol w="504825"/>
                <a:gridCol w="500062"/>
                <a:gridCol w="500063"/>
                <a:gridCol w="503237"/>
                <a:gridCol w="498475"/>
                <a:gridCol w="501650"/>
                <a:gridCol w="474663"/>
                <a:gridCol w="476250"/>
                <a:gridCol w="474662"/>
                <a:gridCol w="525463"/>
              </a:tblGrid>
              <a:tr h="993924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R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2005</a:t>
                      </a: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2009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MAJ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sr-Latn-C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JUN 2012</a:t>
                      </a: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sr-Latn-C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anchorCtr="1" horzOverflow="overflow">
                    <a:lnL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26287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141" name="Line 174"/>
          <p:cNvSpPr>
            <a:spLocks noChangeShapeType="1"/>
          </p:cNvSpPr>
          <p:nvPr/>
        </p:nvSpPr>
        <p:spPr bwMode="auto">
          <a:xfrm>
            <a:off x="179388" y="3906838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7" name="Text Box 169"/>
          <p:cNvSpPr txBox="1">
            <a:spLocks noChangeArrowheads="1"/>
          </p:cNvSpPr>
          <p:nvPr/>
        </p:nvSpPr>
        <p:spPr bwMode="auto">
          <a:xfrm>
            <a:off x="1600200" y="3352800"/>
            <a:ext cx="1293812" cy="523220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obraza i jezika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8" name="Line 174"/>
          <p:cNvSpPr>
            <a:spLocks noChangeShapeType="1"/>
          </p:cNvSpPr>
          <p:nvPr/>
        </p:nvSpPr>
        <p:spPr bwMode="auto">
          <a:xfrm>
            <a:off x="22098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9" name="Text Box 169"/>
          <p:cNvSpPr txBox="1">
            <a:spLocks noChangeArrowheads="1"/>
          </p:cNvSpPr>
          <p:nvPr/>
        </p:nvSpPr>
        <p:spPr bwMode="auto">
          <a:xfrm>
            <a:off x="3124200" y="3147536"/>
            <a:ext cx="1371600" cy="738664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i</a:t>
            </a: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 </a:t>
            </a:r>
            <a:r>
              <a:rPr lang="en-US" sz="1400" dirty="0" err="1" smtClean="0">
                <a:solidFill>
                  <a:srgbClr val="1C1C1C"/>
                </a:solidFill>
                <a:cs typeface="Arial" charset="0"/>
              </a:rPr>
              <a:t>tela</a:t>
            </a:r>
            <a:endParaRPr lang="en-US" sz="1400" dirty="0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>
            <a:off x="43434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1" name="Text Box 169"/>
          <p:cNvSpPr txBox="1">
            <a:spLocks noChangeArrowheads="1"/>
          </p:cNvSpPr>
          <p:nvPr/>
        </p:nvSpPr>
        <p:spPr bwMode="auto">
          <a:xfrm>
            <a:off x="4573588" y="2932093"/>
            <a:ext cx="1293812" cy="954107"/>
          </a:xfrm>
          <a:prstGeom prst="rect">
            <a:avLst/>
          </a:prstGeom>
          <a:solidFill>
            <a:schemeClr val="accent2">
              <a:lumMod val="60000"/>
              <a:lumOff val="40000"/>
              <a:alpha val="52156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Utrnulost desne polovine lica i tela.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1C1C1C"/>
                </a:solidFill>
                <a:cs typeface="Arial" charset="0"/>
              </a:rPr>
              <a:t>D</a:t>
            </a:r>
            <a:r>
              <a:rPr lang="sr-Latn-RS" sz="1400" dirty="0" smtClean="0">
                <a:solidFill>
                  <a:srgbClr val="1C1C1C"/>
                </a:solidFill>
                <a:cs typeface="Arial" charset="0"/>
              </a:rPr>
              <a:t>uple slike</a:t>
            </a:r>
          </a:p>
        </p:txBody>
      </p:sp>
      <p:sp>
        <p:nvSpPr>
          <p:cNvPr id="12" name="Line 174"/>
          <p:cNvSpPr>
            <a:spLocks noChangeShapeType="1"/>
          </p:cNvSpPr>
          <p:nvPr/>
        </p:nvSpPr>
        <p:spPr bwMode="auto">
          <a:xfrm>
            <a:off x="4876800" y="3886200"/>
            <a:ext cx="0" cy="16557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1371600"/>
            <a:ext cx="304800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Prvi klinički zabeležen atak bolesti</a:t>
            </a:r>
          </a:p>
          <a:p>
            <a:pPr algn="ctr"/>
            <a:endParaRPr lang="sr-Latn-RS" dirty="0" smtClean="0">
              <a:solidFill>
                <a:schemeClr val="accent2">
                  <a:lumMod val="50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MR endokranijuma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: </a:t>
            </a:r>
          </a:p>
          <a:p>
            <a:pPr algn="ctr"/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multiple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fokalne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HIZ :  periventrikularne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jukstakortikalne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infratentorijalne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.</a:t>
            </a:r>
            <a:endParaRPr lang="sr-Latn-RS" dirty="0" smtClean="0">
              <a:solidFill>
                <a:schemeClr val="accent2">
                  <a:lumMod val="50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MR vratne kičme:</a:t>
            </a:r>
          </a:p>
          <a:p>
            <a:pPr algn="ctr"/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jedna intramedularna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HIZ.</a:t>
            </a:r>
          </a:p>
          <a:p>
            <a:pPr algn="ctr"/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IEF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 </a:t>
            </a:r>
            <a:r>
              <a:rPr lang="sr-Latn-RS" b="1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likvora i seruma: </a:t>
            </a:r>
            <a:r>
              <a:rPr lang="sr-Latn-RS" dirty="0" smtClean="0">
                <a:solidFill>
                  <a:schemeClr val="accent2">
                    <a:lumMod val="50000"/>
                  </a:schemeClr>
                </a:solidFill>
                <a:latin typeface="Maiandra GD" pitchFamily="34" charset="0"/>
              </a:rPr>
              <a:t>Oligoklonalne trake u likvoru, normalan nalaz u serumu.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6200"/>
            <a:ext cx="1924050" cy="8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457200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990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52400"/>
            <a:ext cx="1066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52400"/>
            <a:ext cx="6858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0" y="3657600"/>
            <a:ext cx="533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3657600"/>
            <a:ext cx="5334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0"/>
            <a:ext cx="228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209800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10869" y="5562600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2286000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0" y="2362200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2514600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066800" y="3733800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733800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86400" y="6211669"/>
            <a:ext cx="1981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48600" y="3352800"/>
            <a:ext cx="990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8229600" y="3276600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743200" y="6629400"/>
            <a:ext cx="533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DUAL_TSE_BRAIN.jpg"/>
          <p:cNvPicPr>
            <a:picLocks noChangeAspect="1"/>
          </p:cNvPicPr>
          <p:nvPr/>
        </p:nvPicPr>
        <p:blipFill>
          <a:blip r:embed="rId2" cstate="print"/>
          <a:srcRect l="18367" t="12245" r="16327" b="6122"/>
          <a:stretch>
            <a:fillRect/>
          </a:stretch>
        </p:blipFill>
        <p:spPr>
          <a:xfrm>
            <a:off x="1447800" y="533400"/>
            <a:ext cx="2438400" cy="3048000"/>
          </a:xfrm>
          <a:prstGeom prst="rect">
            <a:avLst/>
          </a:prstGeom>
        </p:spPr>
      </p:pic>
      <p:pic>
        <p:nvPicPr>
          <p:cNvPr id="34" name="Picture 33" descr="STIR_longTE_1.jpg"/>
          <p:cNvPicPr>
            <a:picLocks noChangeAspect="1"/>
          </p:cNvPicPr>
          <p:nvPr/>
        </p:nvPicPr>
        <p:blipFill>
          <a:blip r:embed="rId3" cstate="print"/>
          <a:srcRect l="23809" r="19048" b="7143"/>
          <a:stretch>
            <a:fillRect/>
          </a:stretch>
        </p:blipFill>
        <p:spPr>
          <a:xfrm>
            <a:off x="6781800" y="3657600"/>
            <a:ext cx="1828800" cy="2971800"/>
          </a:xfrm>
          <a:prstGeom prst="rect">
            <a:avLst/>
          </a:prstGeom>
        </p:spPr>
      </p:pic>
      <p:pic>
        <p:nvPicPr>
          <p:cNvPr id="35" name="Picture 34" descr="DUAL_TSE_BRAIN2.jpg"/>
          <p:cNvPicPr>
            <a:picLocks noChangeAspect="1"/>
          </p:cNvPicPr>
          <p:nvPr/>
        </p:nvPicPr>
        <p:blipFill>
          <a:blip r:embed="rId4" cstate="print"/>
          <a:srcRect l="14286" t="10204" r="16327" b="6122"/>
          <a:stretch>
            <a:fillRect/>
          </a:stretch>
        </p:blipFill>
        <p:spPr>
          <a:xfrm>
            <a:off x="4876800" y="457200"/>
            <a:ext cx="2590800" cy="3124200"/>
          </a:xfrm>
          <a:prstGeom prst="rect">
            <a:avLst/>
          </a:prstGeom>
        </p:spPr>
      </p:pic>
      <p:pic>
        <p:nvPicPr>
          <p:cNvPr id="36" name="Picture 35" descr="DUAL_TSE_BRAIN4.jpg"/>
          <p:cNvPicPr>
            <a:picLocks noChangeAspect="1"/>
          </p:cNvPicPr>
          <p:nvPr/>
        </p:nvPicPr>
        <p:blipFill>
          <a:blip r:embed="rId5" cstate="print"/>
          <a:srcRect l="17094" t="16667" r="16667" b="7143"/>
          <a:stretch>
            <a:fillRect/>
          </a:stretch>
        </p:blipFill>
        <p:spPr>
          <a:xfrm>
            <a:off x="381000" y="3912326"/>
            <a:ext cx="2362200" cy="2717074"/>
          </a:xfrm>
          <a:prstGeom prst="rect">
            <a:avLst/>
          </a:prstGeom>
        </p:spPr>
      </p:pic>
      <p:pic>
        <p:nvPicPr>
          <p:cNvPr id="37" name="Picture 36" descr="DUAL_TSE_BRAIN6.jpg"/>
          <p:cNvPicPr>
            <a:picLocks noChangeAspect="1"/>
          </p:cNvPicPr>
          <p:nvPr/>
        </p:nvPicPr>
        <p:blipFill>
          <a:blip r:embed="rId6" cstate="print"/>
          <a:srcRect l="19608" t="19608" r="15686" b="5883"/>
          <a:stretch>
            <a:fillRect/>
          </a:stretch>
        </p:blipFill>
        <p:spPr>
          <a:xfrm>
            <a:off x="3276600" y="3886200"/>
            <a:ext cx="2514600" cy="2895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62000" y="533400"/>
            <a:ext cx="533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800600" y="545068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4800" y="3810000"/>
            <a:ext cx="381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200400" y="3733800"/>
            <a:ext cx="457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371600" y="533400"/>
            <a:ext cx="4572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1093</Words>
  <Application>Microsoft Office PowerPoint</Application>
  <PresentationFormat>On-screen Show (4:3)</PresentationFormat>
  <Paragraphs>359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2_Office Theme</vt:lpstr>
      <vt:lpstr>PowerPoint Presentation</vt:lpstr>
      <vt:lpstr>PowerPoint Presentation</vt:lpstr>
      <vt:lpstr> M.M. 18 godina</vt:lpstr>
      <vt:lpstr>Početak bolesti, uzrast 8 g.</vt:lpstr>
      <vt:lpstr>Klinički tok bolesti...</vt:lpstr>
      <vt:lpstr>Klinički tok bolesti...</vt:lpstr>
      <vt:lpstr>Tok bolesti...</vt:lpstr>
      <vt:lpstr>Tok bolesti...</vt:lpstr>
      <vt:lpstr>PowerPoint Presentation</vt:lpstr>
      <vt:lpstr>Dalji klinički tok bolesti</vt:lpstr>
      <vt:lpstr>Dalji klinički tok bolesti...</vt:lpstr>
      <vt:lpstr>Dalji klinički tok bolesti...</vt:lpstr>
      <vt:lpstr>Dalji klinički tok bolesti...</vt:lpstr>
      <vt:lpstr>Dalji klinički tok bolesti...</vt:lpstr>
      <vt:lpstr>Dalji klinički tok bolesti...</vt:lpstr>
      <vt:lpstr>Dalji klinički tok bolesti...</vt:lpstr>
      <vt:lpstr>Dalji klinički tok bolesti...</vt:lpstr>
      <vt:lpstr>Tentamen suicidi</vt:lpstr>
      <vt:lpstr>Dalji klinički tok bolesti...</vt:lpstr>
      <vt:lpstr>Dalji klinički tok bolesti...</vt:lpstr>
      <vt:lpstr>Dalji klinički tok bolesti...</vt:lpstr>
      <vt:lpstr>Rezime</vt:lpstr>
      <vt:lpstr>PowerPoint Presentation</vt:lpstr>
      <vt:lpstr> Pedijatrijska MS  </vt:lpstr>
      <vt:lpstr> Pedijatrijska RRMS:  dijagnostički kriterijumi 2013  </vt:lpstr>
      <vt:lpstr> Pedijatrijska MS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Prikaz pedijatrijske forme multiple skleroze</dc:title>
  <dc:creator>Ana</dc:creator>
  <cp:lastModifiedBy>Visnja</cp:lastModifiedBy>
  <cp:revision>147</cp:revision>
  <dcterms:created xsi:type="dcterms:W3CDTF">2006-08-16T00:00:00Z</dcterms:created>
  <dcterms:modified xsi:type="dcterms:W3CDTF">2015-08-04T07:55:57Z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