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96" r:id="rId5"/>
    <p:sldId id="281" r:id="rId6"/>
    <p:sldId id="261" r:id="rId7"/>
    <p:sldId id="293" r:id="rId8"/>
    <p:sldId id="282" r:id="rId9"/>
    <p:sldId id="264" r:id="rId10"/>
    <p:sldId id="294" r:id="rId11"/>
    <p:sldId id="295" r:id="rId12"/>
    <p:sldId id="265" r:id="rId13"/>
    <p:sldId id="285" r:id="rId14"/>
    <p:sldId id="286" r:id="rId15"/>
    <p:sldId id="276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BCDCBA"/>
    <a:srgbClr val="95B9B7"/>
    <a:srgbClr val="9ACEA0"/>
    <a:srgbClr val="97DA8E"/>
    <a:srgbClr val="B6E0C9"/>
    <a:srgbClr val="ACC8C7"/>
    <a:srgbClr val="31C9C5"/>
    <a:srgbClr val="96DA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 varScale="1">
        <p:scale>
          <a:sx n="55" d="100"/>
          <a:sy n="55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90674108774579E-2"/>
          <c:y val="0.33909926031973425"/>
          <c:w val="0.90886057645572083"/>
          <c:h val="0.5391462096649684"/>
        </c:manualLayout>
      </c:layout>
      <c:scatterChart>
        <c:scatterStyle val="lineMarker"/>
        <c:varyColors val="0"/>
        <c:ser>
          <c:idx val="2"/>
          <c:order val="2"/>
          <c:tx>
            <c:strRef>
              <c:f>Sheet1!$B$1</c:f>
            </c:strRef>
          </c:tx>
          <c:marker>
            <c:symbol val="none"/>
          </c:marker>
          <c:xVal>
            <c:numRef>
              <c:f>Sheet1!$A$2:$A$5</c:f>
            </c:numRef>
          </c:xVal>
          <c:yVal>
            <c:numRef>
              <c:f>Sheet1!$B$2:$B$5</c:f>
            </c:numRef>
          </c:yVal>
          <c:smooth val="0"/>
        </c:ser>
        <c:ser>
          <c:idx val="3"/>
          <c:order val="3"/>
          <c:tx>
            <c:strRef>
              <c:f>Sheet1!$B$1</c:f>
            </c:strRef>
          </c:tx>
          <c:marker>
            <c:symbol val="none"/>
          </c:marker>
          <c:xVal>
            <c:numRef>
              <c:f>Sheet1!$A$2:$A$5</c:f>
            </c:numRef>
          </c:xVal>
          <c:yVal>
            <c:numRef>
              <c:f>Sheet1!$B$2:$B$5</c:f>
            </c:numRef>
          </c:yVal>
          <c:smooth val="0"/>
        </c:ser>
        <c:ser>
          <c:idx val="1"/>
          <c:order val="1"/>
          <c:tx>
            <c:strRef>
              <c:f>Sheet1!$B$1</c:f>
            </c:strRef>
          </c:tx>
          <c:marker>
            <c:symbol val="none"/>
          </c:marker>
          <c:xVal>
            <c:numRef>
              <c:f>Sheet1!$A$2:$A$5</c:f>
            </c:numRef>
          </c:xVal>
          <c:yVal>
            <c:numRef>
              <c:f>Sheet1!$B$2:$B$5</c:f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5569152"/>
        <c:axId val="45571072"/>
      </c:scatterChart>
      <c:valAx>
        <c:axId val="45569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571072"/>
        <c:crosses val="autoZero"/>
        <c:crossBetween val="midCat"/>
      </c:valAx>
      <c:valAx>
        <c:axId val="45571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55691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90674108774523E-2"/>
          <c:y val="0.33909926031973397"/>
          <c:w val="0.90886057645572083"/>
          <c:h val="0.539146209664968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9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6609920"/>
        <c:axId val="46611840"/>
      </c:scatterChart>
      <c:valAx>
        <c:axId val="46609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611840"/>
        <c:crosses val="autoZero"/>
        <c:crossBetween val="midCat"/>
      </c:valAx>
      <c:valAx>
        <c:axId val="46611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66099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90674108774523E-2"/>
          <c:y val="0.33909926031973414"/>
          <c:w val="0.90886057645572083"/>
          <c:h val="0.539146209664968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Sheet1!$A$2:$A$5</c:f>
              <c:numCache>
                <c:formatCode>General</c:formatCode>
                <c:ptCount val="4"/>
                <c:pt idx="2">
                  <c:v>9</c:v>
                </c:pt>
                <c:pt idx="3">
                  <c:v>10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2">
                  <c:v>4.22</c:v>
                </c:pt>
                <c:pt idx="3">
                  <c:v>4.25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6595200"/>
        <c:axId val="56597504"/>
      </c:scatterChart>
      <c:valAx>
        <c:axId val="56595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6597504"/>
        <c:crosses val="autoZero"/>
        <c:crossBetween val="midCat"/>
      </c:valAx>
      <c:valAx>
        <c:axId val="56597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65952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419056562883764E-2"/>
          <c:y val="0.33909926031973453"/>
          <c:w val="0.981580943437114"/>
          <c:h val="0.5391462096649684"/>
        </c:manualLayout>
      </c:layout>
      <c:scatterChart>
        <c:scatterStyle val="lineMarker"/>
        <c:varyColors val="0"/>
        <c:ser>
          <c:idx val="2"/>
          <c:order val="2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Sheet1!$A$2:$A$8</c:f>
              <c:numCache>
                <c:formatCode>General</c:formatCode>
                <c:ptCount val="7"/>
                <c:pt idx="4">
                  <c:v>17</c:v>
                </c:pt>
                <c:pt idx="5">
                  <c:v>23</c:v>
                </c:pt>
                <c:pt idx="6">
                  <c:v>30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4">
                  <c:v>4.3499999999999996</c:v>
                </c:pt>
                <c:pt idx="5">
                  <c:v>4.5</c:v>
                </c:pt>
                <c:pt idx="6">
                  <c:v>4.75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Sheet1!$A$2:$A$8</c:f>
              <c:numCache>
                <c:formatCode>General</c:formatCode>
                <c:ptCount val="7"/>
                <c:pt idx="4">
                  <c:v>17</c:v>
                </c:pt>
                <c:pt idx="5">
                  <c:v>23</c:v>
                </c:pt>
                <c:pt idx="6">
                  <c:v>30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4">
                  <c:v>4.3499999999999996</c:v>
                </c:pt>
                <c:pt idx="5">
                  <c:v>4.5</c:v>
                </c:pt>
                <c:pt idx="6">
                  <c:v>4.75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Sheet1!$A$2:$A$8</c:f>
              <c:numCache>
                <c:formatCode>General</c:formatCode>
                <c:ptCount val="7"/>
                <c:pt idx="4">
                  <c:v>17</c:v>
                </c:pt>
                <c:pt idx="5">
                  <c:v>23</c:v>
                </c:pt>
                <c:pt idx="6">
                  <c:v>30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4">
                  <c:v>4.3499999999999996</c:v>
                </c:pt>
                <c:pt idx="5">
                  <c:v>4.5</c:v>
                </c:pt>
                <c:pt idx="6">
                  <c:v>4.75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Sheet1!$A$2:$A$8</c:f>
              <c:numCache>
                <c:formatCode>General</c:formatCode>
                <c:ptCount val="7"/>
                <c:pt idx="4">
                  <c:v>17</c:v>
                </c:pt>
                <c:pt idx="5">
                  <c:v>23</c:v>
                </c:pt>
                <c:pt idx="6">
                  <c:v>30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4">
                  <c:v>4.3499999999999996</c:v>
                </c:pt>
                <c:pt idx="5">
                  <c:v>4.5</c:v>
                </c:pt>
                <c:pt idx="6">
                  <c:v>4.75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75455872"/>
        <c:axId val="45819008"/>
      </c:scatterChart>
      <c:valAx>
        <c:axId val="75455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5819008"/>
        <c:crosses val="autoZero"/>
        <c:crossBetween val="midCat"/>
      </c:valAx>
      <c:valAx>
        <c:axId val="45819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54558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419056562883764E-2"/>
          <c:y val="0.33909926031973442"/>
          <c:w val="0.98158094343711422"/>
          <c:h val="0.5391462096649684"/>
        </c:manualLayout>
      </c:layout>
      <c:scatterChart>
        <c:scatterStyle val="lineMarker"/>
        <c:varyColors val="0"/>
        <c:ser>
          <c:idx val="2"/>
          <c:order val="2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17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  <c:pt idx="3">
                  <c:v>4.25</c:v>
                </c:pt>
                <c:pt idx="4">
                  <c:v>4.3499999999999996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17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  <c:pt idx="3">
                  <c:v>4.25</c:v>
                </c:pt>
                <c:pt idx="4">
                  <c:v>4.3499999999999996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17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  <c:pt idx="3">
                  <c:v>4.25</c:v>
                </c:pt>
                <c:pt idx="4">
                  <c:v>4.3499999999999996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17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  <c:pt idx="3">
                  <c:v>4.25</c:v>
                </c:pt>
                <c:pt idx="4">
                  <c:v>4.3499999999999996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361216"/>
        <c:axId val="46387584"/>
      </c:scatterChart>
      <c:valAx>
        <c:axId val="46361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6387584"/>
        <c:crosses val="autoZero"/>
        <c:crossBetween val="midCat"/>
      </c:valAx>
      <c:valAx>
        <c:axId val="46387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63612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419056562883764E-2"/>
          <c:y val="0.62115081768625235"/>
          <c:w val="0.98158094343711444"/>
          <c:h val="0.3788491823137502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elete val="1"/>
          </c:dLbls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17</c:v>
                </c:pt>
                <c:pt idx="5">
                  <c:v>23</c:v>
                </c:pt>
                <c:pt idx="6">
                  <c:v>30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3.5</c:v>
                </c:pt>
                <c:pt idx="1">
                  <c:v>4</c:v>
                </c:pt>
                <c:pt idx="2">
                  <c:v>4.22</c:v>
                </c:pt>
                <c:pt idx="3">
                  <c:v>4.25</c:v>
                </c:pt>
                <c:pt idx="4">
                  <c:v>4.3499999999999996</c:v>
                </c:pt>
                <c:pt idx="5">
                  <c:v>4.5</c:v>
                </c:pt>
                <c:pt idx="6">
                  <c:v>4.75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54377472"/>
        <c:axId val="55378688"/>
      </c:scatterChart>
      <c:valAx>
        <c:axId val="54377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5378688"/>
        <c:crosses val="autoZero"/>
        <c:crossBetween val="midCat"/>
      </c:valAx>
      <c:valAx>
        <c:axId val="55378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437747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365C5C6-B680-4107-B590-F204B7DEA467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FB84074-397E-4584-94D0-A0F7C1ABACDD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5118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88A6A85-97A7-40E5-9986-929E8112FFEE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9DA3F52-3A62-472C-BA21-21F52C788819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9247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562600" cy="944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3300"/>
                </a:solidFill>
                <a:latin typeface="Maiandra GD" pitchFamily="34" charset="0"/>
              </a:rPr>
              <a:t>NEUROPSIHOLOŠKA PROCENA</a:t>
            </a:r>
            <a:endParaRPr lang="en-US" sz="2800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4267200" cy="5105400"/>
          </a:xfrm>
          <a:ln w="127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1800" i="1" dirty="0" smtClean="0">
                <a:solidFill>
                  <a:srgbClr val="1D65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PRIM</a:t>
            </a:r>
            <a:r>
              <a:rPr lang="sr-Latn-RS" sz="1800" i="1" dirty="0" smtClean="0">
                <a:solidFill>
                  <a:srgbClr val="1D65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</a:t>
            </a:r>
            <a:r>
              <a:rPr lang="en-US" sz="1800" i="1" dirty="0" smtClean="0">
                <a:solidFill>
                  <a:srgbClr val="1D65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NJENI TESTOVI</a:t>
            </a:r>
            <a:r>
              <a:rPr lang="en-US" sz="1800" dirty="0" smtClean="0">
                <a:solidFill>
                  <a:srgbClr val="1D655C"/>
                </a:solidFill>
                <a:latin typeface="Maiandra GD" pitchFamily="34" charset="0"/>
              </a:rPr>
              <a:t>:</a:t>
            </a:r>
            <a:endParaRPr lang="sr-Latn-RS" sz="1800" dirty="0" smtClean="0">
              <a:solidFill>
                <a:srgbClr val="1D655C"/>
              </a:solidFill>
              <a:latin typeface="Maiandra GD" pitchFamily="34" charset="0"/>
            </a:endParaRPr>
          </a:p>
          <a:p>
            <a:r>
              <a:rPr lang="hr-HR" sz="1600" b="1" dirty="0" smtClean="0">
                <a:solidFill>
                  <a:srgbClr val="003300"/>
                </a:solidFill>
                <a:latin typeface="Maiandra GD" pitchFamily="34" charset="0"/>
              </a:rPr>
              <a:t>Rao-va  Neuropsihološka Baterija </a:t>
            </a:r>
            <a:endParaRPr lang="en-US" sz="1600" b="1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None/>
            </a:pPr>
            <a:r>
              <a:rPr lang="en-US" sz="1600" b="1" i="1" dirty="0" smtClean="0">
                <a:solidFill>
                  <a:srgbClr val="003300"/>
                </a:solidFill>
                <a:latin typeface="Maiandra GD" pitchFamily="34" charset="0"/>
              </a:rPr>
              <a:t>     </a:t>
            </a:r>
            <a:r>
              <a:rPr lang="hr-HR" sz="1600" i="1" dirty="0" smtClean="0">
                <a:solidFill>
                  <a:srgbClr val="003300"/>
                </a:solidFill>
                <a:latin typeface="Maiandra GD" pitchFamily="34" charset="0"/>
              </a:rPr>
              <a:t>(T</a:t>
            </a:r>
            <a:r>
              <a:rPr lang="sr-Latn-CS" sz="1600" i="1" dirty="0" smtClean="0">
                <a:solidFill>
                  <a:srgbClr val="003300"/>
                </a:solidFill>
                <a:latin typeface="Maiandra GD" pitchFamily="34" charset="0"/>
              </a:rPr>
              <a:t>he Brief Repeatable Battery of Neuropsychological Tests- </a:t>
            </a:r>
            <a:r>
              <a:rPr lang="hr-HR" sz="1600" i="1" dirty="0" smtClean="0">
                <a:solidFill>
                  <a:srgbClr val="003300"/>
                </a:solidFill>
                <a:latin typeface="Maiandra GD" pitchFamily="34" charset="0"/>
              </a:rPr>
              <a:t>BRNB)</a:t>
            </a:r>
            <a:endParaRPr lang="en-US" sz="1600" i="1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lvl="1"/>
            <a:r>
              <a:rPr lang="en-GB" sz="1600" b="1" dirty="0" smtClean="0">
                <a:solidFill>
                  <a:srgbClr val="003300"/>
                </a:solidFill>
                <a:latin typeface="Maiandra GD" pitchFamily="34" charset="0"/>
              </a:rPr>
              <a:t>PASAT 3</a:t>
            </a:r>
            <a:r>
              <a:rPr lang="sr-Latn-RS" sz="1600" b="1" dirty="0" smtClean="0">
                <a:solidFill>
                  <a:srgbClr val="003300"/>
                </a:solidFill>
                <a:latin typeface="Maiandra GD" pitchFamily="34" charset="0"/>
              </a:rPr>
              <a:t>’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: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procen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pažnje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,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radne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memo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r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ije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brzine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verbalne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obrade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GB" sz="1600" dirty="0" err="1" smtClean="0">
                <a:solidFill>
                  <a:srgbClr val="003300"/>
                </a:solidFill>
                <a:latin typeface="Maiandra GD" pitchFamily="34" charset="0"/>
              </a:rPr>
              <a:t>informacija</a:t>
            </a:r>
            <a:r>
              <a:rPr lang="en-GB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endParaRPr lang="en-US" sz="1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lvl="1"/>
            <a:r>
              <a:rPr lang="en-US" sz="1600" b="1" dirty="0" smtClean="0">
                <a:solidFill>
                  <a:srgbClr val="003300"/>
                </a:solidFill>
                <a:latin typeface="Maiandra GD" pitchFamily="34" charset="0"/>
              </a:rPr>
              <a:t>Symbol Digit Modalities Test (SDMT)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: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brzin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vizuelnog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procesiranja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informacija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održavanja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pažnje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</a:p>
          <a:p>
            <a:pPr lvl="1"/>
            <a:r>
              <a:rPr lang="sr-Latn-CS" sz="1600" b="1" dirty="0" smtClean="0">
                <a:solidFill>
                  <a:srgbClr val="003300"/>
                </a:solidFill>
                <a:latin typeface="Maiandra GD" pitchFamily="34" charset="0"/>
              </a:rPr>
              <a:t>COWAT</a:t>
            </a:r>
            <a:r>
              <a:rPr lang="sr-Latn-CS" sz="1600" dirty="0" smtClean="0">
                <a:solidFill>
                  <a:srgbClr val="003300"/>
                </a:solidFill>
                <a:latin typeface="Maiandra GD" pitchFamily="34" charset="0"/>
              </a:rPr>
              <a:t>: verbalna fluentnost</a:t>
            </a:r>
            <a:endParaRPr lang="en-US" sz="1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lvl="1"/>
            <a:r>
              <a:rPr lang="sr-Latn-CS" sz="1600" b="1" dirty="0" smtClean="0">
                <a:solidFill>
                  <a:srgbClr val="003300"/>
                </a:solidFill>
                <a:latin typeface="Maiandra GD" pitchFamily="34" charset="0"/>
              </a:rPr>
              <a:t>Selective Reminding Test (SRT)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: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verbalno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pamćenj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memorij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a,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odloženo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pamćenje</a:t>
            </a:r>
            <a:endParaRPr lang="en-US" sz="1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lvl="1"/>
            <a:r>
              <a:rPr lang="sr-Latn-CS" sz="1600" b="1" dirty="0" smtClean="0">
                <a:solidFill>
                  <a:srgbClr val="003300"/>
                </a:solidFill>
                <a:latin typeface="Maiandra GD" pitchFamily="34" charset="0"/>
              </a:rPr>
              <a:t>SPART (Spatial Recall Test 10/36)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: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vizuospacijaln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memorij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endParaRPr lang="en-US" sz="1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r>
              <a:rPr lang="hr-HR" sz="1600" b="1" dirty="0" smtClean="0">
                <a:solidFill>
                  <a:srgbClr val="003300"/>
                </a:solidFill>
                <a:latin typeface="Maiandra GD" pitchFamily="34" charset="0"/>
              </a:rPr>
              <a:t>Stroop test : </a:t>
            </a:r>
            <a:r>
              <a:rPr lang="hr-HR" sz="1600" dirty="0" smtClean="0">
                <a:solidFill>
                  <a:srgbClr val="003300"/>
                </a:solidFill>
                <a:latin typeface="Maiandra GD" pitchFamily="34" charset="0"/>
              </a:rPr>
              <a:t>egzekutivne funkcije</a:t>
            </a:r>
            <a:endParaRPr lang="en-US" sz="1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r>
              <a:rPr lang="pl-PL" sz="1600" b="1" dirty="0" smtClean="0">
                <a:solidFill>
                  <a:srgbClr val="003300"/>
                </a:solidFill>
                <a:latin typeface="Maiandra GD" pitchFamily="34" charset="0"/>
              </a:rPr>
              <a:t>Beckova skala depresije</a:t>
            </a:r>
            <a:endParaRPr lang="en-US" sz="1600" b="1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None/>
            </a:pPr>
            <a:endParaRPr lang="en-US" sz="1800" dirty="0" smtClean="0">
              <a:solidFill>
                <a:srgbClr val="1D655C"/>
              </a:solidFill>
              <a:latin typeface="Maiandra GD" pitchFamily="34" charset="0"/>
            </a:endParaRPr>
          </a:p>
          <a:p>
            <a:pPr marL="0">
              <a:buNone/>
            </a:pPr>
            <a:endParaRPr lang="en-US" sz="14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endParaRPr lang="en-US" sz="1200" dirty="0" smtClean="0">
              <a:latin typeface="Maiandra GD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029200" y="1371600"/>
            <a:ext cx="3962400" cy="3733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D65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REZULTATI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D65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: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D655C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Maiandra GD" pitchFamily="34" charset="0"/>
              <a:buChar char="*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Premorbidni intelektualni kapaciteti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-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natprosečni.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Maiandra GD" pitchFamily="34" charset="0"/>
              <a:buChar char="*"/>
              <a:tabLst/>
              <a:defRPr/>
            </a:pPr>
            <a:r>
              <a:rPr kumimoji="0" lang="nl-N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Pokazatelji pažnje i koncentracije su u fiziološkim okvirima</a:t>
            </a:r>
            <a:r>
              <a:rPr kumimoji="0" lang="sr-Latn-C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Maiandra GD" pitchFamily="34" charset="0"/>
              <a:buChar char="*"/>
              <a:tabLst/>
              <a:defRPr/>
            </a:pPr>
            <a:r>
              <a:rPr lang="sr-Latn-CS" sz="1600" dirty="0" smtClean="0">
                <a:solidFill>
                  <a:srgbClr val="003300"/>
                </a:solidFill>
                <a:latin typeface="Maiandra GD" pitchFamily="34" charset="0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Registrovana je uredna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obrada vizuelnih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auditivnih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informacija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Maiandra GD" pitchFamily="34" charset="0"/>
              <a:buChar char="*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O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č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uvana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k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ategorijalna i fonemska fluentnost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eg</a:t>
            </a:r>
            <a:r>
              <a:rPr kumimoji="0" lang="sr-Latn-C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zekutivne funkcije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vizuelno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pam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ćenje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n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eposredno verbalno upamaćivanje i sponatno odloženo prisećanje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Maiandra GD" pitchFamily="34" charset="0"/>
              <a:buChar char="*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Procena ra</a:t>
            </a:r>
            <a:r>
              <a:rPr kumimoji="0" lang="vi-VN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đ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ena Be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c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-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ovom skalom depresije ukazuje na uravnoteženo raspoloženje.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sr-Latn-R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	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Aktuelno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neuropsihološko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funkcionisanje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 je u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fiziološkim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s-E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okvirima</a:t>
            </a:r>
            <a:r>
              <a:rPr kumimoji="0" lang="es-E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aiandra GD" pitchFamily="34" charset="0"/>
                <a:ea typeface="+mn-ea"/>
                <a:cs typeface="+mn-cs"/>
              </a:rPr>
              <a:t>.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aiandra GD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/>
          <p:cNvGraphicFramePr/>
          <p:nvPr/>
        </p:nvGraphicFramePr>
        <p:xfrm>
          <a:off x="914400" y="3505200"/>
          <a:ext cx="8229600" cy="68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/>
        </p:nvGraphicFramePr>
        <p:xfrm>
          <a:off x="762000" y="2971800"/>
          <a:ext cx="4953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2819400" y="3657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838200" y="6159501"/>
            <a:ext cx="8077200" cy="469899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6200000" flipV="1">
            <a:off x="-2286001" y="2971801"/>
            <a:ext cx="5562602" cy="838199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38200" y="6248400"/>
            <a:ext cx="1676400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just"/>
            <a:r>
              <a:rPr lang="en-US" sz="1400" spc="300" dirty="0" smtClean="0">
                <a:latin typeface="Maiandra GD" pitchFamily="34" charset="0"/>
              </a:rPr>
              <a:t>V R E M E</a:t>
            </a:r>
            <a:endParaRPr lang="en-US" sz="1400" spc="300" dirty="0">
              <a:latin typeface="Maiandra G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3352800"/>
            <a:ext cx="457200" cy="2743200"/>
          </a:xfrm>
          <a:prstGeom prst="rect">
            <a:avLst/>
          </a:prstGeom>
          <a:noFill/>
        </p:spPr>
        <p:txBody>
          <a:bodyPr vert="vert270" wrap="none" rtlCol="0">
            <a:noAutofit/>
          </a:bodyPr>
          <a:lstStyle/>
          <a:p>
            <a:pPr algn="just"/>
            <a:r>
              <a:rPr lang="en-US" sz="1400" spc="300" dirty="0" smtClean="0">
                <a:latin typeface="Maiandra GD" pitchFamily="34" charset="0"/>
              </a:rPr>
              <a:t>SIMPTOMI</a:t>
            </a:r>
            <a:endParaRPr lang="en-US" sz="1400" spc="300" dirty="0">
              <a:latin typeface="Maiandra GD" pitchFamily="34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477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Tok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bolesti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3657600"/>
            <a:ext cx="13099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38.g.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života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endParaRPr lang="en-US" sz="1600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4267200"/>
            <a:ext cx="1066800" cy="323165"/>
          </a:xfrm>
          <a:prstGeom prst="rect">
            <a:avLst/>
          </a:prstGeom>
          <a:solidFill>
            <a:srgbClr val="A1D89A">
              <a:alpha val="25000"/>
            </a:srgbClr>
          </a:solidFill>
          <a:ln>
            <a:noFill/>
          </a:ln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EDSS 3.5</a:t>
            </a:r>
            <a:endParaRPr lang="en-US" sz="15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90800" y="3352800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I/2013.g.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8800" y="3581400"/>
            <a:ext cx="1143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XI/2012.g.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28800" y="4172635"/>
            <a:ext cx="990600" cy="323165"/>
          </a:xfrm>
          <a:prstGeom prst="rect">
            <a:avLst/>
          </a:prstGeom>
          <a:solidFill>
            <a:srgbClr val="A1D89A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EDSS 4.0</a:t>
            </a:r>
            <a:endParaRPr lang="en-US" sz="15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2800" y="3581400"/>
            <a:ext cx="990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II/2013.g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9600" y="3810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48000" y="3657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24400" y="3657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43400" y="1828800"/>
            <a:ext cx="3163558" cy="1477328"/>
          </a:xfrm>
          <a:prstGeom prst="rect">
            <a:avLst/>
          </a:prstGeom>
          <a:solidFill>
            <a:srgbClr val="A1D89A">
              <a:alpha val="60000"/>
            </a:srgb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Obavljen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banjski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fizikalni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tr</a:t>
            </a: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e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tman</a:t>
            </a:r>
            <a:endParaRPr lang="en-US" sz="15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Neurolo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ški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nalaz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bez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promene</a:t>
            </a:r>
            <a:endParaRPr lang="en-US" sz="1500" dirty="0" smtClean="0">
              <a:solidFill>
                <a:srgbClr val="003300"/>
              </a:solidFill>
              <a:latin typeface="Maiandra GD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Opstipacija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Prelazi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kraće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destiancije-322m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EDSS 4.5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Primena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pulsne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sr-Latn-RS" sz="1500" dirty="0" smtClean="0">
                <a:solidFill>
                  <a:srgbClr val="003300"/>
                </a:solidFill>
                <a:latin typeface="Maiandra GD"/>
              </a:rPr>
              <a:t>t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h -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bez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efekta</a:t>
            </a:r>
            <a:endParaRPr lang="en-US" sz="1500" dirty="0" smtClean="0">
              <a:solidFill>
                <a:srgbClr val="003300"/>
              </a:solidFill>
              <a:latin typeface="Maiandra G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4472970"/>
            <a:ext cx="2895600" cy="784830"/>
          </a:xfrm>
          <a:prstGeom prst="rect">
            <a:avLst/>
          </a:prstGeom>
          <a:solidFill>
            <a:srgbClr val="A1D89A">
              <a:alpha val="15000"/>
            </a:srgbClr>
          </a:solidFill>
          <a:ln>
            <a:noFill/>
          </a:ln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Neurolo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ški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nalaz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bez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promene</a:t>
            </a:r>
            <a:endParaRPr lang="en-US" sz="1500" dirty="0" smtClean="0">
              <a:solidFill>
                <a:srgbClr val="003300"/>
              </a:solidFill>
              <a:latin typeface="Maiandra GD"/>
            </a:endParaRPr>
          </a:p>
          <a:p>
            <a:pPr marL="0"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Prelazi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400m</a:t>
            </a:r>
          </a:p>
          <a:p>
            <a:pPr marL="0">
              <a:buFont typeface="Arial" pitchFamily="34" charset="0"/>
              <a:buChar char="•"/>
            </a:pPr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EDSS 4.0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5000" y="4403973"/>
            <a:ext cx="3352800" cy="156966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Obavljen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banjski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fizikalni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tretman</a:t>
            </a:r>
            <a:endParaRPr lang="en-US" sz="1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Blaga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progresija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neurolo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škog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nalaza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(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blag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tremor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ruku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,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izraženija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slabost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desne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noge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i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izraženija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ataksija</a:t>
            </a:r>
            <a:r>
              <a:rPr lang="sr-Latn-RS" sz="1600" dirty="0" smtClean="0">
                <a:solidFill>
                  <a:srgbClr val="003300"/>
                </a:solidFill>
                <a:latin typeface="Maiandra GD"/>
              </a:rPr>
              <a:t> nogu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EDSS 4.5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2200" y="36970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72400" y="3505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3581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34000" y="3352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mart 2014.g.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57600" y="4114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septembar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2013.g.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9000" y="3974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oktobar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2014.g.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55373" y="6248400"/>
            <a:ext cx="1176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Maiandra GD" pitchFamily="34" charset="0"/>
              </a:rPr>
              <a:t>32 </a:t>
            </a:r>
            <a:r>
              <a:rPr lang="en-US" sz="1600" i="1" dirty="0" err="1" smtClean="0">
                <a:latin typeface="Maiandra GD" pitchFamily="34" charset="0"/>
              </a:rPr>
              <a:t>meseca</a:t>
            </a:r>
            <a:r>
              <a:rPr lang="en-US" sz="1600" i="1" dirty="0" smtClean="0">
                <a:latin typeface="Maiandra GD" pitchFamily="34" charset="0"/>
              </a:rPr>
              <a:t> </a:t>
            </a:r>
            <a:endParaRPr lang="en-US" sz="1600" i="1" dirty="0">
              <a:latin typeface="Maiandra G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96200" y="34290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40.g.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života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endParaRPr lang="en-US" sz="1600" dirty="0">
              <a:solidFill>
                <a:srgbClr val="0033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0" grpId="0" uiExpand="1">
        <p:bldSub>
          <a:bldChart bld="category"/>
        </p:bldSub>
      </p:bldGraphic>
      <p:bldP spid="19" grpId="0" animBg="1"/>
      <p:bldP spid="22" grpId="0" animBg="1"/>
      <p:bldP spid="28" grpId="0"/>
      <p:bldP spid="31" grpId="0"/>
      <p:bldP spid="33" grpId="0"/>
      <p:bldP spid="37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381632" y="2209800"/>
            <a:ext cx="2388974" cy="1313935"/>
            <a:chOff x="838199" y="1828800"/>
            <a:chExt cx="2388974" cy="1313935"/>
          </a:xfrm>
        </p:grpSpPr>
        <p:sp>
          <p:nvSpPr>
            <p:cNvPr id="6" name="Rectangle 5"/>
            <p:cNvSpPr/>
            <p:nvPr/>
          </p:nvSpPr>
          <p:spPr>
            <a:xfrm>
              <a:off x="1017373" y="1828800"/>
              <a:ext cx="2209800" cy="1134762"/>
            </a:xfrm>
            <a:prstGeom prst="rect">
              <a:avLst/>
            </a:prstGeom>
            <a:solidFill>
              <a:srgbClr val="9BD7AB">
                <a:alpha val="60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017373" y="3019969"/>
              <a:ext cx="2209800" cy="122766"/>
            </a:xfrm>
            <a:prstGeom prst="rightArrow">
              <a:avLst/>
            </a:prstGeom>
            <a:gradFill flip="none" rotWithShape="1">
              <a:gsLst>
                <a:gs pos="0">
                  <a:srgbClr val="061A42">
                    <a:tint val="66000"/>
                    <a:satMod val="160000"/>
                  </a:srgbClr>
                </a:gs>
                <a:gs pos="50000">
                  <a:srgbClr val="061A42">
                    <a:tint val="44500"/>
                    <a:satMod val="160000"/>
                  </a:srgbClr>
                </a:gs>
                <a:gs pos="100000">
                  <a:srgbClr val="061A42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017373" y="2724665"/>
              <a:ext cx="477795" cy="238897"/>
            </a:xfrm>
            <a:prstGeom prst="line">
              <a:avLst/>
            </a:prstGeom>
            <a:ln w="19050">
              <a:solidFill>
                <a:srgbClr val="2D06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495167" y="2723647"/>
              <a:ext cx="537519" cy="1018"/>
            </a:xfrm>
            <a:prstGeom prst="line">
              <a:avLst/>
            </a:prstGeom>
            <a:ln w="19050">
              <a:solidFill>
                <a:srgbClr val="2D06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809102" y="2067697"/>
              <a:ext cx="418070" cy="418070"/>
            </a:xfrm>
            <a:prstGeom prst="line">
              <a:avLst/>
            </a:prstGeom>
            <a:ln w="19050">
              <a:solidFill>
                <a:srgbClr val="2D06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2450756" y="2306595"/>
              <a:ext cx="358346" cy="179173"/>
            </a:xfrm>
            <a:prstGeom prst="line">
              <a:avLst/>
            </a:prstGeom>
            <a:ln w="19050">
              <a:solidFill>
                <a:srgbClr val="2D06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0800000" flipV="1">
              <a:off x="2032686" y="2306595"/>
              <a:ext cx="418070" cy="417392"/>
            </a:xfrm>
            <a:prstGeom prst="line">
              <a:avLst/>
            </a:prstGeom>
            <a:ln w="19050">
              <a:solidFill>
                <a:srgbClr val="2D06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Arrow 12"/>
            <p:cNvSpPr/>
            <p:nvPr/>
          </p:nvSpPr>
          <p:spPr>
            <a:xfrm rot="16200000" flipV="1">
              <a:off x="333861" y="2333139"/>
              <a:ext cx="1134761" cy="126085"/>
            </a:xfrm>
            <a:prstGeom prst="rightArrow">
              <a:avLst/>
            </a:prstGeom>
            <a:gradFill flip="none" rotWithShape="1">
              <a:gsLst>
                <a:gs pos="0">
                  <a:srgbClr val="061A42">
                    <a:tint val="66000"/>
                    <a:satMod val="160000"/>
                  </a:srgbClr>
                </a:gs>
                <a:gs pos="50000">
                  <a:srgbClr val="061A42">
                    <a:tint val="44500"/>
                    <a:satMod val="160000"/>
                  </a:srgbClr>
                </a:gs>
                <a:gs pos="100000">
                  <a:srgbClr val="061A42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85799" y="2209800"/>
            <a:ext cx="2388974" cy="1313935"/>
            <a:chOff x="838200" y="4524633"/>
            <a:chExt cx="2388974" cy="1313935"/>
          </a:xfrm>
        </p:grpSpPr>
        <p:sp>
          <p:nvSpPr>
            <p:cNvPr id="32" name="Right Arrow 31"/>
            <p:cNvSpPr/>
            <p:nvPr/>
          </p:nvSpPr>
          <p:spPr>
            <a:xfrm rot="16200000" flipV="1">
              <a:off x="333862" y="5028972"/>
              <a:ext cx="1134761" cy="126085"/>
            </a:xfrm>
            <a:prstGeom prst="rightArrow">
              <a:avLst/>
            </a:prstGeom>
            <a:gradFill flip="none" rotWithShape="1">
              <a:gsLst>
                <a:gs pos="0">
                  <a:srgbClr val="061A42">
                    <a:tint val="66000"/>
                    <a:satMod val="160000"/>
                  </a:srgbClr>
                </a:gs>
                <a:gs pos="50000">
                  <a:srgbClr val="061A42">
                    <a:tint val="44500"/>
                    <a:satMod val="160000"/>
                  </a:srgbClr>
                </a:gs>
                <a:gs pos="100000">
                  <a:srgbClr val="061A42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194"/>
            <p:cNvGrpSpPr/>
            <p:nvPr/>
          </p:nvGrpSpPr>
          <p:grpSpPr>
            <a:xfrm>
              <a:off x="1017374" y="4524633"/>
              <a:ext cx="2209800" cy="1313935"/>
              <a:chOff x="3704967" y="1828800"/>
              <a:chExt cx="2209800" cy="131393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704967" y="1828800"/>
                <a:ext cx="2209800" cy="1134762"/>
              </a:xfrm>
              <a:prstGeom prst="rect">
                <a:avLst/>
              </a:prstGeom>
              <a:solidFill>
                <a:srgbClr val="9BD7AB">
                  <a:alpha val="64706"/>
                </a:srgb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ight Arrow 34"/>
              <p:cNvSpPr/>
              <p:nvPr/>
            </p:nvSpPr>
            <p:spPr>
              <a:xfrm>
                <a:off x="3704967" y="3019969"/>
                <a:ext cx="2209800" cy="122766"/>
              </a:xfrm>
              <a:prstGeom prst="rightArrow">
                <a:avLst/>
              </a:prstGeom>
              <a:gradFill flip="none" rotWithShape="1">
                <a:gsLst>
                  <a:gs pos="0">
                    <a:srgbClr val="061A42">
                      <a:tint val="66000"/>
                      <a:satMod val="160000"/>
                    </a:srgbClr>
                  </a:gs>
                  <a:gs pos="50000">
                    <a:srgbClr val="061A42">
                      <a:tint val="44500"/>
                      <a:satMod val="160000"/>
                    </a:srgbClr>
                  </a:gs>
                  <a:gs pos="100000">
                    <a:srgbClr val="061A42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V="1">
                <a:off x="3704967" y="2007973"/>
                <a:ext cx="2209800" cy="895865"/>
              </a:xfrm>
              <a:prstGeom prst="line">
                <a:avLst/>
              </a:prstGeom>
              <a:ln w="19050">
                <a:solidFill>
                  <a:srgbClr val="2D064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itle 1"/>
          <p:cNvSpPr txBox="1">
            <a:spLocks/>
          </p:cNvSpPr>
          <p:nvPr/>
        </p:nvSpPr>
        <p:spPr bwMode="auto">
          <a:xfrm>
            <a:off x="762000" y="1219200"/>
            <a:ext cx="487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400" b="1" noProof="0" dirty="0" err="1" smtClean="0">
                <a:solidFill>
                  <a:srgbClr val="003300"/>
                </a:solidFill>
                <a:latin typeface="Maiandra GD" pitchFamily="34" charset="0"/>
                <a:ea typeface="+mj-ea"/>
                <a:cs typeface="+mj-cs"/>
              </a:rPr>
              <a:t>P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rimarno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progresivni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tok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 </a:t>
            </a:r>
            <a:r>
              <a:rPr lang="sr-Latn-RS" sz="2400" b="1" dirty="0" smtClean="0">
                <a:solidFill>
                  <a:srgbClr val="003300"/>
                </a:solidFill>
                <a:latin typeface="Maiandra GD" pitchFamily="34" charset="0"/>
                <a:ea typeface="+mj-ea"/>
                <a:cs typeface="+mj-cs"/>
              </a:rPr>
              <a:t>MS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98" name="Title 1"/>
          <p:cNvSpPr txBox="1">
            <a:spLocks/>
          </p:cNvSpPr>
          <p:nvPr/>
        </p:nvSpPr>
        <p:spPr bwMode="auto">
          <a:xfrm>
            <a:off x="685800" y="3886200"/>
            <a:ext cx="7772400" cy="94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Kontinuirana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progresija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neurolo</a:t>
            </a:r>
            <a:r>
              <a:rPr lang="en-US" dirty="0" err="1" smtClean="0">
                <a:solidFill>
                  <a:srgbClr val="003300"/>
                </a:solidFill>
                <a:latin typeface="Maiandra GD"/>
              </a:rPr>
              <a:t>š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kog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deficita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 (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tokom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meseci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–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godina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)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sa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povremenim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minimalnim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fluktuacijama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pobolj</a:t>
            </a:r>
            <a:r>
              <a:rPr lang="en-US" dirty="0" err="1" smtClean="0">
                <a:solidFill>
                  <a:srgbClr val="003300"/>
                </a:solidFill>
                <a:latin typeface="Maiandra GD"/>
              </a:rPr>
              <a:t>š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anja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pogor</a:t>
            </a:r>
            <a:r>
              <a:rPr lang="en-US" dirty="0" err="1" smtClean="0">
                <a:solidFill>
                  <a:srgbClr val="003300"/>
                </a:solidFill>
                <a:latin typeface="Maiandra GD"/>
              </a:rPr>
              <a:t>š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anja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ali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bez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jasnih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karakterisitika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relapsa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bolesti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  <p:sp>
        <p:nvSpPr>
          <p:cNvPr id="123" name="Right Arrow 122"/>
          <p:cNvSpPr/>
          <p:nvPr/>
        </p:nvSpPr>
        <p:spPr>
          <a:xfrm rot="16200000" flipV="1">
            <a:off x="5210662" y="5541777"/>
            <a:ext cx="1134761" cy="126085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ight Arrow 126"/>
          <p:cNvSpPr/>
          <p:nvPr/>
        </p:nvSpPr>
        <p:spPr>
          <a:xfrm>
            <a:off x="5905500" y="6054725"/>
            <a:ext cx="2019300" cy="117475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477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Klini</a:t>
            </a:r>
            <a:r>
              <a:rPr lang="en-US" b="1" dirty="0" err="1" smtClean="0">
                <a:solidFill>
                  <a:srgbClr val="003300"/>
                </a:solidFill>
                <a:latin typeface="Maiandra GD"/>
              </a:rPr>
              <a:t>čka</a:t>
            </a:r>
            <a:r>
              <a:rPr lang="en-US" b="1" dirty="0" smtClean="0">
                <a:solidFill>
                  <a:srgbClr val="003300"/>
                </a:solidFill>
                <a:latin typeface="Maiandra GD"/>
              </a:rPr>
              <a:t> forma MS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781800" y="2244804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66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graphicFrame>
        <p:nvGraphicFramePr>
          <p:cNvPr id="120" name="Chart 119"/>
          <p:cNvGraphicFramePr/>
          <p:nvPr/>
        </p:nvGraphicFramePr>
        <p:xfrm>
          <a:off x="5867400" y="4953000"/>
          <a:ext cx="2133600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5943600" y="6324600"/>
            <a:ext cx="1994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err="1" smtClean="0">
                <a:latin typeface="Maiandra GD" pitchFamily="34" charset="0"/>
              </a:rPr>
              <a:t>tok</a:t>
            </a:r>
            <a:r>
              <a:rPr lang="en-US" sz="1600" b="1" i="1" dirty="0" smtClean="0">
                <a:latin typeface="Maiandra GD" pitchFamily="34" charset="0"/>
              </a:rPr>
              <a:t> </a:t>
            </a:r>
            <a:r>
              <a:rPr lang="en-US" sz="1600" b="1" i="1" dirty="0" err="1" smtClean="0">
                <a:latin typeface="Maiandra GD" pitchFamily="34" charset="0"/>
              </a:rPr>
              <a:t>bolesti</a:t>
            </a:r>
            <a:r>
              <a:rPr lang="en-US" sz="1600" b="1" i="1" dirty="0" smtClean="0">
                <a:latin typeface="Maiandra GD" pitchFamily="34" charset="0"/>
              </a:rPr>
              <a:t> </a:t>
            </a:r>
            <a:r>
              <a:rPr lang="en-US" sz="1600" b="1" i="1" dirty="0" err="1" smtClean="0">
                <a:latin typeface="Maiandra GD" pitchFamily="34" charset="0"/>
              </a:rPr>
              <a:t>kod</a:t>
            </a:r>
            <a:r>
              <a:rPr lang="en-US" sz="1600" b="1" i="1" dirty="0" smtClean="0">
                <a:latin typeface="Maiandra GD" pitchFamily="34" charset="0"/>
              </a:rPr>
              <a:t>. S.D.</a:t>
            </a:r>
            <a:endParaRPr lang="en-US" sz="1600" b="1" i="1" dirty="0">
              <a:latin typeface="Maiandra G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5724525"/>
            <a:ext cx="304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Latn-CS" sz="1400" i="1" dirty="0">
                <a:latin typeface="+mn-lt"/>
              </a:rPr>
              <a:t>Lublin i Reingold, Neurology 1996 </a:t>
            </a:r>
            <a:r>
              <a:rPr lang="sr-Latn-RS" sz="1400" i="1" dirty="0">
                <a:latin typeface="+mn-lt"/>
              </a:rPr>
              <a:t>Lublin et al, Neurology 2013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27" grpId="0" animBg="1"/>
      <p:bldP spid="117" grpId="0"/>
      <p:bldGraphic spid="120" grpId="0">
        <p:bldAsOne/>
      </p:bldGraphic>
      <p:bldP spid="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3246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rgbClr val="003300"/>
                </a:solidFill>
                <a:latin typeface="Maiandra GD" pitchFamily="34" charset="0"/>
              </a:rPr>
              <a:t>Dijagno</a:t>
            </a:r>
            <a:r>
              <a:rPr lang="sr-Latn-RS" sz="2400" b="1" dirty="0" smtClean="0">
                <a:solidFill>
                  <a:srgbClr val="003300"/>
                </a:solidFill>
                <a:latin typeface="Maiandra GD" pitchFamily="34" charset="0"/>
              </a:rPr>
              <a:t>stički algoritam </a:t>
            </a:r>
            <a:r>
              <a:rPr lang="en-US" sz="2400" b="1" dirty="0" err="1" smtClean="0">
                <a:solidFill>
                  <a:srgbClr val="003300"/>
                </a:solidFill>
                <a:latin typeface="Maiandra GD" pitchFamily="34" charset="0"/>
              </a:rPr>
              <a:t>za</a:t>
            </a:r>
            <a:r>
              <a:rPr lang="en-US" sz="2400" b="1" dirty="0" smtClean="0">
                <a:solidFill>
                  <a:srgbClr val="003300"/>
                </a:solidFill>
                <a:latin typeface="Maiandra GD" pitchFamily="34" charset="0"/>
              </a:rPr>
              <a:t> PPMS </a:t>
            </a:r>
            <a:br>
              <a:rPr lang="en-US" sz="2400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en-US" sz="2400" b="1" dirty="0" err="1" smtClean="0">
                <a:solidFill>
                  <a:srgbClr val="003300"/>
                </a:solidFill>
                <a:latin typeface="Maiandra GD" pitchFamily="34" charset="0"/>
              </a:rPr>
              <a:t>Revidirani</a:t>
            </a:r>
            <a:r>
              <a:rPr lang="en-US" sz="2400" b="1" dirty="0" smtClean="0">
                <a:solidFill>
                  <a:srgbClr val="003300"/>
                </a:solidFill>
                <a:latin typeface="Maiandra GD" pitchFamily="34" charset="0"/>
              </a:rPr>
              <a:t>  McDonald-</a:t>
            </a:r>
            <a:r>
              <a:rPr lang="en-US" sz="2400" b="1" dirty="0" err="1" smtClean="0">
                <a:solidFill>
                  <a:srgbClr val="003300"/>
                </a:solidFill>
                <a:latin typeface="Maiandra GD" pitchFamily="34" charset="0"/>
              </a:rPr>
              <a:t>ovi</a:t>
            </a:r>
            <a:r>
              <a:rPr lang="en-US" sz="2400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Maiandra GD" pitchFamily="34" charset="0"/>
              </a:rPr>
              <a:t>kriterijumi</a:t>
            </a:r>
            <a:r>
              <a:rPr lang="en-US" sz="2400" b="1" dirty="0" smtClean="0">
                <a:solidFill>
                  <a:srgbClr val="003300"/>
                </a:solidFill>
                <a:latin typeface="Maiandra GD" pitchFamily="34" charset="0"/>
              </a:rPr>
              <a:t> 2010.g.</a:t>
            </a:r>
            <a:br>
              <a:rPr lang="en-US" sz="2400" b="1" dirty="0" smtClean="0">
                <a:solidFill>
                  <a:srgbClr val="003300"/>
                </a:solidFill>
                <a:latin typeface="Maiandra GD" pitchFamily="34" charset="0"/>
              </a:rPr>
            </a:br>
            <a:endParaRPr lang="en-US" sz="2800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64770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solidFill>
                  <a:srgbClr val="003300"/>
                </a:solidFill>
                <a:latin typeface="Maiandra GD" pitchFamily="34" charset="0"/>
              </a:rPr>
              <a:t>Polman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 et al</a:t>
            </a:r>
            <a:r>
              <a:rPr lang="sr-Latn-RS" sz="1200" i="1" dirty="0" smtClean="0">
                <a:solidFill>
                  <a:srgbClr val="003300"/>
                </a:solidFill>
                <a:latin typeface="Maiandra GD" pitchFamily="34" charset="0"/>
              </a:rPr>
              <a:t>, Ann Neurol 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201</a:t>
            </a:r>
            <a:r>
              <a:rPr lang="sr-Latn-RS" sz="1200" i="1" dirty="0" smtClean="0">
                <a:solidFill>
                  <a:srgbClr val="003300"/>
                </a:solidFill>
                <a:latin typeface="Maiandra GD" pitchFamily="34" charset="0"/>
              </a:rPr>
              <a:t>1</a:t>
            </a:r>
            <a:endParaRPr lang="en-US" sz="1200" i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28600" y="1581012"/>
          <a:ext cx="6629400" cy="4884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</a:tblGrid>
              <a:tr h="1058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Jedna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godina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kontinuirane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progresije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neurolo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škog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nalaza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karakterističnog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za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MS </a:t>
                      </a:r>
                      <a:endParaRPr lang="sr-Latn-RS" sz="1800" dirty="0" smtClean="0">
                        <a:solidFill>
                          <a:srgbClr val="003300"/>
                        </a:solidFill>
                        <a:latin typeface="Maiandra GD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utvrđeno</a:t>
                      </a:r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retrospektivno</a:t>
                      </a:r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ili</a:t>
                      </a:r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prospektivno</a:t>
                      </a:r>
                      <a:r>
                        <a:rPr lang="en-US" sz="14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95B9B7">
                        <a:alpha val="90000"/>
                      </a:srgbClr>
                    </a:solidFill>
                  </a:tcPr>
                </a:tc>
              </a:tr>
              <a:tr h="4075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Maiandra GD" pitchFamily="34" charset="0"/>
                        </a:rPr>
                        <a:t>+2 /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latin typeface="Maiandra GD"/>
                        </a:rPr>
                        <a:t>3 </a:t>
                      </a:r>
                      <a:endParaRPr lang="en-US" sz="2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ACEA0">
                        <a:alpha val="80000"/>
                      </a:srgbClr>
                    </a:solidFill>
                  </a:tcPr>
                </a:tc>
              </a:tr>
              <a:tr h="1507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1.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Pozitivan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nalaz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MR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mozga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sr-Latn-R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-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dokaz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“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diseminacije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u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prostoru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”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zasnovan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prisustvu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≥1 T2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promene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u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najmanje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1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karakterističnoj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zoni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za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MS (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periventrikularno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jukstakortikalno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ili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infratentorijalno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)</a:t>
                      </a:r>
                    </a:p>
                  </a:txBody>
                  <a:tcPr>
                    <a:solidFill>
                      <a:srgbClr val="BCDCBA">
                        <a:alpha val="50000"/>
                      </a:srgbClr>
                    </a:solidFill>
                  </a:tcPr>
                </a:tc>
              </a:tr>
              <a:tr h="1100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2.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Pozitivan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nalaz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MR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kičmene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moždine</a:t>
                      </a:r>
                      <a:r>
                        <a:rPr lang="en-US" sz="18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600" b="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-</a:t>
                      </a:r>
                      <a:r>
                        <a:rPr lang="en-US" sz="16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dokaz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“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diseminacije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u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prostoru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”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zasnovan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prisustvu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≥2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fokalne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T2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promene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.</a:t>
                      </a:r>
                    </a:p>
                  </a:txBody>
                  <a:tcPr>
                    <a:solidFill>
                      <a:srgbClr val="BCDCBA">
                        <a:alpha val="69804"/>
                      </a:srgbClr>
                    </a:solidFill>
                  </a:tcPr>
                </a:tc>
              </a:tr>
              <a:tr h="790928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3.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Pozitivan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nalaz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u </a:t>
                      </a:r>
                      <a:r>
                        <a:rPr lang="en-US" sz="1800" b="1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likvoru</a:t>
                      </a:r>
                      <a:r>
                        <a:rPr lang="en-US" sz="1800" b="1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(IEF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dokazano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prisustvo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oligoklonalnih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IgG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traka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u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likvoru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i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/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ili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povišen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rgbClr val="003300"/>
                          </a:solidFill>
                          <a:latin typeface="Maiandra GD"/>
                        </a:rPr>
                        <a:t>IgG</a:t>
                      </a:r>
                      <a:r>
                        <a:rPr lang="en-US" sz="1500" dirty="0" smtClean="0">
                          <a:solidFill>
                            <a:srgbClr val="003300"/>
                          </a:solidFill>
                          <a:latin typeface="Maiandra GD"/>
                        </a:rPr>
                        <a:t> index)</a:t>
                      </a:r>
                      <a:endParaRPr lang="en-US" sz="1500" dirty="0">
                        <a:solidFill>
                          <a:srgbClr val="003300"/>
                        </a:solidFill>
                      </a:endParaRPr>
                    </a:p>
                  </a:txBody>
                  <a:tcPr>
                    <a:solidFill>
                      <a:srgbClr val="BCDCBA">
                        <a:alpha val="9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543800" y="5369004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</a:t>
            </a:r>
            <a:endParaRPr lang="en-US" sz="66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67600" y="4302204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66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048000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66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1400" y="1219200"/>
            <a:ext cx="83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66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94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Klini</a:t>
            </a:r>
            <a:r>
              <a:rPr lang="en-US" b="1" dirty="0" err="1" smtClean="0">
                <a:solidFill>
                  <a:srgbClr val="003300"/>
                </a:solidFill>
                <a:latin typeface="Maiandra GD"/>
              </a:rPr>
              <a:t>čka</a:t>
            </a:r>
            <a:r>
              <a:rPr lang="en-US" sz="3200" b="1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/>
              </a:rPr>
              <a:t>slika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graphicFrame>
        <p:nvGraphicFramePr>
          <p:cNvPr id="9" name="Content Placeholder 4"/>
          <p:cNvGraphicFramePr>
            <a:graphicFrameLocks noGrp="1"/>
          </p:cNvGraphicFramePr>
          <p:nvPr>
            <p:ph idx="1"/>
          </p:nvPr>
        </p:nvGraphicFramePr>
        <p:xfrm>
          <a:off x="4724400" y="1905000"/>
          <a:ext cx="3810000" cy="426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7234"/>
                <a:gridCol w="972766"/>
              </a:tblGrid>
              <a:tr h="29978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latin typeface="Maiandra GD" pitchFamily="34" charset="0"/>
                        </a:rPr>
                        <a:t>Učestalost</a:t>
                      </a:r>
                      <a:r>
                        <a:rPr lang="en-US" sz="1600" kern="120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latin typeface="Maiandra GD" pitchFamily="34" charset="0"/>
                        </a:rPr>
                        <a:t>simptoma</a:t>
                      </a:r>
                      <a:r>
                        <a:rPr lang="en-US" sz="1600" kern="1200" dirty="0" smtClean="0">
                          <a:latin typeface="Maiandra GD" pitchFamily="34" charset="0"/>
                        </a:rPr>
                        <a:t> u</a:t>
                      </a:r>
                      <a:r>
                        <a:rPr lang="en-US" sz="1600" kern="1200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sr-Latn-RS" sz="1600" kern="1200" baseline="0" dirty="0" smtClean="0">
                          <a:latin typeface="Maiandra GD" pitchFamily="34" charset="0"/>
                        </a:rPr>
                        <a:t>PPMS </a:t>
                      </a:r>
                      <a:r>
                        <a:rPr lang="en-US" sz="1600" kern="1200" baseline="0" dirty="0" err="1" smtClean="0">
                          <a:latin typeface="Maiandra GD" pitchFamily="34" charset="0"/>
                        </a:rPr>
                        <a:t>formi</a:t>
                      </a:r>
                      <a:r>
                        <a:rPr lang="en-US" sz="1600" kern="1200" baseline="0" dirty="0" smtClean="0">
                          <a:latin typeface="Maiandra GD" pitchFamily="34" charset="0"/>
                        </a:rPr>
                        <a:t> multiple </a:t>
                      </a:r>
                      <a:r>
                        <a:rPr lang="en-US" sz="1600" kern="1200" baseline="0" dirty="0" err="1" smtClean="0">
                          <a:latin typeface="Maiandra GD" pitchFamily="34" charset="0"/>
                        </a:rPr>
                        <a:t>skleroze</a:t>
                      </a:r>
                      <a:endParaRPr lang="en-US" sz="1600" kern="1200" baseline="0" dirty="0" smtClean="0">
                        <a:latin typeface="Maiandra GD" pitchFamily="34" charset="0"/>
                      </a:endParaRPr>
                    </a:p>
                  </a:txBody>
                  <a:tcPr>
                    <a:solidFill>
                      <a:srgbClr val="71BD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solidFill>
                      <a:srgbClr val="71BD9B"/>
                    </a:solidFill>
                  </a:tcPr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Otežana</a:t>
                      </a:r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pokretljivost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80%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Poremećaj</a:t>
                      </a:r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stabilnosti</a:t>
                      </a:r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75%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Slabost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70%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Ataksija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80%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Zamor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80%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Disfunkcija</a:t>
                      </a:r>
                      <a:r>
                        <a:rPr lang="en-US" sz="16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mokraćne</a:t>
                      </a:r>
                      <a:r>
                        <a:rPr lang="en-US" sz="16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bešike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58–75%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Spasticitet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60–90%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Bol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55–70%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Kognitivni</a:t>
                      </a:r>
                      <a:r>
                        <a:rPr lang="en-US" sz="16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poremećaji</a:t>
                      </a:r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60–70%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Depresija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25–50%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9781"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Pseudobulbarni</a:t>
                      </a:r>
                      <a:r>
                        <a:rPr lang="en-US" sz="16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znaci</a:t>
                      </a:r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10%</a:t>
                      </a:r>
                      <a:endParaRPr lang="en-US" sz="16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791200" y="647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Feinstein </a:t>
            </a:r>
            <a:r>
              <a:rPr lang="sr-Latn-RS" sz="1200" i="1" dirty="0" smtClean="0">
                <a:solidFill>
                  <a:srgbClr val="003300"/>
                </a:solidFill>
                <a:latin typeface="Maiandra GD" pitchFamily="34" charset="0"/>
              </a:rPr>
              <a:t>A. L</a:t>
            </a:r>
            <a:r>
              <a:rPr lang="en-US" sz="1200" i="1" dirty="0" err="1" smtClean="0">
                <a:solidFill>
                  <a:srgbClr val="003300"/>
                </a:solidFill>
                <a:latin typeface="Maiandra GD" pitchFamily="34" charset="0"/>
              </a:rPr>
              <a:t>ancet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200" i="1" dirty="0" err="1" smtClean="0">
                <a:solidFill>
                  <a:srgbClr val="003300"/>
                </a:solidFill>
                <a:latin typeface="Maiandra GD" pitchFamily="34" charset="0"/>
              </a:rPr>
              <a:t>Neurol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200" dirty="0" smtClean="0">
                <a:solidFill>
                  <a:srgbClr val="003300"/>
                </a:solidFill>
                <a:latin typeface="Maiandra GD" pitchFamily="34" charset="0"/>
              </a:rPr>
              <a:t>2015</a:t>
            </a:r>
            <a:endParaRPr lang="en-US" sz="1200" dirty="0">
              <a:solidFill>
                <a:srgbClr val="003300"/>
              </a:solidFill>
              <a:latin typeface="Maiandra G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228600" y="1283301"/>
          <a:ext cx="3657600" cy="2969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19400"/>
                <a:gridCol w="838200"/>
              </a:tblGrid>
              <a:tr h="6978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err="1" smtClean="0">
                          <a:latin typeface="Maiandra GD" pitchFamily="34" charset="0"/>
                        </a:rPr>
                        <a:t>Učestalost</a:t>
                      </a:r>
                      <a:r>
                        <a:rPr lang="en-US" sz="1800" kern="1200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latin typeface="Maiandra GD" pitchFamily="34" charset="0"/>
                        </a:rPr>
                        <a:t>i</a:t>
                      </a:r>
                      <a:r>
                        <a:rPr lang="sr-Latn-RS" sz="1800" kern="1200" baseline="0" dirty="0" smtClean="0">
                          <a:latin typeface="Maiandra GD" pitchFamily="34" charset="0"/>
                        </a:rPr>
                        <a:t>s</a:t>
                      </a:r>
                      <a:r>
                        <a:rPr lang="en-US" sz="1800" kern="1200" baseline="0" dirty="0" err="1" smtClean="0">
                          <a:latin typeface="Maiandra GD" pitchFamily="34" charset="0"/>
                        </a:rPr>
                        <a:t>poljavanja</a:t>
                      </a:r>
                      <a:r>
                        <a:rPr lang="en-US" sz="1800" kern="1200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latin typeface="Maiandra GD" pitchFamily="34" charset="0"/>
                        </a:rPr>
                        <a:t>prvih</a:t>
                      </a:r>
                      <a:r>
                        <a:rPr lang="en-US" sz="1800" kern="1200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latin typeface="Maiandra GD" pitchFamily="34" charset="0"/>
                        </a:rPr>
                        <a:t>simptoma</a:t>
                      </a:r>
                      <a:r>
                        <a:rPr lang="en-US" sz="1800" kern="1200" baseline="0" dirty="0" smtClean="0">
                          <a:latin typeface="Maiandra GD" pitchFamily="34" charset="0"/>
                        </a:rPr>
                        <a:t>  u </a:t>
                      </a:r>
                      <a:r>
                        <a:rPr lang="en-US" sz="1800" kern="1200" baseline="0" dirty="0" err="1" smtClean="0">
                          <a:latin typeface="Maiandra GD" pitchFamily="34" charset="0"/>
                        </a:rPr>
                        <a:t>klini</a:t>
                      </a:r>
                      <a:r>
                        <a:rPr lang="en-US" sz="1800" kern="1200" dirty="0" err="1" smtClean="0">
                          <a:latin typeface="Maiandra GD" pitchFamily="34" charset="0"/>
                        </a:rPr>
                        <a:t>čkoj</a:t>
                      </a:r>
                      <a:r>
                        <a:rPr lang="en-US" sz="1800" kern="120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latin typeface="Maiandra GD" pitchFamily="34" charset="0"/>
                        </a:rPr>
                        <a:t>slici</a:t>
                      </a:r>
                      <a:r>
                        <a:rPr lang="en-US" sz="1800" kern="1200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dirty="0" smtClean="0">
                          <a:latin typeface="Maiandra GD" pitchFamily="34" charset="0"/>
                        </a:rPr>
                        <a:t>PPMS</a:t>
                      </a:r>
                      <a:r>
                        <a:rPr lang="en-US" sz="1800" kern="1200" baseline="0" dirty="0" smtClean="0">
                          <a:latin typeface="Maiandra GD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71BD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Maiandra GD" pitchFamily="34" charset="0"/>
                      </a:endParaRPr>
                    </a:p>
                  </a:txBody>
                  <a:tcPr>
                    <a:solidFill>
                      <a:srgbClr val="71BD9B"/>
                    </a:solidFill>
                  </a:tcPr>
                </a:tc>
              </a:tr>
              <a:tr h="348012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Spastična</a:t>
                      </a:r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parapareza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83%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3146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Cerebelarni</a:t>
                      </a:r>
                      <a:r>
                        <a:rPr lang="en-US" sz="18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poremećaj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8%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3146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Hemip</a:t>
                      </a:r>
                      <a:r>
                        <a:rPr lang="sr-Latn-R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areza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6%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3146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Sindrom</a:t>
                      </a:r>
                      <a:r>
                        <a:rPr lang="en-US" sz="18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moždanog</a:t>
                      </a:r>
                      <a:r>
                        <a:rPr lang="en-US" sz="18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stabla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1%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3146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Gubitak</a:t>
                      </a:r>
                      <a:r>
                        <a:rPr lang="en-US" sz="18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vida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1%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442925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Kognitivno</a:t>
                      </a:r>
                      <a:r>
                        <a:rPr lang="en-US" sz="18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propadanje</a:t>
                      </a:r>
                      <a:endParaRPr lang="en-US" sz="18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1%</a:t>
                      </a:r>
                      <a:endParaRPr lang="en-US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800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Senzitivna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simptomatologija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je re</a:t>
            </a:r>
            <a:r>
              <a:rPr lang="vi-VN" dirty="0" smtClean="0">
                <a:solidFill>
                  <a:srgbClr val="003300"/>
                </a:solidFill>
              </a:rPr>
              <a:t>đ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e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prisutna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u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odnosu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na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RRMS.</a:t>
            </a:r>
            <a:endParaRPr lang="en-US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6324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i="1" dirty="0" err="1" smtClean="0">
                <a:solidFill>
                  <a:srgbClr val="003300"/>
                </a:solidFill>
                <a:latin typeface="Maiandra GD" pitchFamily="34" charset="0"/>
              </a:rPr>
              <a:t>Antel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,</a:t>
            </a:r>
            <a:r>
              <a:rPr lang="sr-Latn-RS" sz="1200" i="1" dirty="0" smtClean="0">
                <a:solidFill>
                  <a:srgbClr val="003300"/>
                </a:solidFill>
                <a:latin typeface="Maiandra GD" pitchFamily="34" charset="0"/>
              </a:rPr>
              <a:t> et al, </a:t>
            </a:r>
            <a:r>
              <a:rPr lang="en-US" sz="1200" i="1" dirty="0" err="1" smtClean="0">
                <a:solidFill>
                  <a:srgbClr val="003300"/>
                </a:solidFill>
                <a:latin typeface="Maiandra GD" pitchFamily="34" charset="0"/>
              </a:rPr>
              <a:t>Acta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200" i="1" dirty="0" err="1" smtClean="0">
                <a:solidFill>
                  <a:srgbClr val="003300"/>
                </a:solidFill>
                <a:latin typeface="Maiandra GD" pitchFamily="34" charset="0"/>
              </a:rPr>
              <a:t>Neuropathol</a:t>
            </a:r>
            <a:r>
              <a:rPr lang="en-US" sz="1200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RS" sz="1200" i="1" dirty="0" smtClean="0">
                <a:solidFill>
                  <a:srgbClr val="003300"/>
                </a:solidFill>
                <a:latin typeface="Maiandra GD" pitchFamily="34" charset="0"/>
              </a:rPr>
              <a:t>2012</a:t>
            </a:r>
            <a:endParaRPr lang="en-US" sz="1200" i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1752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0" y="22170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0" y="29028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0" y="32838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0" y="35886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0" y="41910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aiandra GD" pitchFamily="34" charset="0"/>
                <a:sym typeface="Wingdings"/>
              </a:rPr>
              <a:t></a:t>
            </a:r>
            <a:endParaRPr lang="en-US" sz="4800" dirty="0" smtClean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5943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/>
              </a:rPr>
              <a:t>Epidemiološki</a:t>
            </a:r>
            <a:r>
              <a:rPr lang="en-US" b="1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/>
              </a:rPr>
              <a:t>podaci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029200"/>
          </a:xfrm>
        </p:spPr>
        <p:txBody>
          <a:bodyPr/>
          <a:lstStyle/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Javlja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se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kod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10-15%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obolelih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od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MS</a:t>
            </a:r>
          </a:p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Blaga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predominacija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muškog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pola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M:Ž =1,3: 1</a:t>
            </a:r>
          </a:p>
          <a:p>
            <a:pPr>
              <a:buFont typeface="Maiandra GD" pitchFamily="34" charset="0"/>
              <a:buChar char="*"/>
            </a:pP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Javlja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se u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kasnijoj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životnoj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dobi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 (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oko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40.g.) u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odnosu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na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RR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formu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(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oko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30.g.).</a:t>
            </a:r>
          </a:p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Izuzetno retko u pedijatrijskoj populaciji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  <a:endParaRPr lang="sr-Latn-RS" sz="23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Maiandra GD" pitchFamily="34" charset="0"/>
              <a:buChar char="*"/>
            </a:pP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Lagan i postepeno progresivan tok, n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ajčešće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m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onosimptomatsk</a:t>
            </a: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lezija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  <a:endParaRPr lang="sr-Latn-RS" sz="23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Maiandra GD" pitchFamily="34" charset="0"/>
              <a:buChar char="*"/>
            </a:pP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Odustvo odgovora na kortikosteroidnu i imunomodulatornu terapiju!</a:t>
            </a:r>
          </a:p>
          <a:p>
            <a:pPr>
              <a:buFont typeface="Maiandra GD" pitchFamily="34" charset="0"/>
              <a:buChar char="*"/>
            </a:pPr>
            <a:r>
              <a:rPr lang="sr-Latn-RS" sz="23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Anamneza i klinički pregled</a:t>
            </a: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300" dirty="0" err="1" smtClean="0">
                <a:solidFill>
                  <a:srgbClr val="003300"/>
                </a:solidFill>
                <a:latin typeface="Maiandra GD" pitchFamily="34" charset="0"/>
              </a:rPr>
              <a:t>su</a:t>
            </a:r>
            <a:r>
              <a:rPr lang="en-US" sz="23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RS" sz="2300" dirty="0" smtClean="0">
                <a:solidFill>
                  <a:srgbClr val="003300"/>
                </a:solidFill>
                <a:latin typeface="Maiandra GD" pitchFamily="34" charset="0"/>
              </a:rPr>
              <a:t>od ključnog značaja u potvrđivanju dijagnoze!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553200" cy="106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rgbClr val="003300"/>
                </a:solidFill>
                <a:latin typeface="Maiandra GD" pitchFamily="34" charset="0"/>
              </a:rPr>
              <a:t>Dva</a:t>
            </a:r>
            <a:r>
              <a:rPr lang="en-US" sz="3200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rgbClr val="003300"/>
                </a:solidFill>
                <a:latin typeface="Maiandra GD" pitchFamily="34" charset="0"/>
              </a:rPr>
              <a:t>oblika</a:t>
            </a:r>
            <a:r>
              <a:rPr lang="en-US" sz="3200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rgbClr val="003300"/>
                </a:solidFill>
                <a:latin typeface="Maiandra GD" pitchFamily="34" charset="0"/>
              </a:rPr>
              <a:t>iste</a:t>
            </a:r>
            <a:r>
              <a:rPr lang="en-US" sz="3200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3200" b="1" dirty="0" err="1" smtClean="0">
                <a:solidFill>
                  <a:srgbClr val="003300"/>
                </a:solidFill>
                <a:latin typeface="Maiandra GD" pitchFamily="34" charset="0"/>
              </a:rPr>
              <a:t>bolesti</a:t>
            </a:r>
            <a: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  <a:t>: </a:t>
            </a:r>
            <a:br>
              <a:rPr lang="sr-Latn-RS" sz="3200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en-US" sz="3200" b="1" dirty="0" smtClean="0">
                <a:solidFill>
                  <a:srgbClr val="003300"/>
                </a:solidFill>
                <a:latin typeface="Maiandra GD" pitchFamily="34" charset="0"/>
              </a:rPr>
              <a:t>RRMS </a:t>
            </a:r>
            <a:r>
              <a:rPr lang="en-US" sz="3200" b="1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3200" b="1" dirty="0" smtClean="0">
                <a:solidFill>
                  <a:srgbClr val="003300"/>
                </a:solidFill>
                <a:latin typeface="Maiandra GD" pitchFamily="34" charset="0"/>
              </a:rPr>
              <a:t> PPMS</a:t>
            </a:r>
            <a:endParaRPr lang="en-US" sz="3200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660522"/>
          <a:ext cx="8610600" cy="46691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2327"/>
                <a:gridCol w="3028407"/>
                <a:gridCol w="3069866"/>
              </a:tblGrid>
              <a:tr h="34660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365760" indent="-457200" algn="l">
                        <a:spcBef>
                          <a:spcPts val="600"/>
                        </a:spcBef>
                      </a:pPr>
                      <a:r>
                        <a:rPr lang="en-US" sz="1400" b="1" kern="1200" dirty="0" err="1" smtClean="0">
                          <a:solidFill>
                            <a:schemeClr val="bg1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Relapsno-remitentna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baseline="0" dirty="0" smtClean="0">
                          <a:solidFill>
                            <a:schemeClr val="bg1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MS</a:t>
                      </a: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solidFill>
                          <a:schemeClr val="bg1"/>
                        </a:solidFill>
                        <a:latin typeface="Maiandra GD" pitchFamily="34" charset="0"/>
                      </a:endParaRPr>
                    </a:p>
                  </a:txBody>
                  <a:tcP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36576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Primarno-progresivna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 MS</a:t>
                      </a:r>
                    </a:p>
                  </a:txBody>
                  <a:tcP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</a:tr>
              <a:tr h="30328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Učestalost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85–90% 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10–15%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83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Životna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dob </a:t>
                      </a: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početku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30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godina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40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godina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88838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Odnos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žene</a:t>
                      </a:r>
                      <a:r>
                        <a:rPr lang="sr-Latn-R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muškarci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2–3:1 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1:1</a:t>
                      </a:r>
                    </a:p>
                  </a:txBody>
                  <a:tcPr/>
                </a:tc>
              </a:tr>
              <a:tr h="64988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Klinička</a:t>
                      </a:r>
                      <a:r>
                        <a:rPr lang="sr-Latn-R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slika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Optički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nerv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(25%), </a:t>
                      </a:r>
                      <a:endParaRPr lang="sr-Latn-RS" sz="1300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moždano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stablo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(20%)</a:t>
                      </a:r>
                      <a:endParaRPr lang="sr-Latn-RS" sz="1300" kern="1200" baseline="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kičmena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moždina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(45%, </a:t>
                      </a: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enzitivni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motorni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simptomi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Kičmena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moždina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(80%,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motorni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senzitivni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) </a:t>
                      </a:r>
                      <a:endParaRPr lang="sr-Latn-RS" sz="1300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moždano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stablo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mali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mozak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(15%)                                                                                           </a:t>
                      </a:r>
                    </a:p>
                  </a:txBody>
                  <a:tcPr/>
                </a:tc>
              </a:tr>
              <a:tr h="31785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Lezije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mozga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MR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Česte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Oskudne</a:t>
                      </a:r>
                      <a:endParaRPr lang="en-US" sz="1300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474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Aktivne lezije na MR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Uobičajene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Retke</a:t>
                      </a:r>
                      <a:endParaRPr lang="en-US" sz="1300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4745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Lezije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kičmene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moždine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Često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Uobičajeno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743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Oligoklonalne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trake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u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likvoru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Uobičajeno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(~90%) 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Uobičajeno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(~80%)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2989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b="1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K</a:t>
                      </a:r>
                      <a:r>
                        <a:rPr lang="en-US" sz="1300" b="1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o</a:t>
                      </a:r>
                      <a:r>
                        <a:rPr lang="sr-Latn-RS" sz="1300" b="1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gnitivna</a:t>
                      </a:r>
                      <a:r>
                        <a:rPr lang="sr-Latn-RS" sz="1300" b="1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 oštećenja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dirty="0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Česta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Ređa</a:t>
                      </a:r>
                      <a:endParaRPr lang="en-US" sz="1300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2141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Kortikalna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demijelinizacija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kasnije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) 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</a:rPr>
                        <a:t>Blaga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Izražena</a:t>
                      </a:r>
                      <a:endParaRPr lang="en-US" sz="1300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74396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b="1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Odgovor</a:t>
                      </a:r>
                      <a:r>
                        <a:rPr lang="en-US" sz="1300" b="1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1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IMD terapiju</a:t>
                      </a:r>
                      <a:r>
                        <a:rPr lang="en-U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endParaRPr lang="sr-Latn-RS" sz="1300" b="1" kern="1200" dirty="0" smtClean="0">
                        <a:solidFill>
                          <a:srgbClr val="003300"/>
                        </a:solidFill>
                        <a:latin typeface="Maiandra GD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200"/>
                        </a:spcBef>
                      </a:pPr>
                      <a:r>
                        <a:rPr lang="sr-Latn-RS" sz="1300" b="1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(IFN-beta i GA)</a:t>
                      </a:r>
                      <a:endParaRPr lang="en-US" sz="1300" b="1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Da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manje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relapsa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) 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</a:pP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Ne (ne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utiče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300" kern="120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err="1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invaliditet</a:t>
                      </a:r>
                      <a:r>
                        <a:rPr lang="en-US" sz="1300" kern="1200" baseline="0" dirty="0" smtClean="0">
                          <a:solidFill>
                            <a:srgbClr val="003300"/>
                          </a:solidFill>
                          <a:latin typeface="Maiandra GD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1300" dirty="0">
                        <a:solidFill>
                          <a:srgbClr val="003300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419600" y="65532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r-Latn-RS" sz="1100" i="1" dirty="0" smtClean="0">
                <a:solidFill>
                  <a:srgbClr val="003300"/>
                </a:solidFill>
                <a:latin typeface="Maiandra GD" pitchFamily="34" charset="0"/>
              </a:rPr>
              <a:t>Adaptirano prema </a:t>
            </a:r>
            <a:r>
              <a:rPr lang="en-US" sz="1100" i="1" dirty="0" smtClean="0">
                <a:solidFill>
                  <a:srgbClr val="003300"/>
                </a:solidFill>
                <a:latin typeface="Maiandra GD" pitchFamily="34" charset="0"/>
              </a:rPr>
              <a:t>David H </a:t>
            </a:r>
            <a:r>
              <a:rPr lang="sr-Latn-RS" sz="1100" i="1" dirty="0" smtClean="0">
                <a:solidFill>
                  <a:srgbClr val="003300"/>
                </a:solidFill>
                <a:latin typeface="Maiandra GD" pitchFamily="34" charset="0"/>
              </a:rPr>
              <a:t>M and </a:t>
            </a:r>
            <a:r>
              <a:rPr lang="en-US" sz="1100" i="1" dirty="0" smtClean="0">
                <a:solidFill>
                  <a:srgbClr val="003300"/>
                </a:solidFill>
                <a:latin typeface="Maiandra GD" pitchFamily="34" charset="0"/>
              </a:rPr>
              <a:t>Leary</a:t>
            </a:r>
            <a:r>
              <a:rPr lang="sr-Latn-RS" sz="1100" i="1" dirty="0" smtClean="0">
                <a:solidFill>
                  <a:srgbClr val="003300"/>
                </a:solidFill>
                <a:latin typeface="Maiandra GD" pitchFamily="34" charset="0"/>
              </a:rPr>
              <a:t> SM. </a:t>
            </a:r>
            <a:r>
              <a:rPr lang="en-US" sz="1100" i="1" dirty="0" smtClean="0">
                <a:solidFill>
                  <a:srgbClr val="003300"/>
                </a:solidFill>
                <a:latin typeface="Maiandra GD" pitchFamily="34" charset="0"/>
              </a:rPr>
              <a:t>Lancet </a:t>
            </a:r>
            <a:r>
              <a:rPr lang="en-US" sz="1100" i="1" dirty="0" err="1" smtClean="0">
                <a:solidFill>
                  <a:srgbClr val="003300"/>
                </a:solidFill>
                <a:latin typeface="Maiandra GD" pitchFamily="34" charset="0"/>
              </a:rPr>
              <a:t>Neurol</a:t>
            </a:r>
            <a:r>
              <a:rPr lang="en-US" sz="1100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RS" sz="1100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100" dirty="0" smtClean="0">
                <a:solidFill>
                  <a:srgbClr val="003300"/>
                </a:solidFill>
                <a:latin typeface="Maiandra GD" pitchFamily="34" charset="0"/>
              </a:rPr>
              <a:t>2007</a:t>
            </a:r>
            <a:endParaRPr lang="en-US" sz="1100" dirty="0">
              <a:solidFill>
                <a:srgbClr val="0033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3352800"/>
            <a:ext cx="8458200" cy="147002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03300"/>
                </a:solidFill>
                <a:latin typeface="Maiandra GD" pitchFamily="34" charset="0"/>
              </a:rPr>
              <a:t>Primarno</a:t>
            </a:r>
            <a:r>
              <a:rPr lang="en-US" sz="40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4000" dirty="0" err="1" smtClean="0">
                <a:solidFill>
                  <a:srgbClr val="003300"/>
                </a:solidFill>
                <a:latin typeface="Maiandra GD" pitchFamily="34" charset="0"/>
              </a:rPr>
              <a:t>progresivn</a:t>
            </a:r>
            <a:r>
              <a:rPr lang="sr-Latn-RS" sz="40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US" sz="4000" dirty="0" smtClean="0">
                <a:solidFill>
                  <a:srgbClr val="003300"/>
                </a:solidFill>
                <a:latin typeface="Maiandra GD" pitchFamily="34" charset="0"/>
              </a:rPr>
              <a:t> form</a:t>
            </a:r>
            <a:r>
              <a:rPr lang="sr-Latn-RS" sz="4000" dirty="0" smtClean="0">
                <a:solidFill>
                  <a:srgbClr val="003300"/>
                </a:solidFill>
                <a:latin typeface="Maiandra GD" pitchFamily="34" charset="0"/>
              </a:rPr>
              <a:t>a</a:t>
            </a:r>
            <a:r>
              <a:rPr lang="en-US" sz="4000" dirty="0" smtClean="0">
                <a:solidFill>
                  <a:srgbClr val="003300"/>
                </a:solidFill>
                <a:latin typeface="Maiandra GD" pitchFamily="34" charset="0"/>
              </a:rPr>
              <a:t> multiple </a:t>
            </a:r>
            <a:r>
              <a:rPr lang="en-US" sz="4000" dirty="0" err="1" smtClean="0">
                <a:solidFill>
                  <a:srgbClr val="003300"/>
                </a:solidFill>
                <a:latin typeface="Maiandra GD" pitchFamily="34" charset="0"/>
              </a:rPr>
              <a:t>skleroze</a:t>
            </a:r>
            <a:r>
              <a:rPr lang="en-US" sz="40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/>
            </a:r>
            <a:b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</a:br>
            <a:endParaRPr lang="en-US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84582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rgbClr val="898989"/>
                </a:solidFill>
                <a:latin typeface="Maiandra GD" pitchFamily="34" charset="0"/>
              </a:rPr>
              <a:t>dr</a:t>
            </a:r>
            <a:r>
              <a:rPr lang="en-US" sz="2800" dirty="0" smtClean="0">
                <a:solidFill>
                  <a:srgbClr val="898989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898989"/>
                </a:solidFill>
                <a:latin typeface="Maiandra GD" pitchFamily="34" charset="0"/>
              </a:rPr>
              <a:t>Majda</a:t>
            </a:r>
            <a:r>
              <a:rPr lang="en-US" sz="2800" dirty="0" smtClean="0">
                <a:solidFill>
                  <a:srgbClr val="898989"/>
                </a:solidFill>
                <a:latin typeface="Maiandra GD" pitchFamily="34" charset="0"/>
              </a:rPr>
              <a:t> </a:t>
            </a:r>
            <a:r>
              <a:rPr lang="en-US" sz="2800" dirty="0" err="1" smtClean="0">
                <a:solidFill>
                  <a:srgbClr val="898989"/>
                </a:solidFill>
                <a:latin typeface="Maiandra GD" pitchFamily="34" charset="0"/>
              </a:rPr>
              <a:t>Nazalevi</a:t>
            </a:r>
            <a:r>
              <a:rPr lang="en-US" sz="2800" dirty="0" err="1" smtClean="0">
                <a:solidFill>
                  <a:srgbClr val="898989"/>
                </a:solidFill>
                <a:latin typeface="Calibri"/>
                <a:cs typeface="Calibri"/>
              </a:rPr>
              <a:t>ċ</a:t>
            </a:r>
            <a:endParaRPr lang="sr-Latn-RS" sz="2800" dirty="0" smtClean="0">
              <a:solidFill>
                <a:srgbClr val="898989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898989"/>
                </a:solidFill>
                <a:latin typeface="Calibri"/>
                <a:cs typeface="Calibri"/>
              </a:rPr>
              <a:t>UB</a:t>
            </a:r>
            <a:r>
              <a:rPr lang="sr-Latn-RS" sz="2800" dirty="0" smtClean="0">
                <a:solidFill>
                  <a:srgbClr val="898989"/>
                </a:solidFill>
                <a:latin typeface="Calibri"/>
                <a:cs typeface="Calibri"/>
              </a:rPr>
              <a:t>KC </a:t>
            </a:r>
            <a:r>
              <a:rPr lang="en-US" sz="2800" dirty="0" smtClean="0">
                <a:solidFill>
                  <a:srgbClr val="898989"/>
                </a:solidFill>
                <a:latin typeface="Calibri"/>
                <a:cs typeface="Calibri"/>
              </a:rPr>
              <a:t>B</a:t>
            </a:r>
            <a:r>
              <a:rPr lang="sr-Latn-RS" sz="2800" dirty="0" smtClean="0">
                <a:solidFill>
                  <a:srgbClr val="898989"/>
                </a:solidFill>
                <a:latin typeface="Calibri"/>
                <a:cs typeface="Calibri"/>
              </a:rPr>
              <a:t>anja Luka</a:t>
            </a:r>
          </a:p>
          <a:p>
            <a:pPr>
              <a:defRPr/>
            </a:pPr>
            <a:endParaRPr lang="en-US" sz="2000" dirty="0" smtClean="0">
              <a:solidFill>
                <a:srgbClr val="898989"/>
              </a:solidFill>
              <a:latin typeface="Maiandra GD" pitchFamily="34" charset="0"/>
            </a:endParaRPr>
          </a:p>
          <a:p>
            <a:pPr algn="r">
              <a:defRPr/>
            </a:pPr>
            <a:r>
              <a:rPr lang="en-US" sz="2000" dirty="0" smtClean="0">
                <a:solidFill>
                  <a:srgbClr val="898989"/>
                </a:solidFill>
                <a:latin typeface="Maiandra GD" pitchFamily="34" charset="0"/>
              </a:rPr>
              <a:t>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4779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Osnovni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podaci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r-Latn-RS" sz="2600" dirty="0" smtClean="0">
                <a:solidFill>
                  <a:srgbClr val="003300"/>
                </a:solidFill>
                <a:latin typeface="Maiandra GD" pitchFamily="34" charset="0"/>
              </a:rPr>
              <a:t>S.D.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,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mu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škarac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,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39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godina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,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in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ženjer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šumarstva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,</a:t>
            </a:r>
          </a:p>
          <a:p>
            <a:pPr eaLnBrk="1" hangingPunct="1">
              <a:buNone/>
            </a:pP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desnoruk</a:t>
            </a:r>
            <a:endParaRPr lang="en-US" sz="2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None/>
            </a:pPr>
            <a:endParaRPr lang="en-US" sz="2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None/>
            </a:pPr>
            <a:r>
              <a:rPr lang="en-US" sz="26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Li</a:t>
            </a:r>
            <a:r>
              <a:rPr lang="en-US" sz="26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čna</a:t>
            </a:r>
            <a:r>
              <a:rPr lang="en-US" sz="26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 </a:t>
            </a:r>
            <a:r>
              <a:rPr lang="en-US" sz="26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anamneza</a:t>
            </a:r>
            <a:r>
              <a:rPr lang="en-US" sz="26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:</a:t>
            </a:r>
            <a:r>
              <a:rPr lang="en-US" sz="2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 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pušač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,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splenektomija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nakon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</a:t>
            </a:r>
            <a:r>
              <a:rPr lang="sr-Latn-R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t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raumatske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rupture</a:t>
            </a:r>
          </a:p>
          <a:p>
            <a:pPr eaLnBrk="1" hangingPunct="1">
              <a:buNone/>
            </a:pPr>
            <a:endParaRPr lang="en-US" sz="26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 eaLnBrk="1" hangingPunct="1">
              <a:buNone/>
            </a:pPr>
            <a:r>
              <a:rPr lang="en-US" sz="26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Porodi</a:t>
            </a:r>
            <a:r>
              <a:rPr lang="en-US" sz="26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čna</a:t>
            </a:r>
            <a:r>
              <a:rPr lang="en-US" sz="26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 </a:t>
            </a:r>
            <a:r>
              <a:rPr lang="en-US" sz="26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anamneza</a:t>
            </a:r>
            <a:r>
              <a:rPr lang="en-US" sz="2600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:</a:t>
            </a:r>
            <a:r>
              <a:rPr lang="en-US" sz="2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otac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srčani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bolesnik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,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majka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ima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 </a:t>
            </a:r>
          </a:p>
          <a:p>
            <a:pPr eaLnBrk="1" hangingPunct="1">
              <a:buNone/>
            </a:pP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reumatske</a:t>
            </a:r>
            <a:r>
              <a:rPr lang="en-US" sz="2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smetnje</a:t>
            </a:r>
            <a:endParaRPr lang="en-US" sz="2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533400" y="2362200"/>
          <a:ext cx="5029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3810000" y="3657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838200" y="6159501"/>
            <a:ext cx="8077200" cy="469899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6200000" flipV="1">
            <a:off x="-2286001" y="2971801"/>
            <a:ext cx="5562602" cy="838199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38200" y="6248400"/>
            <a:ext cx="1676400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just"/>
            <a:r>
              <a:rPr lang="en-US" sz="1400" spc="300" dirty="0" smtClean="0">
                <a:latin typeface="Maiandra GD" pitchFamily="34" charset="0"/>
              </a:rPr>
              <a:t>V R E M E</a:t>
            </a:r>
            <a:endParaRPr lang="en-US" sz="1400" spc="300" dirty="0">
              <a:latin typeface="Maiandra G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3429000"/>
            <a:ext cx="457200" cy="2743200"/>
          </a:xfrm>
          <a:prstGeom prst="rect">
            <a:avLst/>
          </a:prstGeom>
          <a:noFill/>
        </p:spPr>
        <p:txBody>
          <a:bodyPr vert="vert270" wrap="none" rtlCol="0">
            <a:noAutofit/>
          </a:bodyPr>
          <a:lstStyle/>
          <a:p>
            <a:pPr algn="just"/>
            <a:r>
              <a:rPr lang="en-US" sz="1400" spc="300" dirty="0" smtClean="0">
                <a:latin typeface="Maiandra GD" pitchFamily="34" charset="0"/>
              </a:rPr>
              <a:t>SIMPTOMI</a:t>
            </a:r>
            <a:endParaRPr lang="en-US" sz="1400" spc="300" dirty="0">
              <a:latin typeface="Maiandra GD" pitchFamily="34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477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Tok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bolesti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3429000"/>
            <a:ext cx="1715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38.g.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života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endParaRPr lang="sr-Latn-RS" dirty="0" smtClean="0">
              <a:solidFill>
                <a:srgbClr val="003300"/>
              </a:solidFill>
              <a:latin typeface="Maiandra GD" pitchFamily="34" charset="0"/>
            </a:endParaRPr>
          </a:p>
          <a:p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P</a:t>
            </a:r>
            <a: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  <a:t>očetak 2012.g</a:t>
            </a:r>
            <a:endParaRPr lang="en-US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572000"/>
            <a:ext cx="2209800" cy="1477328"/>
          </a:xfrm>
          <a:prstGeom prst="rect">
            <a:avLst/>
          </a:prstGeom>
          <a:solidFill>
            <a:srgbClr val="A1D89A">
              <a:alpha val="25000"/>
            </a:srgbClr>
          </a:solidFill>
          <a:ln>
            <a:noFill/>
          </a:ln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Slabost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nogu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Utrnulost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potkolenica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 O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težan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hod</a:t>
            </a:r>
            <a:endParaRPr lang="en-US" sz="15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 P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relazi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oko 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1 km</a:t>
            </a:r>
          </a:p>
          <a:p>
            <a:pPr>
              <a:buFont typeface="Arial" pitchFamily="34" charset="0"/>
              <a:buChar char="•"/>
            </a:pPr>
            <a:r>
              <a:rPr lang="sr-Latn-R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Pretpostavlja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se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da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je </a:t>
            </a:r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EDSS 3.5</a:t>
            </a:r>
            <a:endParaRPr lang="en-US" sz="15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2743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3300"/>
                </a:solidFill>
                <a:latin typeface="Maiandra GD" pitchFamily="34" charset="0"/>
              </a:rPr>
              <a:t>januar</a:t>
            </a:r>
            <a:r>
              <a:rPr lang="en-US" sz="2000" b="1" dirty="0" smtClean="0">
                <a:solidFill>
                  <a:srgbClr val="003300"/>
                </a:solidFill>
                <a:latin typeface="Maiandra GD" pitchFamily="34" charset="0"/>
              </a:rPr>
              <a:t> 2013.g.</a:t>
            </a:r>
          </a:p>
          <a:p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hospitalizacija</a:t>
            </a:r>
            <a:r>
              <a:rPr lang="en-US" sz="2000" dirty="0" smtClean="0">
                <a:solidFill>
                  <a:srgbClr val="003300"/>
                </a:solidFill>
                <a:latin typeface="Maiandra GD" pitchFamily="34" charset="0"/>
              </a:rPr>
              <a:t> u </a:t>
            </a:r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Loznici</a:t>
            </a:r>
            <a:endParaRPr lang="en-US" sz="2000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34290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Od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novembra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2012.g.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8000" y="4419600"/>
            <a:ext cx="3124200" cy="1477328"/>
          </a:xfrm>
          <a:prstGeom prst="rect">
            <a:avLst/>
          </a:prstGeom>
          <a:solidFill>
            <a:srgbClr val="A1D89A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Izra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ženiji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simptomi</a:t>
            </a:r>
            <a:r>
              <a:rPr lang="sr-Latn-RS" sz="1500" dirty="0" smtClean="0">
                <a:solidFill>
                  <a:srgbClr val="003300"/>
                </a:solidFill>
                <a:latin typeface="Maiandra GD"/>
              </a:rPr>
              <a:t>: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slabost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nogu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,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utrnulost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vi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še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desne</a:t>
            </a:r>
            <a:r>
              <a:rPr lang="en-US" sz="15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 pitchFamily="34" charset="0"/>
              </a:rPr>
              <a:t>potkolenice</a:t>
            </a:r>
            <a:endParaRPr lang="en-US" sz="15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Teže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pokretan</a:t>
            </a:r>
            <a:endParaRPr lang="en-US" sz="1500" dirty="0" smtClean="0">
              <a:solidFill>
                <a:srgbClr val="003300"/>
              </a:solidFill>
              <a:latin typeface="Maiandra GD"/>
            </a:endParaRP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Prelazi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400m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Pretpostavlja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se </a:t>
            </a:r>
            <a:r>
              <a:rPr lang="en-US" sz="1500" dirty="0" err="1" smtClean="0">
                <a:solidFill>
                  <a:srgbClr val="003300"/>
                </a:solidFill>
                <a:latin typeface="Maiandra GD"/>
              </a:rPr>
              <a:t>da</a:t>
            </a:r>
            <a:r>
              <a:rPr lang="en-US" sz="1500" dirty="0" smtClean="0">
                <a:solidFill>
                  <a:srgbClr val="003300"/>
                </a:solidFill>
                <a:latin typeface="Maiandra GD"/>
              </a:rPr>
              <a:t> je </a:t>
            </a:r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EDSS 4.0</a:t>
            </a:r>
            <a:endParaRPr lang="en-US" sz="15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" y="3886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24400" y="35446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 uiExpand="1">
        <p:bldSub>
          <a:bldChart bld="category"/>
        </p:bldSub>
      </p:bldGraphic>
      <p:bldP spid="66" grpId="0"/>
      <p:bldP spid="30" grpId="0"/>
      <p:bldP spid="32" grpId="0"/>
      <p:bldP spid="44" grpId="0" animBg="1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4779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Hospitalizacija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u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Loznici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/>
            </a:r>
            <a:b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januar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2013.g.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904999"/>
          </a:xfrm>
        </p:spPr>
        <p:txBody>
          <a:bodyPr/>
          <a:lstStyle/>
          <a:p>
            <a:pPr>
              <a:buFont typeface="Maiandra GD" pitchFamily="34" charset="0"/>
              <a:buChar char="*"/>
            </a:pPr>
            <a:r>
              <a:rPr lang="en-US" sz="2200" dirty="0" err="1" smtClean="0">
                <a:solidFill>
                  <a:srgbClr val="003300"/>
                </a:solidFill>
                <a:latin typeface="Maiandra GD" pitchFamily="34" charset="0"/>
              </a:rPr>
              <a:t>Virusolo</a:t>
            </a:r>
            <a:r>
              <a:rPr lang="en-US" sz="2200" dirty="0" err="1" smtClean="0">
                <a:solidFill>
                  <a:srgbClr val="003300"/>
                </a:solidFill>
                <a:latin typeface="Maiandra GD"/>
              </a:rPr>
              <a:t>ške</a:t>
            </a:r>
            <a:r>
              <a:rPr lang="sr-Latn-RS" sz="2200" dirty="0" smtClean="0">
                <a:solidFill>
                  <a:srgbClr val="003300"/>
                </a:solidFill>
                <a:latin typeface="Maiandra GD"/>
              </a:rPr>
              <a:t>, </a:t>
            </a:r>
            <a:r>
              <a:rPr lang="en-US" sz="2200" dirty="0" err="1" smtClean="0">
                <a:solidFill>
                  <a:srgbClr val="003300"/>
                </a:solidFill>
                <a:latin typeface="Maiandra GD" pitchFamily="34" charset="0"/>
              </a:rPr>
              <a:t>imunolo</a:t>
            </a:r>
            <a:r>
              <a:rPr lang="en-US" sz="2200" dirty="0" err="1" smtClean="0">
                <a:solidFill>
                  <a:srgbClr val="003300"/>
                </a:solidFill>
                <a:latin typeface="Maiandra GD"/>
              </a:rPr>
              <a:t>ške</a:t>
            </a:r>
            <a:r>
              <a:rPr lang="en-US" sz="22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200" dirty="0" err="1" smtClean="0">
                <a:solidFill>
                  <a:srgbClr val="003300"/>
                </a:solidFill>
                <a:latin typeface="Maiandra GD"/>
              </a:rPr>
              <a:t>analize</a:t>
            </a:r>
            <a:r>
              <a:rPr lang="en-US" sz="2200" dirty="0" smtClean="0">
                <a:solidFill>
                  <a:srgbClr val="003300"/>
                </a:solidFill>
                <a:latin typeface="Maiandra GD" pitchFamily="34" charset="0"/>
              </a:rPr>
              <a:t> (ANA, ANCA</a:t>
            </a:r>
            <a:r>
              <a:rPr lang="sr-Latn-RS" sz="2200" dirty="0" smtClean="0">
                <a:solidFill>
                  <a:srgbClr val="003300"/>
                </a:solidFill>
                <a:latin typeface="Maiandra GD" pitchFamily="34" charset="0"/>
              </a:rPr>
              <a:t>) i B.</a:t>
            </a:r>
            <a:r>
              <a:rPr lang="en-US" sz="2200" dirty="0" err="1" smtClean="0">
                <a:solidFill>
                  <a:srgbClr val="003300"/>
                </a:solidFill>
                <a:latin typeface="Maiandra GD" pitchFamily="34" charset="0"/>
              </a:rPr>
              <a:t>Burgd</a:t>
            </a:r>
            <a:r>
              <a:rPr lang="en-US" sz="2200" dirty="0" smtClean="0">
                <a:solidFill>
                  <a:srgbClr val="003300"/>
                </a:solidFill>
                <a:latin typeface="Maiandra GD" pitchFamily="34" charset="0"/>
              </a:rPr>
              <a:t>. – </a:t>
            </a:r>
            <a:r>
              <a:rPr lang="sr-Latn-RS" sz="2200" dirty="0" smtClean="0">
                <a:solidFill>
                  <a:srgbClr val="003300"/>
                </a:solidFill>
                <a:latin typeface="Maiandra GD" pitchFamily="34" charset="0"/>
              </a:rPr>
              <a:t>nalazi </a:t>
            </a:r>
            <a:r>
              <a:rPr lang="en-US" sz="22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negativn</a:t>
            </a:r>
            <a:r>
              <a:rPr lang="sr-Latn-RS" sz="22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i</a:t>
            </a:r>
            <a:endParaRPr lang="en-US" sz="2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en-US" sz="2200" dirty="0" err="1" smtClean="0">
                <a:solidFill>
                  <a:srgbClr val="003300"/>
                </a:solidFill>
                <a:latin typeface="Maiandra GD" pitchFamily="34" charset="0"/>
              </a:rPr>
              <a:t>Oftalmolo</a:t>
            </a:r>
            <a:r>
              <a:rPr lang="en-US" sz="2200" dirty="0" err="1" smtClean="0">
                <a:solidFill>
                  <a:srgbClr val="003300"/>
                </a:solidFill>
                <a:latin typeface="Maiandra GD"/>
              </a:rPr>
              <a:t>ški</a:t>
            </a:r>
            <a:r>
              <a:rPr lang="en-US" sz="22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200" dirty="0" err="1" smtClean="0">
                <a:solidFill>
                  <a:srgbClr val="003300"/>
                </a:solidFill>
                <a:latin typeface="Maiandra GD"/>
              </a:rPr>
              <a:t>nalaz</a:t>
            </a:r>
            <a:r>
              <a:rPr lang="sr-Latn-RS" sz="2200" dirty="0" smtClean="0">
                <a:solidFill>
                  <a:srgbClr val="003300"/>
                </a:solidFill>
                <a:latin typeface="Maiandra GD"/>
              </a:rPr>
              <a:t>:</a:t>
            </a:r>
            <a:r>
              <a:rPr lang="en-US" sz="22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22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uredan</a:t>
            </a:r>
            <a:endParaRPr lang="sr-Latn-RS" sz="2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/>
            </a:endParaRPr>
          </a:p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sr-Latn-RS" sz="2200" dirty="0" smtClean="0">
                <a:solidFill>
                  <a:srgbClr val="003300"/>
                </a:solidFill>
                <a:latin typeface="Maiandra GD" pitchFamily="34" charset="0"/>
              </a:rPr>
              <a:t>IEF likvora: nalaz </a:t>
            </a:r>
            <a:r>
              <a:rPr lang="sr-Latn-RS" sz="22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uredan</a:t>
            </a:r>
            <a:r>
              <a:rPr lang="sr-Latn-RS" sz="2200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  <a:endParaRPr lang="en-US" sz="2200" dirty="0" smtClean="0">
              <a:solidFill>
                <a:srgbClr val="003300"/>
              </a:solidFill>
              <a:latin typeface="Maiandra GD" pitchFamily="34" charset="0"/>
            </a:endParaRPr>
          </a:p>
          <a:p>
            <a:endParaRPr lang="en-US" sz="22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608637"/>
            <a:ext cx="82296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iandra GD" pitchFamily="34" charset="0"/>
              <a:buChar char="*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Ordinirana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pulsna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kortikoseteroidna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terapija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–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bez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zna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čajnijeg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poboljšanja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1910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00"/>
              </a:buClr>
              <a:buSzTx/>
              <a:buFont typeface="Maiandra GD" pitchFamily="34" charset="0"/>
              <a:buChar char="*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MR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endokranijuma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– multiple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demijelinizacione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lezije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bele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mase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supra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infratentorijalno</a:t>
            </a:r>
            <a:r>
              <a:rPr kumimoji="0" lang="sr-Latn-R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,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bez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mas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efekta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postkontrasnog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poja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/>
                <a:ea typeface="+mn-ea"/>
                <a:cs typeface="+mn-cs"/>
              </a:rPr>
              <a:t>č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iandra GD" pitchFamily="34" charset="0"/>
                <a:ea typeface="+mn-ea"/>
                <a:cs typeface="+mn-cs"/>
              </a:rPr>
              <a:t>anja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aiandra G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8683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MR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endokranijuma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pic>
        <p:nvPicPr>
          <p:cNvPr id="4" name="Picture 2" descr="C:\Users\HP\Desktop\skola MS 2015.g\MR slike\x endok 2 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249487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HP\Desktop\skola MS 2015.g\MR slike\x endok 3 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220709"/>
            <a:ext cx="2556251" cy="2546127"/>
          </a:xfrm>
          <a:prstGeom prst="rect">
            <a:avLst/>
          </a:prstGeom>
          <a:noFill/>
        </p:spPr>
      </p:pic>
      <p:pic>
        <p:nvPicPr>
          <p:cNvPr id="2052" name="Picture 4" descr="C:\Users\HP\Desktop\skola MS 2015.g\MR slike\x endok 4.1 n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1567" y="3962400"/>
            <a:ext cx="2520233" cy="2590800"/>
          </a:xfrm>
          <a:prstGeom prst="rect">
            <a:avLst/>
          </a:prstGeom>
          <a:noFill/>
        </p:spPr>
      </p:pic>
      <p:pic>
        <p:nvPicPr>
          <p:cNvPr id="2054" name="Picture 6" descr="C:\Users\HP\Desktop\skola MS 2015.g\MR slike\x endok 1.2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962400"/>
            <a:ext cx="2514600" cy="2567212"/>
          </a:xfrm>
          <a:prstGeom prst="rect">
            <a:avLst/>
          </a:prstGeom>
          <a:noFill/>
        </p:spPr>
      </p:pic>
      <p:cxnSp>
        <p:nvCxnSpPr>
          <p:cNvPr id="25" name="Straight Arrow Connector 24"/>
          <p:cNvCxnSpPr/>
          <p:nvPr/>
        </p:nvCxnSpPr>
        <p:spPr>
          <a:xfrm rot="16200000" flipH="1">
            <a:off x="914400" y="2057400"/>
            <a:ext cx="457200" cy="45720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810000" y="2133600"/>
            <a:ext cx="457200" cy="45720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H="1">
            <a:off x="840468" y="2743200"/>
            <a:ext cx="531132" cy="832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H="1">
            <a:off x="3733800" y="2819400"/>
            <a:ext cx="531132" cy="832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3810000" y="5105400"/>
            <a:ext cx="457200" cy="45720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886200" y="4876800"/>
            <a:ext cx="457200" cy="45720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H="1">
            <a:off x="609600" y="5784179"/>
            <a:ext cx="531132" cy="832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600" y="3733800"/>
            <a:ext cx="3124200" cy="718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00"/>
                </a:solidFill>
                <a:latin typeface="Maiandra GD" pitchFamily="34" charset="0"/>
              </a:rPr>
              <a:t> I</a:t>
            </a:r>
            <a:r>
              <a:rPr lang="sr-Latn-RS" sz="2400" dirty="0" smtClean="0">
                <a:solidFill>
                  <a:srgbClr val="003300"/>
                </a:solidFill>
                <a:latin typeface="Maiandra GD" pitchFamily="34" charset="0"/>
              </a:rPr>
              <a:t>nfatentorijalna </a:t>
            </a:r>
            <a:endParaRPr lang="en-US" sz="2400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22860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r-Latn-RS" sz="2400" u="sng" dirty="0" smtClean="0">
                <a:solidFill>
                  <a:srgbClr val="003300"/>
                </a:solidFill>
                <a:latin typeface="Maiandra GD" pitchFamily="34" charset="0"/>
              </a:rPr>
              <a:t>Lokalizacija promena</a:t>
            </a:r>
            <a:r>
              <a:rPr lang="sr-Latn-RS" sz="2400" dirty="0" smtClean="0">
                <a:solidFill>
                  <a:srgbClr val="003300"/>
                </a:solidFill>
                <a:latin typeface="Maiandra GD" pitchFamily="34" charset="0"/>
              </a:rPr>
              <a:t>: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r-Latn-RS" sz="24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3300"/>
                </a:solidFill>
                <a:latin typeface="Maiandra GD" pitchFamily="34" charset="0"/>
              </a:rPr>
              <a:t>P</a:t>
            </a:r>
            <a:r>
              <a:rPr lang="sr-Latn-RS" sz="2400" dirty="0" smtClean="0">
                <a:solidFill>
                  <a:srgbClr val="003300"/>
                </a:solidFill>
                <a:latin typeface="Maiandra GD" pitchFamily="34" charset="0"/>
              </a:rPr>
              <a:t>eriventrikularna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609600" y="2133600"/>
          <a:ext cx="4876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3810000" y="3429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838200" y="6159501"/>
            <a:ext cx="8077200" cy="469899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6200000" flipV="1">
            <a:off x="-2286001" y="2971801"/>
            <a:ext cx="5562602" cy="838199"/>
          </a:xfrm>
          <a:prstGeom prst="rightArrow">
            <a:avLst/>
          </a:prstGeom>
          <a:gradFill flip="none" rotWithShape="1">
            <a:gsLst>
              <a:gs pos="0">
                <a:srgbClr val="061A42">
                  <a:tint val="66000"/>
                  <a:satMod val="160000"/>
                </a:srgbClr>
              </a:gs>
              <a:gs pos="50000">
                <a:srgbClr val="061A42">
                  <a:tint val="44500"/>
                  <a:satMod val="160000"/>
                </a:srgbClr>
              </a:gs>
              <a:gs pos="100000">
                <a:srgbClr val="061A42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38200" y="6248400"/>
            <a:ext cx="1676400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just"/>
            <a:r>
              <a:rPr lang="en-US" sz="1400" spc="300" dirty="0" smtClean="0">
                <a:latin typeface="Maiandra GD" pitchFamily="34" charset="0"/>
              </a:rPr>
              <a:t>V R E M E</a:t>
            </a:r>
            <a:endParaRPr lang="en-US" sz="1400" spc="300" dirty="0">
              <a:latin typeface="Maiandra GD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0" y="3352800"/>
            <a:ext cx="457200" cy="2743200"/>
          </a:xfrm>
          <a:prstGeom prst="rect">
            <a:avLst/>
          </a:prstGeom>
          <a:noFill/>
        </p:spPr>
        <p:txBody>
          <a:bodyPr vert="vert270" wrap="none" rtlCol="0">
            <a:noAutofit/>
          </a:bodyPr>
          <a:lstStyle/>
          <a:p>
            <a:pPr algn="just"/>
            <a:r>
              <a:rPr lang="en-US" sz="1400" spc="300" dirty="0" smtClean="0">
                <a:latin typeface="Maiandra GD" pitchFamily="34" charset="0"/>
              </a:rPr>
              <a:t>SIMPTOMI</a:t>
            </a:r>
            <a:endParaRPr lang="en-US" sz="1400" spc="300" dirty="0">
              <a:latin typeface="Maiandra GD" pitchFamily="34" charset="0"/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14779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Tok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bolesti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3352800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38.g.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života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endParaRPr lang="en-US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343400"/>
            <a:ext cx="1066800" cy="323165"/>
          </a:xfrm>
          <a:prstGeom prst="rect">
            <a:avLst/>
          </a:prstGeom>
          <a:solidFill>
            <a:srgbClr val="A1D89A">
              <a:alpha val="25000"/>
            </a:srgbClr>
          </a:solidFill>
          <a:ln>
            <a:noFill/>
          </a:ln>
        </p:spPr>
        <p:style>
          <a:lnRef idx="1">
            <a:schemeClr val="accent4"/>
          </a:lnRef>
          <a:fillRef idx="1001">
            <a:schemeClr val="lt2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EDSS 3.5</a:t>
            </a:r>
            <a:endParaRPr lang="en-US" sz="15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0" y="3395246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novembar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2012.g.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8000" y="4191000"/>
            <a:ext cx="990600" cy="323165"/>
          </a:xfrm>
          <a:prstGeom prst="rect">
            <a:avLst/>
          </a:prstGeom>
          <a:solidFill>
            <a:srgbClr val="A1D89A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/>
              </a:rPr>
              <a:t>EDSS 4.0</a:t>
            </a:r>
            <a:endParaRPr lang="en-US" sz="15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15000" y="24384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003300"/>
                </a:solidFill>
                <a:latin typeface="Maiandra GD" pitchFamily="34" charset="0"/>
              </a:rPr>
              <a:t>februar</a:t>
            </a:r>
            <a:r>
              <a:rPr lang="en-US" sz="2000" b="1" dirty="0" smtClean="0">
                <a:solidFill>
                  <a:srgbClr val="003300"/>
                </a:solidFill>
                <a:latin typeface="Maiandra GD" pitchFamily="34" charset="0"/>
              </a:rPr>
              <a:t> 2013.g</a:t>
            </a:r>
          </a:p>
          <a:p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Hospitalizacija</a:t>
            </a:r>
            <a:r>
              <a:rPr lang="en-US" sz="20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na</a:t>
            </a:r>
            <a:r>
              <a:rPr lang="en-US" sz="20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Klinici</a:t>
            </a:r>
            <a:r>
              <a:rPr lang="en-US" sz="20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za</a:t>
            </a:r>
            <a:r>
              <a:rPr lang="en-US" sz="20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000" dirty="0" err="1" smtClean="0">
                <a:solidFill>
                  <a:srgbClr val="003300"/>
                </a:solidFill>
                <a:latin typeface="Maiandra GD" pitchFamily="34" charset="0"/>
              </a:rPr>
              <a:t>neurologiju</a:t>
            </a:r>
            <a:r>
              <a:rPr lang="en-US" sz="2000" dirty="0" smtClean="0">
                <a:solidFill>
                  <a:srgbClr val="003300"/>
                </a:solidFill>
                <a:latin typeface="Maiandra GD" pitchFamily="34" charset="0"/>
              </a:rPr>
              <a:t> KCS  </a:t>
            </a:r>
            <a:endParaRPr lang="en-US" sz="2000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85800" y="3657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3863876"/>
            <a:ext cx="3886200" cy="2308324"/>
          </a:xfrm>
          <a:prstGeom prst="rect">
            <a:avLst/>
          </a:prstGeom>
          <a:solidFill>
            <a:srgbClr val="A1D89A">
              <a:alpha val="6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err="1" smtClean="0">
                <a:solidFill>
                  <a:srgbClr val="003300"/>
                </a:solidFill>
                <a:latin typeface="Maiandra GD" pitchFamily="34" charset="0"/>
              </a:rPr>
              <a:t>Neurolo</a:t>
            </a:r>
            <a:r>
              <a:rPr lang="en-US" sz="1600" b="1" i="1" dirty="0" err="1" smtClean="0">
                <a:solidFill>
                  <a:srgbClr val="003300"/>
                </a:solidFill>
                <a:latin typeface="Maiandra GD"/>
              </a:rPr>
              <a:t>šk</a:t>
            </a:r>
            <a:r>
              <a:rPr lang="en-US" sz="1600" b="1" i="1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1600" b="1" i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b="1" i="1" dirty="0" err="1" smtClean="0">
                <a:solidFill>
                  <a:srgbClr val="003300"/>
                </a:solidFill>
                <a:latin typeface="Maiandra GD" pitchFamily="34" charset="0"/>
              </a:rPr>
              <a:t>nalaz</a:t>
            </a:r>
            <a:r>
              <a:rPr lang="en-US" sz="1600" b="1" i="1" dirty="0" smtClean="0">
                <a:solidFill>
                  <a:srgbClr val="003300"/>
                </a:solidFill>
                <a:latin typeface="Maiandra GD" pitchFamily="34" charset="0"/>
              </a:rPr>
              <a:t>: </a:t>
            </a:r>
          </a:p>
          <a:p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S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pastična parapareza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izra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ženije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desno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,</a:t>
            </a:r>
          </a:p>
          <a:p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Cerebelarne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probe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pozitivne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(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izra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ženije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na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donjim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ekstremitetima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).</a:t>
            </a:r>
          </a:p>
          <a:p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Vibracioni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senzibilitet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sni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ž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en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obostrano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do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nivoa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kolena</a:t>
            </a:r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</a:p>
          <a:p>
            <a:r>
              <a:rPr lang="sr-Latn-RS" sz="1600" dirty="0" smtClean="0">
                <a:solidFill>
                  <a:srgbClr val="003300"/>
                </a:solidFill>
                <a:latin typeface="Maiandra GD" pitchFamily="34" charset="0"/>
              </a:rPr>
              <a:t>Hod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spasti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č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no-parapareti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čan</a:t>
            </a:r>
            <a:r>
              <a:rPr lang="en-US" sz="1600" dirty="0" smtClean="0">
                <a:solidFill>
                  <a:srgbClr val="003300"/>
                </a:solidFill>
                <a:latin typeface="Maiandra GD"/>
              </a:rPr>
              <a:t>,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ataksi</a:t>
            </a:r>
            <a:r>
              <a:rPr lang="en-US" sz="1600" dirty="0" err="1" smtClean="0">
                <a:solidFill>
                  <a:srgbClr val="003300"/>
                </a:solidFill>
                <a:latin typeface="Maiandra GD"/>
              </a:rPr>
              <a:t>č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an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, </a:t>
            </a:r>
          </a:p>
          <a:p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samostalno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prelazi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do 400m</a:t>
            </a:r>
          </a:p>
          <a:p>
            <a:r>
              <a:rPr lang="sr-Latn-RS" sz="1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EDSS: 4.0</a:t>
            </a:r>
            <a:endParaRPr lang="en-US" sz="16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graphicFrame>
        <p:nvGraphicFramePr>
          <p:cNvPr id="20" name="Chart 19"/>
          <p:cNvGraphicFramePr/>
          <p:nvPr/>
        </p:nvGraphicFramePr>
        <p:xfrm>
          <a:off x="4495800" y="3276600"/>
          <a:ext cx="1676400" cy="45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4724400" y="33160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05400" y="32398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3300"/>
                </a:solidFill>
                <a:latin typeface="Maiandra GD" pitchFamily="34" charset="0"/>
                <a:sym typeface="Wingdings"/>
              </a:rPr>
              <a:t></a:t>
            </a:r>
            <a:endParaRPr lang="en-US" sz="3600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3090446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003300"/>
                </a:solidFill>
                <a:latin typeface="Maiandra GD" pitchFamily="34" charset="0"/>
              </a:rPr>
              <a:t>januar</a:t>
            </a:r>
            <a:r>
              <a:rPr lang="en-US" sz="1600" dirty="0" smtClean="0">
                <a:solidFill>
                  <a:srgbClr val="003300"/>
                </a:solidFill>
                <a:latin typeface="Maiandra GD" pitchFamily="34" charset="0"/>
              </a:rPr>
              <a:t> 2013.g.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18" grpId="0" animBg="1"/>
      <p:bldGraphic spid="20" grpId="0">
        <p:bldAsOne/>
      </p:bldGraphic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6248400" cy="17827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Klini</a:t>
            </a:r>
            <a:r>
              <a:rPr lang="sr-Latn-RS" b="1" dirty="0" smtClean="0">
                <a:solidFill>
                  <a:srgbClr val="003300"/>
                </a:solidFill>
                <a:latin typeface="Maiandra GD" pitchFamily="34" charset="0"/>
              </a:rPr>
              <a:t>ka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za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b="1" dirty="0" err="1" smtClean="0">
                <a:solidFill>
                  <a:srgbClr val="003300"/>
                </a:solidFill>
                <a:latin typeface="Maiandra GD" pitchFamily="34" charset="0"/>
              </a:rPr>
              <a:t>neurologiju</a:t>
            </a:r>
            <a:r>
              <a:rPr lang="en-US" b="1" dirty="0" smtClean="0">
                <a:solidFill>
                  <a:srgbClr val="003300"/>
                </a:solidFill>
                <a:latin typeface="Maiandra GD" pitchFamily="34" charset="0"/>
              </a:rPr>
              <a:t> KCS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209801"/>
            <a:ext cx="8458200" cy="3276600"/>
          </a:xfrm>
        </p:spPr>
        <p:txBody>
          <a:bodyPr/>
          <a:lstStyle/>
          <a:p>
            <a:pPr>
              <a:buFont typeface="Maiandra GD" pitchFamily="34" charset="0"/>
              <a:buChar char="*"/>
            </a:pP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Laboratorijske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analize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,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koagulacioni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status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 </a:t>
            </a:r>
          </a:p>
          <a:p>
            <a:pPr marL="640080" lvl="1">
              <a:buNone/>
            </a:pP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ACE u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serumu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– </a:t>
            </a:r>
            <a:r>
              <a:rPr lang="en-US" sz="26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uredni</a:t>
            </a:r>
            <a:endParaRPr lang="en-US" sz="26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sr-Latn-RS" sz="2600" dirty="0" smtClean="0">
                <a:solidFill>
                  <a:srgbClr val="003300"/>
                </a:solidFill>
                <a:latin typeface="Maiandra GD" pitchFamily="34" charset="0"/>
              </a:rPr>
              <a:t>V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irusolo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š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ke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(HIV,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HBsAg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, Anti-HCV)</a:t>
            </a:r>
            <a:r>
              <a:rPr lang="sr-Latn-RS" sz="2600" dirty="0" smtClean="0">
                <a:solidFill>
                  <a:srgbClr val="003300"/>
                </a:solidFill>
                <a:latin typeface="Maiandra GD" pitchFamily="34" charset="0"/>
              </a:rPr>
              <a:t>: </a:t>
            </a:r>
            <a:r>
              <a:rPr lang="sr-Latn-RS" sz="26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negativne</a:t>
            </a:r>
          </a:p>
          <a:p>
            <a:pPr>
              <a:buFont typeface="Maiandra GD" pitchFamily="34" charset="0"/>
              <a:buChar char="*"/>
            </a:pPr>
            <a:r>
              <a:rPr lang="sr-Latn-RS" sz="2600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munolo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ške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analize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(ANA, ANCA, ENA screen, VDRL) – </a:t>
            </a:r>
            <a:r>
              <a:rPr lang="en-US" sz="26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negativne</a:t>
            </a:r>
            <a:endParaRPr lang="en-US" sz="26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  <a:cs typeface="Calibri"/>
            </a:endParaRPr>
          </a:p>
          <a:p>
            <a:pPr>
              <a:lnSpc>
                <a:spcPct val="150000"/>
              </a:lnSpc>
              <a:buFont typeface="Maiandra GD" pitchFamily="34" charset="0"/>
              <a:buChar char="*"/>
            </a:pP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Rtg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pluća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 - </a:t>
            </a:r>
            <a:r>
              <a:rPr lang="en-US" sz="2600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  <a:cs typeface="Calibri"/>
              </a:rPr>
              <a:t>uredan</a:t>
            </a:r>
            <a:endParaRPr lang="en-US" sz="26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8683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MR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cervikalne</a:t>
            </a:r>
            <a:r>
              <a:rPr lang="en-US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dirty="0" err="1" smtClean="0">
                <a:solidFill>
                  <a:srgbClr val="003300"/>
                </a:solidFill>
                <a:latin typeface="Maiandra GD" pitchFamily="34" charset="0"/>
              </a:rPr>
              <a:t>kičme</a:t>
            </a:r>
            <a:endParaRPr lang="en-US" b="1" dirty="0">
              <a:solidFill>
                <a:srgbClr val="003300"/>
              </a:solidFill>
              <a:latin typeface="Maiandra GD" pitchFamily="34" charset="0"/>
            </a:endParaRPr>
          </a:p>
        </p:txBody>
      </p:sp>
      <p:pic>
        <p:nvPicPr>
          <p:cNvPr id="3" name="Picture 3" descr="C:\Users\HP\Desktop\skola MS 2015.g\MR slike\x C2 n.jpg"/>
          <p:cNvPicPr>
            <a:picLocks noChangeAspect="1" noChangeArrowheads="1"/>
          </p:cNvPicPr>
          <p:nvPr/>
        </p:nvPicPr>
        <p:blipFill>
          <a:blip r:embed="rId3" cstate="print"/>
          <a:srcRect l="15946" r="9640" b="5357"/>
          <a:stretch>
            <a:fillRect/>
          </a:stretch>
        </p:blipFill>
        <p:spPr bwMode="auto">
          <a:xfrm>
            <a:off x="5257800" y="1905000"/>
            <a:ext cx="3200400" cy="4038600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flipV="1">
            <a:off x="6019800" y="3345780"/>
            <a:ext cx="531132" cy="70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096000" y="2964780"/>
            <a:ext cx="531132" cy="70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6000" y="2583780"/>
            <a:ext cx="531132" cy="70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707868" y="5174580"/>
            <a:ext cx="531132" cy="70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174468" y="4183980"/>
            <a:ext cx="531132" cy="7020"/>
          </a:xfrm>
          <a:prstGeom prst="straightConnector1">
            <a:avLst/>
          </a:prstGeom>
          <a:ln>
            <a:solidFill>
              <a:srgbClr val="62CAA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04800" y="1951037"/>
            <a:ext cx="4648200" cy="3916363"/>
          </a:xfrm>
        </p:spPr>
        <p:txBody>
          <a:bodyPr/>
          <a:lstStyle/>
          <a:p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Multiple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fokalne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i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delom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slivene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intramedularne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lezije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od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nivoa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medule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oblongate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do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nivoa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tela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Th3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pr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  <a:cs typeface="Calibri"/>
              </a:rPr>
              <a:t>š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ljena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</a:p>
          <a:p>
            <a:pPr>
              <a:buNone/>
            </a:pP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</a:p>
          <a:p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Protruzija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diskusa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C5-6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lak</a:t>
            </a:r>
            <a:r>
              <a:rPr lang="en-US" sz="2600" dirty="0" err="1" smtClean="0">
                <a:solidFill>
                  <a:srgbClr val="003300"/>
                </a:solidFill>
                <a:latin typeface="Maiandra GD"/>
              </a:rPr>
              <a:t>š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eg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stepena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,         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početna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  <a:latin typeface="Maiandra GD" pitchFamily="34" charset="0"/>
              </a:rPr>
              <a:t>spondiloza</a:t>
            </a:r>
            <a:r>
              <a:rPr lang="en-US" sz="2600" dirty="0" smtClean="0">
                <a:solidFill>
                  <a:srgbClr val="003300"/>
                </a:solidFill>
                <a:latin typeface="Maiandra GD" pitchFamily="34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3641</TotalTime>
  <Words>1099</Words>
  <Application>Microsoft Office PowerPoint</Application>
  <PresentationFormat>On-screen Show (4:3)</PresentationFormat>
  <Paragraphs>240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Primarno progresivna forma multiple skleroze  </vt:lpstr>
      <vt:lpstr>Osnovni podaci</vt:lpstr>
      <vt:lpstr>Tok bolesti</vt:lpstr>
      <vt:lpstr>Hospitalizacija u Loznici januar 2013.g.</vt:lpstr>
      <vt:lpstr>MR endokranijuma</vt:lpstr>
      <vt:lpstr>Tok bolesti</vt:lpstr>
      <vt:lpstr>Klinika za neurologiju KCS</vt:lpstr>
      <vt:lpstr>MR cervikalne kičme</vt:lpstr>
      <vt:lpstr>NEUROPSIHOLOŠKA PROCENA</vt:lpstr>
      <vt:lpstr>Tok bolesti</vt:lpstr>
      <vt:lpstr>Klinička forma MS</vt:lpstr>
      <vt:lpstr>Dijagnostički algoritam za PPMS  Revidirani  McDonald-ovi kriterijumi 2010.g. </vt:lpstr>
      <vt:lpstr>Klinička slika</vt:lpstr>
      <vt:lpstr>Epidemiološki podaci</vt:lpstr>
      <vt:lpstr> Dva oblika iste bolesti:  RRMS i PPMS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370</cp:revision>
  <dcterms:created xsi:type="dcterms:W3CDTF">2013-06-14T10:28:10Z</dcterms:created>
  <dcterms:modified xsi:type="dcterms:W3CDTF">2015-08-04T07:49:02Z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