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0" r:id="rId4"/>
    <p:sldId id="329" r:id="rId5"/>
    <p:sldId id="331" r:id="rId6"/>
    <p:sldId id="328" r:id="rId7"/>
    <p:sldId id="334" r:id="rId8"/>
    <p:sldId id="342" r:id="rId9"/>
    <p:sldId id="333" r:id="rId10"/>
    <p:sldId id="336" r:id="rId11"/>
    <p:sldId id="337" r:id="rId12"/>
    <p:sldId id="338" r:id="rId13"/>
    <p:sldId id="339" r:id="rId14"/>
    <p:sldId id="340" r:id="rId15"/>
    <p:sldId id="34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E2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3" autoAdjust="0"/>
    <p:restoredTop sz="94660" autoAdjust="0"/>
  </p:normalViewPr>
  <p:slideViewPr>
    <p:cSldViewPr>
      <p:cViewPr varScale="1">
        <p:scale>
          <a:sx n="55" d="100"/>
          <a:sy n="55" d="100"/>
        </p:scale>
        <p:origin x="-7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9136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36108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173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Umereno težak relaps...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11" name="Picture 2" descr="Human Bod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828800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546866" y="2741612"/>
            <a:ext cx="644473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8273534" y="1872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simptomi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273534" y="3472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terapija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892534" y="522553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tok</a:t>
            </a:r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bolesti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1219200"/>
            <a:ext cx="624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Ataksija stajanja i hoda, diplopije, utrnulost desne polovine lica i usne duplje, utrnulost desne ruke i noge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sr-Latn-RS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Rezidualno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oslabljen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vid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levim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okom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sr-Latn-RS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FS: cerebellum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+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moždano stablo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+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senzitivni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+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n.optikus</a:t>
            </a:r>
          </a:p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EDSS: 4.0</a:t>
            </a:r>
          </a:p>
          <a:p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93493" y="1843888"/>
            <a:ext cx="430507" cy="442112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14600" y="274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MP 1g/dn      7 dana</a:t>
            </a:r>
          </a:p>
        </p:txBody>
      </p:sp>
      <p:sp>
        <p:nvSpPr>
          <p:cNvPr id="37" name="Rounded Rectangle 36"/>
          <p:cNvSpPr/>
          <p:nvPr/>
        </p:nvSpPr>
        <p:spPr>
          <a:xfrm rot="272414">
            <a:off x="765816" y="3581936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25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1085866">
            <a:off x="474845" y="2411535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25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590800" y="4267200"/>
            <a:ext cx="65532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95800" y="5117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juli 200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343400" y="53340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2" descr="Human Body Pictu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800" y="1714800"/>
            <a:ext cx="1962000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val 55"/>
          <p:cNvSpPr/>
          <p:nvPr/>
        </p:nvSpPr>
        <p:spPr>
          <a:xfrm>
            <a:off x="4495800" y="5943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44" idx="0"/>
            <a:endCxn id="56" idx="0"/>
          </p:cNvCxnSpPr>
          <p:nvPr/>
        </p:nvCxnSpPr>
        <p:spPr>
          <a:xfrm rot="16200000" flipH="1">
            <a:off x="4191000" y="5562600"/>
            <a:ext cx="609600" cy="15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14600" y="3657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Oporavak!</a:t>
            </a:r>
          </a:p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EDSS: 2.0</a:t>
            </a: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8200" y="609600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accent4">
                    <a:lumMod val="75000"/>
                  </a:schemeClr>
                </a:solidFill>
                <a:latin typeface="Maiandra GD" pitchFamily="34" charset="0"/>
              </a:rPr>
              <a:t>Depresivnost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743200" y="6324600"/>
            <a:ext cx="54864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6670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vreme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6600" y="53310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juni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16200000">
            <a:off x="1828800" y="5486400"/>
            <a:ext cx="16002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200400" y="61076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2006.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048000" y="61722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590800" y="55596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3300"/>
                </a:solidFill>
                <a:latin typeface="Maiandra GD" pitchFamily="34" charset="0"/>
              </a:rPr>
              <a:t>febr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6576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1" idx="5"/>
            <a:endCxn id="62" idx="0"/>
          </p:cNvCxnSpPr>
          <p:nvPr/>
        </p:nvCxnSpPr>
        <p:spPr>
          <a:xfrm rot="16200000" flipH="1">
            <a:off x="3597182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6200000">
            <a:off x="1491734" y="5301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EDSS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65" name="Straight Connector 64"/>
          <p:cNvCxnSpPr>
            <a:stCxn id="59" idx="0"/>
            <a:endCxn id="61" idx="2"/>
          </p:cNvCxnSpPr>
          <p:nvPr/>
        </p:nvCxnSpPr>
        <p:spPr>
          <a:xfrm rot="5400000" flipH="1" flipV="1">
            <a:off x="3086100" y="5753100"/>
            <a:ext cx="457200" cy="3810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787682" y="6019800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962400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1148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16200000" flipH="1">
            <a:off x="4054382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4"/>
          </p:cNvCxnSpPr>
          <p:nvPr/>
        </p:nvCxnSpPr>
        <p:spPr>
          <a:xfrm rot="5400000">
            <a:off x="3924300" y="5905500"/>
            <a:ext cx="228600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168682" y="6018212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4" idx="4"/>
          </p:cNvCxnSpPr>
          <p:nvPr/>
        </p:nvCxnSpPr>
        <p:spPr>
          <a:xfrm rot="5400000">
            <a:off x="4152503" y="5751909"/>
            <a:ext cx="532606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Plus 81"/>
          <p:cNvSpPr/>
          <p:nvPr/>
        </p:nvSpPr>
        <p:spPr>
          <a:xfrm>
            <a:off x="4495800" y="6172200"/>
            <a:ext cx="228600" cy="228600"/>
          </a:xfrm>
          <a:prstGeom prst="mathPl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73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Težak relaps...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11" name="Picture 2" descr="Human Bod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828800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>
            <a:endCxn id="17" idx="1"/>
          </p:cNvCxnSpPr>
          <p:nvPr/>
        </p:nvCxnSpPr>
        <p:spPr>
          <a:xfrm>
            <a:off x="2438400" y="2667000"/>
            <a:ext cx="644473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8273534" y="1872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simptomi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273534" y="3853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terapija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892534" y="522553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tok</a:t>
            </a:r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bolesti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1143001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Dizartrija. Plegija levih ekstremiteta.</a:t>
            </a:r>
          </a:p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Ugašen vib. senzibilitet na DE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sr-Latn-RS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Rezidualno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oslabljen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vid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levim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okom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</a:p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FS: cerebellum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+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Maiandra GD" pitchFamily="34" charset="0"/>
              </a:rPr>
              <a:t>piramidni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+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senzitivni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+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n.optikus</a:t>
            </a:r>
            <a:endParaRPr lang="sr-Latn-RS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EDSS: 8.0 </a:t>
            </a:r>
          </a:p>
          <a:p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93493" y="1843888"/>
            <a:ext cx="430507" cy="442112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14600" y="266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MP 1g/dn      5 dana</a:t>
            </a:r>
          </a:p>
        </p:txBody>
      </p:sp>
      <p:sp>
        <p:nvSpPr>
          <p:cNvPr id="37" name="Rounded Rectangle 36"/>
          <p:cNvSpPr/>
          <p:nvPr/>
        </p:nvSpPr>
        <p:spPr>
          <a:xfrm rot="272414">
            <a:off x="765816" y="3581936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1085866">
            <a:off x="474845" y="2411535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438400" y="4495800"/>
            <a:ext cx="65532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81600" y="4659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j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an. 2008.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953000" y="47244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4648200" y="6019800"/>
            <a:ext cx="381000" cy="19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2" idx="4"/>
          </p:cNvCxnSpPr>
          <p:nvPr/>
        </p:nvCxnSpPr>
        <p:spPr>
          <a:xfrm rot="5400000" flipH="1" flipV="1">
            <a:off x="4456774" y="5447375"/>
            <a:ext cx="1143000" cy="18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 rot="365133">
            <a:off x="1295400" y="3581400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70000"/>
            </a:srgb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8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085866">
            <a:off x="1465445" y="2411535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70000"/>
            </a:srgb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066800" y="1981200"/>
            <a:ext cx="430507" cy="442112"/>
          </a:xfrm>
          <a:prstGeom prst="ellipse">
            <a:avLst/>
          </a:prstGeom>
          <a:solidFill>
            <a:srgbClr val="C00000">
              <a:alpha val="62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638800" y="5943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42" idx="5"/>
            <a:endCxn id="63" idx="1"/>
          </p:cNvCxnSpPr>
          <p:nvPr/>
        </p:nvCxnSpPr>
        <p:spPr>
          <a:xfrm rot="16200000" flipH="1">
            <a:off x="4816382" y="5121182"/>
            <a:ext cx="1111436" cy="5780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 rot="365133">
            <a:off x="1287856" y="3569395"/>
            <a:ext cx="529564" cy="2057401"/>
          </a:xfrm>
          <a:prstGeom prst="roundRect">
            <a:avLst>
              <a:gd name="adj" fmla="val 12965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8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 rot="1085866">
            <a:off x="1457901" y="2399530"/>
            <a:ext cx="505654" cy="1665935"/>
          </a:xfrm>
          <a:prstGeom prst="roundRect">
            <a:avLst>
              <a:gd name="adj" fmla="val 12965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514600" y="4114800"/>
            <a:ext cx="410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Oporavak, nakon par meseci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EDSS: 2.0</a:t>
            </a:r>
            <a:endParaRPr lang="en-US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 flipV="1">
            <a:off x="4572000" y="6248398"/>
            <a:ext cx="1219200" cy="7620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962400" y="5029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343400" y="53340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4958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7" idx="0"/>
            <a:endCxn id="68" idx="0"/>
          </p:cNvCxnSpPr>
          <p:nvPr/>
        </p:nvCxnSpPr>
        <p:spPr>
          <a:xfrm rot="16200000" flipH="1">
            <a:off x="4191000" y="5562600"/>
            <a:ext cx="609600" cy="1524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715000" y="6172200"/>
            <a:ext cx="11208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dirty="0" smtClean="0">
                <a:solidFill>
                  <a:schemeClr val="accent4">
                    <a:lumMod val="75000"/>
                  </a:schemeClr>
                </a:solidFill>
                <a:latin typeface="Maiandra GD" pitchFamily="34" charset="0"/>
              </a:rPr>
              <a:t>Depresivnost</a:t>
            </a:r>
            <a:endParaRPr lang="en-US" sz="1300" dirty="0">
              <a:solidFill>
                <a:schemeClr val="accent4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2743200" y="6324600"/>
            <a:ext cx="54864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6670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vreme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76600" y="53310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juni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74" name="Right Arrow 73"/>
          <p:cNvSpPr/>
          <p:nvPr/>
        </p:nvSpPr>
        <p:spPr>
          <a:xfrm rot="16200000">
            <a:off x="1828800" y="5486400"/>
            <a:ext cx="16002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3200400" y="61076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2006.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048000" y="61722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590800" y="55596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3300"/>
                </a:solidFill>
                <a:latin typeface="Maiandra GD" pitchFamily="34" charset="0"/>
              </a:rPr>
              <a:t>febr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6576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80" idx="5"/>
            <a:endCxn id="81" idx="0"/>
          </p:cNvCxnSpPr>
          <p:nvPr/>
        </p:nvCxnSpPr>
        <p:spPr>
          <a:xfrm rot="16200000" flipH="1">
            <a:off x="3597182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16200000">
            <a:off x="1491734" y="5301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EDSS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84" name="Straight Connector 83"/>
          <p:cNvCxnSpPr>
            <a:stCxn id="76" idx="0"/>
            <a:endCxn id="80" idx="2"/>
          </p:cNvCxnSpPr>
          <p:nvPr/>
        </p:nvCxnSpPr>
        <p:spPr>
          <a:xfrm rot="5400000" flipH="1" flipV="1">
            <a:off x="3086100" y="5753100"/>
            <a:ext cx="457200" cy="3810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787682" y="6019800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962400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1148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rot="16200000" flipH="1">
            <a:off x="4054382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6" idx="4"/>
          </p:cNvCxnSpPr>
          <p:nvPr/>
        </p:nvCxnSpPr>
        <p:spPr>
          <a:xfrm rot="5400000">
            <a:off x="3924300" y="5905500"/>
            <a:ext cx="228600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168682" y="6018212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7" idx="4"/>
          </p:cNvCxnSpPr>
          <p:nvPr/>
        </p:nvCxnSpPr>
        <p:spPr>
          <a:xfrm rot="5400000">
            <a:off x="4152503" y="5751909"/>
            <a:ext cx="532606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Plus 91"/>
          <p:cNvSpPr/>
          <p:nvPr/>
        </p:nvSpPr>
        <p:spPr>
          <a:xfrm>
            <a:off x="4495800" y="6172200"/>
            <a:ext cx="228600" cy="228600"/>
          </a:xfrm>
          <a:prstGeom prst="mathPl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514600" y="29350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P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ostepeno smanjenje doze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pronizona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sr-Latn-RS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Fizikalna terapija!</a:t>
            </a:r>
          </a:p>
        </p:txBody>
      </p:sp>
      <p:sp>
        <p:nvSpPr>
          <p:cNvPr id="99" name="Right Arrow 98"/>
          <p:cNvSpPr/>
          <p:nvPr/>
        </p:nvSpPr>
        <p:spPr>
          <a:xfrm flipV="1">
            <a:off x="4648200" y="6248400"/>
            <a:ext cx="3810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7" grpId="0" animBg="1"/>
      <p:bldP spid="78" grpId="0" animBg="1"/>
      <p:bldP spid="50" grpId="0"/>
      <p:bldP spid="55" grpId="0" animBg="1"/>
      <p:bldP spid="96" grpId="0"/>
      <p:bldP spid="99" grpId="0" animBg="1"/>
      <p:bldP spid="9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73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Težak relaps...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11" name="Picture 2" descr="Human Bod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828800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438400" y="2743200"/>
            <a:ext cx="644473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8273534" y="1872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simptomi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273534" y="3853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terapija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892534" y="522553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tok</a:t>
            </a:r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bolesti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1342072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Dizartrija. Disfagija. Bihemipareza dominantno desno. Samostalan hod nije moguć. Ugašen vib. senzibilitet na DE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 </a:t>
            </a:r>
          </a:p>
          <a:p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Rezidualno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oslabljen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vid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levog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oka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</a:p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FS:cerebellum+mož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d.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stablo+</a:t>
            </a:r>
            <a:r>
              <a:rPr lang="en-US" b="1" dirty="0" err="1" smtClean="0">
                <a:solidFill>
                  <a:srgbClr val="003300"/>
                </a:solidFill>
                <a:latin typeface="Maiandra GD" pitchFamily="34" charset="0"/>
              </a:rPr>
              <a:t>piramidni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+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senzitivni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+n.optikus</a:t>
            </a:r>
            <a:endParaRPr lang="sr-Latn-RS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EDSS: 8.0</a:t>
            </a:r>
          </a:p>
        </p:txBody>
      </p:sp>
      <p:sp>
        <p:nvSpPr>
          <p:cNvPr id="26" name="Oval 25"/>
          <p:cNvSpPr/>
          <p:nvPr/>
        </p:nvSpPr>
        <p:spPr>
          <a:xfrm>
            <a:off x="1093493" y="1843888"/>
            <a:ext cx="430507" cy="442112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90800" y="2819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MP 1g/dn      5 dana</a:t>
            </a:r>
          </a:p>
        </p:txBody>
      </p:sp>
      <p:sp>
        <p:nvSpPr>
          <p:cNvPr id="37" name="Rounded Rectangle 36"/>
          <p:cNvSpPr/>
          <p:nvPr/>
        </p:nvSpPr>
        <p:spPr>
          <a:xfrm rot="272414">
            <a:off x="765816" y="3581936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39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1085866">
            <a:off x="474845" y="2411535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39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438400" y="4722812"/>
            <a:ext cx="65532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 rot="365133">
            <a:off x="1295400" y="3581400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23000"/>
            </a:srgb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8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085866">
            <a:off x="1465445" y="2411535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23000"/>
            </a:srgb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066800" y="1981200"/>
            <a:ext cx="430507" cy="442112"/>
          </a:xfrm>
          <a:prstGeom prst="ellipse">
            <a:avLst/>
          </a:prstGeom>
          <a:solidFill>
            <a:srgbClr val="C00000">
              <a:alpha val="62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172200" y="495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d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ec. 2008.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90800" y="32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TIP (4x)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90800" y="359306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Pronison-opadajuće doze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sr-Latn-RS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Fizikalna terapija.</a:t>
            </a:r>
          </a:p>
        </p:txBody>
      </p:sp>
      <p:sp>
        <p:nvSpPr>
          <p:cNvPr id="69" name="Rounded Rectangle 68"/>
          <p:cNvSpPr/>
          <p:nvPr/>
        </p:nvSpPr>
        <p:spPr>
          <a:xfrm rot="365133">
            <a:off x="1287856" y="3569395"/>
            <a:ext cx="529564" cy="2057401"/>
          </a:xfrm>
          <a:prstGeom prst="roundRect">
            <a:avLst>
              <a:gd name="adj" fmla="val 12965"/>
            </a:avLst>
          </a:prstGeom>
          <a:solidFill>
            <a:schemeClr val="bg1">
              <a:alpha val="46000"/>
            </a:scheme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8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 rot="1085866">
            <a:off x="1457901" y="2399530"/>
            <a:ext cx="505654" cy="1665935"/>
          </a:xfrm>
          <a:prstGeom prst="roundRect">
            <a:avLst>
              <a:gd name="adj" fmla="val 12965"/>
            </a:avLst>
          </a:prstGeom>
          <a:solidFill>
            <a:schemeClr val="bg1">
              <a:alpha val="46000"/>
            </a:scheme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 rot="272414">
            <a:off x="761435" y="3569931"/>
            <a:ext cx="529564" cy="2057401"/>
          </a:xfrm>
          <a:prstGeom prst="roundRect">
            <a:avLst>
              <a:gd name="adj" fmla="val 12965"/>
            </a:avLst>
          </a:prstGeom>
          <a:solidFill>
            <a:schemeClr val="bg1">
              <a:alpha val="7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 rot="1085866">
            <a:off x="470464" y="2399530"/>
            <a:ext cx="505654" cy="1665935"/>
          </a:xfrm>
          <a:prstGeom prst="roundRect">
            <a:avLst>
              <a:gd name="adj" fmla="val 12965"/>
            </a:avLst>
          </a:prstGeom>
          <a:solidFill>
            <a:schemeClr val="bg1">
              <a:alpha val="7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066800" y="1996288"/>
            <a:ext cx="430507" cy="442112"/>
          </a:xfrm>
          <a:prstGeom prst="ellipse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590800" y="42788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Oporavak! EDSS:2.0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38600" y="46598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j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an. 2008.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953000" y="47244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4648200" y="6019800"/>
            <a:ext cx="381000" cy="1985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75" idx="4"/>
          </p:cNvCxnSpPr>
          <p:nvPr/>
        </p:nvCxnSpPr>
        <p:spPr>
          <a:xfrm rot="5400000" flipH="1" flipV="1">
            <a:off x="4456774" y="5447375"/>
            <a:ext cx="1143000" cy="1851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6388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75" idx="5"/>
            <a:endCxn id="80" idx="1"/>
          </p:cNvCxnSpPr>
          <p:nvPr/>
        </p:nvCxnSpPr>
        <p:spPr>
          <a:xfrm rot="16200000" flipH="1">
            <a:off x="4816382" y="5121182"/>
            <a:ext cx="1111436" cy="578036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/>
          <p:cNvSpPr/>
          <p:nvPr/>
        </p:nvSpPr>
        <p:spPr>
          <a:xfrm flipV="1">
            <a:off x="4572000" y="6248399"/>
            <a:ext cx="1828800" cy="7619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962400" y="5029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4343400" y="53340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4958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>
            <a:stCxn id="84" idx="0"/>
            <a:endCxn id="85" idx="0"/>
          </p:cNvCxnSpPr>
          <p:nvPr/>
        </p:nvCxnSpPr>
        <p:spPr>
          <a:xfrm rot="16200000" flipH="1">
            <a:off x="4191000" y="5562600"/>
            <a:ext cx="609600" cy="1524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400800" y="6096000"/>
            <a:ext cx="11208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dirty="0" smtClean="0">
                <a:solidFill>
                  <a:schemeClr val="accent4">
                    <a:lumMod val="75000"/>
                  </a:schemeClr>
                </a:solidFill>
                <a:latin typeface="Maiandra GD" pitchFamily="34" charset="0"/>
              </a:rPr>
              <a:t>Depresivnost</a:t>
            </a:r>
            <a:endParaRPr lang="en-US" sz="1300" dirty="0">
              <a:solidFill>
                <a:schemeClr val="accent4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2743200" y="6324600"/>
            <a:ext cx="54864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3276600" y="53310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juni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90" name="Right Arrow 89"/>
          <p:cNvSpPr/>
          <p:nvPr/>
        </p:nvSpPr>
        <p:spPr>
          <a:xfrm rot="16200000">
            <a:off x="1828800" y="5486400"/>
            <a:ext cx="16002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3200400" y="61076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2006.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048000" y="61722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590800" y="55596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3300"/>
                </a:solidFill>
                <a:latin typeface="Maiandra GD" pitchFamily="34" charset="0"/>
              </a:rPr>
              <a:t>febr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6576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>
            <a:stCxn id="94" idx="5"/>
            <a:endCxn id="95" idx="0"/>
          </p:cNvCxnSpPr>
          <p:nvPr/>
        </p:nvCxnSpPr>
        <p:spPr>
          <a:xfrm rot="16200000" flipH="1">
            <a:off x="3597182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rot="16200000">
            <a:off x="1491734" y="5301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EDSS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98" name="Straight Connector 97"/>
          <p:cNvCxnSpPr>
            <a:stCxn id="92" idx="0"/>
            <a:endCxn id="94" idx="2"/>
          </p:cNvCxnSpPr>
          <p:nvPr/>
        </p:nvCxnSpPr>
        <p:spPr>
          <a:xfrm rot="5400000" flipH="1" flipV="1">
            <a:off x="3086100" y="5753100"/>
            <a:ext cx="457200" cy="3810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787682" y="6019800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3962400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1148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rot="16200000" flipH="1">
            <a:off x="4054382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00" idx="4"/>
          </p:cNvCxnSpPr>
          <p:nvPr/>
        </p:nvCxnSpPr>
        <p:spPr>
          <a:xfrm rot="5400000">
            <a:off x="3924300" y="5905500"/>
            <a:ext cx="228600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168682" y="6018212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4" idx="4"/>
          </p:cNvCxnSpPr>
          <p:nvPr/>
        </p:nvCxnSpPr>
        <p:spPr>
          <a:xfrm rot="5400000">
            <a:off x="4152503" y="5751909"/>
            <a:ext cx="532606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Plus 105"/>
          <p:cNvSpPr/>
          <p:nvPr/>
        </p:nvSpPr>
        <p:spPr>
          <a:xfrm>
            <a:off x="4495800" y="6172200"/>
            <a:ext cx="228600" cy="228600"/>
          </a:xfrm>
          <a:prstGeom prst="mathPl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5791200" y="6019800"/>
            <a:ext cx="228600" cy="19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5447374" y="5447375"/>
            <a:ext cx="1143000" cy="18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5943600" y="47244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324600" y="5943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10" idx="5"/>
            <a:endCxn id="111" idx="1"/>
          </p:cNvCxnSpPr>
          <p:nvPr/>
        </p:nvCxnSpPr>
        <p:spPr>
          <a:xfrm rot="16200000" flipH="1">
            <a:off x="5654582" y="5273582"/>
            <a:ext cx="1111436" cy="2732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6670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vreme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3" name="Right Arrow 62"/>
          <p:cNvSpPr/>
          <p:nvPr/>
        </p:nvSpPr>
        <p:spPr>
          <a:xfrm flipV="1">
            <a:off x="4572000" y="6248399"/>
            <a:ext cx="1447800" cy="7619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/>
      <p:bldP spid="73" grpId="0" animBg="1"/>
      <p:bldP spid="77" grpId="0"/>
      <p:bldP spid="82" grpId="0" animBg="1"/>
      <p:bldP spid="111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73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Tok bolesti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38400" y="2743200"/>
            <a:ext cx="644473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8273534" y="1872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simptomi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273534" y="3853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terapija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892534" y="522553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tok</a:t>
            </a:r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bolesti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15428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Rezidualno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oslabljen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vid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levi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okom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P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o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jačani MTR na G 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i 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DE. Hod blago ataksičan.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Ugašen vib. senzibilitet na DE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</a:p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EDSS: 2.0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600" y="2858869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ALEMTUZUMAB 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12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mg dnevno/5 dana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dirty="0" smtClean="0">
                <a:solidFill>
                  <a:srgbClr val="FF0000"/>
                </a:solidFill>
                <a:latin typeface="Maiandra GD" pitchFamily="34" charset="0"/>
              </a:rPr>
              <a:t>(maj 2009)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438400" y="4648200"/>
            <a:ext cx="65532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248400" y="556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j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 2009.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34200" y="533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maj 2010.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14600" y="320040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MAB 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12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mg dnevno/3 dana </a:t>
            </a:r>
            <a:r>
              <a:rPr lang="sr-Latn-RS" dirty="0" smtClean="0">
                <a:solidFill>
                  <a:srgbClr val="FF0000"/>
                </a:solidFill>
                <a:latin typeface="Maiandra GD" pitchFamily="34" charset="0"/>
              </a:rPr>
              <a:t>(maj 2010)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14600" y="4064913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 dirty="0" smtClean="0">
                <a:solidFill>
                  <a:srgbClr val="003300"/>
                </a:solidFill>
                <a:latin typeface="Maiandra GD" pitchFamily="34" charset="0"/>
              </a:rPr>
              <a:t>Ha</a:t>
            </a:r>
            <a:r>
              <a:rPr lang="en-US" sz="2200" b="1" dirty="0" smtClean="0">
                <a:solidFill>
                  <a:srgbClr val="003300"/>
                </a:solidFill>
                <a:latin typeface="Maiandra GD" pitchFamily="34" charset="0"/>
              </a:rPr>
              <a:t>s</a:t>
            </a:r>
            <a:r>
              <a:rPr lang="sr-Latn-RS" sz="2200" b="1" dirty="0" smtClean="0">
                <a:solidFill>
                  <a:srgbClr val="003300"/>
                </a:solidFill>
                <a:latin typeface="Maiandra GD" pitchFamily="34" charset="0"/>
              </a:rPr>
              <a:t>himoto thyreoiditis! Hipo</a:t>
            </a:r>
            <a:r>
              <a:rPr lang="en-US" sz="2200" b="1" dirty="0" smtClean="0">
                <a:solidFill>
                  <a:srgbClr val="003300"/>
                </a:solidFill>
                <a:latin typeface="Maiandra GD" pitchFamily="34" charset="0"/>
              </a:rPr>
              <a:t>t</a:t>
            </a:r>
            <a:r>
              <a:rPr lang="sr-Latn-RS" sz="2200" b="1" dirty="0" smtClean="0">
                <a:solidFill>
                  <a:srgbClr val="003300"/>
                </a:solidFill>
                <a:latin typeface="Maiandra GD" pitchFamily="34" charset="0"/>
              </a:rPr>
              <a:t>ireoza.</a:t>
            </a:r>
            <a:endParaRPr lang="sr-Latn-RS" sz="22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96200" y="579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2012.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96000" y="4648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d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ec. 2008.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38600" y="46598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j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an. 2008.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53000" y="47244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648200" y="6019800"/>
            <a:ext cx="381000" cy="1985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70" idx="4"/>
          </p:cNvCxnSpPr>
          <p:nvPr/>
        </p:nvCxnSpPr>
        <p:spPr>
          <a:xfrm rot="5400000" flipH="1" flipV="1">
            <a:off x="4456774" y="5447375"/>
            <a:ext cx="1143000" cy="1851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56388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75" name="Straight Connector 74"/>
          <p:cNvCxnSpPr>
            <a:stCxn id="70" idx="5"/>
            <a:endCxn id="73" idx="1"/>
          </p:cNvCxnSpPr>
          <p:nvPr/>
        </p:nvCxnSpPr>
        <p:spPr>
          <a:xfrm rot="16200000" flipH="1">
            <a:off x="4816382" y="5121182"/>
            <a:ext cx="1111436" cy="578036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Arrow 76"/>
          <p:cNvSpPr/>
          <p:nvPr/>
        </p:nvSpPr>
        <p:spPr>
          <a:xfrm flipV="1">
            <a:off x="4572000" y="6248399"/>
            <a:ext cx="3200400" cy="7619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400" y="5029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4343400" y="53340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4958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91" name="Straight Connector 90"/>
          <p:cNvCxnSpPr>
            <a:stCxn id="89" idx="0"/>
            <a:endCxn id="90" idx="0"/>
          </p:cNvCxnSpPr>
          <p:nvPr/>
        </p:nvCxnSpPr>
        <p:spPr>
          <a:xfrm rot="16200000" flipH="1">
            <a:off x="4191000" y="5562600"/>
            <a:ext cx="609600" cy="1524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718380" y="6096000"/>
            <a:ext cx="11208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dirty="0" smtClean="0">
                <a:solidFill>
                  <a:schemeClr val="accent4">
                    <a:lumMod val="75000"/>
                  </a:schemeClr>
                </a:solidFill>
                <a:latin typeface="Maiandra GD" pitchFamily="34" charset="0"/>
              </a:rPr>
              <a:t>Depresivnost</a:t>
            </a:r>
            <a:endParaRPr lang="en-US" sz="1300" dirty="0">
              <a:solidFill>
                <a:schemeClr val="accent4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93" name="Right Arrow 92"/>
          <p:cNvSpPr/>
          <p:nvPr/>
        </p:nvSpPr>
        <p:spPr>
          <a:xfrm>
            <a:off x="2743200" y="6324600"/>
            <a:ext cx="54864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276600" y="53310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juni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95" name="Right Arrow 94"/>
          <p:cNvSpPr/>
          <p:nvPr/>
        </p:nvSpPr>
        <p:spPr>
          <a:xfrm rot="16200000">
            <a:off x="1828800" y="5486400"/>
            <a:ext cx="16002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200400" y="61076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2006.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048000" y="61722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590800" y="55596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3300"/>
                </a:solidFill>
                <a:latin typeface="Maiandra GD" pitchFamily="34" charset="0"/>
              </a:rPr>
              <a:t>febr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6576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01" name="Straight Connector 100"/>
          <p:cNvCxnSpPr>
            <a:stCxn id="99" idx="5"/>
            <a:endCxn id="100" idx="0"/>
          </p:cNvCxnSpPr>
          <p:nvPr/>
        </p:nvCxnSpPr>
        <p:spPr>
          <a:xfrm rot="16200000" flipH="1">
            <a:off x="3597182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7" idx="0"/>
            <a:endCxn id="99" idx="2"/>
          </p:cNvCxnSpPr>
          <p:nvPr/>
        </p:nvCxnSpPr>
        <p:spPr>
          <a:xfrm rot="5400000" flipH="1" flipV="1">
            <a:off x="3086100" y="5753100"/>
            <a:ext cx="457200" cy="3810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787682" y="6019800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3962400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1148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rot="16200000" flipH="1">
            <a:off x="4054382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4" idx="4"/>
          </p:cNvCxnSpPr>
          <p:nvPr/>
        </p:nvCxnSpPr>
        <p:spPr>
          <a:xfrm rot="5400000">
            <a:off x="3924300" y="5905500"/>
            <a:ext cx="228600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168682" y="6018212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9" idx="4"/>
          </p:cNvCxnSpPr>
          <p:nvPr/>
        </p:nvCxnSpPr>
        <p:spPr>
          <a:xfrm rot="5400000">
            <a:off x="4152503" y="5751909"/>
            <a:ext cx="532606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Plus 109"/>
          <p:cNvSpPr/>
          <p:nvPr/>
        </p:nvSpPr>
        <p:spPr>
          <a:xfrm>
            <a:off x="4495800" y="6172200"/>
            <a:ext cx="228600" cy="228600"/>
          </a:xfrm>
          <a:prstGeom prst="mathPl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5791200" y="6019800"/>
            <a:ext cx="228600" cy="1985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5447374" y="5447375"/>
            <a:ext cx="1143000" cy="1851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5943600" y="47244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3246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15" name="Straight Connector 114"/>
          <p:cNvCxnSpPr>
            <a:stCxn id="113" idx="5"/>
            <a:endCxn id="114" idx="1"/>
          </p:cNvCxnSpPr>
          <p:nvPr/>
        </p:nvCxnSpPr>
        <p:spPr>
          <a:xfrm rot="16200000" flipH="1">
            <a:off x="5654582" y="5273582"/>
            <a:ext cx="1111436" cy="273236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477000" y="6017815"/>
            <a:ext cx="228600" cy="19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Isosceles Triangle 116"/>
          <p:cNvSpPr/>
          <p:nvPr/>
        </p:nvSpPr>
        <p:spPr>
          <a:xfrm>
            <a:off x="6669024" y="5943600"/>
            <a:ext cx="188976" cy="15240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18" name="Straight Connector 117"/>
          <p:cNvCxnSpPr>
            <a:endCxn id="120" idx="1"/>
          </p:cNvCxnSpPr>
          <p:nvPr/>
        </p:nvCxnSpPr>
        <p:spPr>
          <a:xfrm>
            <a:off x="6781800" y="6019800"/>
            <a:ext cx="46786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Isosceles Triangle 119"/>
          <p:cNvSpPr/>
          <p:nvPr/>
        </p:nvSpPr>
        <p:spPr>
          <a:xfrm>
            <a:off x="7202424" y="5943600"/>
            <a:ext cx="188976" cy="15240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7315200" y="6019800"/>
            <a:ext cx="467868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Picture 2" descr="Human Bod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828800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Oval 141"/>
          <p:cNvSpPr/>
          <p:nvPr/>
        </p:nvSpPr>
        <p:spPr>
          <a:xfrm>
            <a:off x="1093493" y="1843888"/>
            <a:ext cx="430507" cy="442112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 rot="272414">
            <a:off x="765816" y="3581936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 rot="1085866">
            <a:off x="474845" y="2411535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/>
        </p:nvSpPr>
        <p:spPr>
          <a:xfrm rot="365133">
            <a:off x="1295400" y="3581400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8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 rot="1085866">
            <a:off x="1465444" y="2399530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066800" y="1981200"/>
            <a:ext cx="430507" cy="442112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 rot="16200000">
            <a:off x="1491734" y="5301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EDSS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6670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vreme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6" name="Right Arrow 65"/>
          <p:cNvSpPr/>
          <p:nvPr/>
        </p:nvSpPr>
        <p:spPr>
          <a:xfrm flipV="1">
            <a:off x="4572000" y="6248399"/>
            <a:ext cx="1828800" cy="7619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flipV="1">
            <a:off x="4724400" y="6248399"/>
            <a:ext cx="2057400" cy="7619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flipV="1">
            <a:off x="4648200" y="6248400"/>
            <a:ext cx="2590800" cy="7619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8" grpId="0"/>
      <p:bldP spid="84" grpId="0"/>
      <p:bldP spid="85" grpId="0"/>
      <p:bldP spid="88" grpId="0"/>
      <p:bldP spid="77" grpId="0" animBg="1"/>
      <p:bldP spid="92" grpId="0"/>
      <p:bldP spid="117" grpId="0" animBg="1"/>
      <p:bldP spid="120" grpId="0" animBg="1"/>
      <p:bldP spid="66" grpId="0" animBg="1"/>
      <p:bldP spid="66" grpId="1" animBg="1"/>
      <p:bldP spid="67" grpId="0" animBg="1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0207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Tok bolesti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11" name="Picture 2" descr="Human Bod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828800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8185666" y="1872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simptomi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892534" y="4920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tok</a:t>
            </a:r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bolesti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16396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Bez relapsa od decembra 2008!</a:t>
            </a:r>
          </a:p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EDSS: 2.0</a:t>
            </a:r>
          </a:p>
        </p:txBody>
      </p:sp>
      <p:sp>
        <p:nvSpPr>
          <p:cNvPr id="26" name="Oval 25"/>
          <p:cNvSpPr/>
          <p:nvPr/>
        </p:nvSpPr>
        <p:spPr>
          <a:xfrm>
            <a:off x="1093493" y="1843888"/>
            <a:ext cx="430507" cy="442112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272414">
            <a:off x="765816" y="3581936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1085866">
            <a:off x="474845" y="2411535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438400" y="4343400"/>
            <a:ext cx="65532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 rot="365133">
            <a:off x="1295400" y="3581400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8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085866">
            <a:off x="1465444" y="2399530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066800" y="1981200"/>
            <a:ext cx="430507" cy="442112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438400" y="251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Ha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sh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imoto thyreoiditis! Hipotireoza.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72400" y="5802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2013.</a:t>
            </a:r>
            <a:endParaRPr lang="en-US" dirty="0">
              <a:solidFill>
                <a:srgbClr val="0033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455933" y="6019800"/>
            <a:ext cx="381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Human Body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3124200"/>
            <a:ext cx="30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2438400" y="2876729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rgbClr val="003300"/>
                </a:solidFill>
                <a:latin typeface="Maiandra GD" pitchFamily="34" charset="0"/>
              </a:rPr>
              <a:t>Trudnoća 2013.g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38400" y="3229928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Prolazno trnjenje desnih ekstremiteta u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osmom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 mesecu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trudnoće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S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pontani oporavak nakon par dana.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31933" y="5562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ma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j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 2009.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17733" y="5334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maj 2010.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98733" y="5788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2012.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67400" y="4648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d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ec. 2008.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10000" y="46598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j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an. 2008.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4636533" y="47244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331733" y="6019800"/>
            <a:ext cx="381000" cy="1985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86" idx="4"/>
          </p:cNvCxnSpPr>
          <p:nvPr/>
        </p:nvCxnSpPr>
        <p:spPr>
          <a:xfrm rot="5400000" flipH="1" flipV="1">
            <a:off x="4140307" y="5447375"/>
            <a:ext cx="1143000" cy="1851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322333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92" name="Straight Connector 91"/>
          <p:cNvCxnSpPr>
            <a:stCxn id="86" idx="5"/>
            <a:endCxn id="91" idx="1"/>
          </p:cNvCxnSpPr>
          <p:nvPr/>
        </p:nvCxnSpPr>
        <p:spPr>
          <a:xfrm rot="16200000" flipH="1">
            <a:off x="4499915" y="5121182"/>
            <a:ext cx="1111436" cy="578036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ght Arrow 92"/>
          <p:cNvSpPr/>
          <p:nvPr/>
        </p:nvSpPr>
        <p:spPr>
          <a:xfrm flipV="1">
            <a:off x="4255532" y="6237236"/>
            <a:ext cx="3669267" cy="8735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645933" y="5029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4026933" y="53340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4179333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97" name="Straight Connector 96"/>
          <p:cNvCxnSpPr>
            <a:stCxn id="95" idx="0"/>
            <a:endCxn id="96" idx="0"/>
          </p:cNvCxnSpPr>
          <p:nvPr/>
        </p:nvCxnSpPr>
        <p:spPr>
          <a:xfrm rot="16200000" flipH="1">
            <a:off x="3874533" y="5562600"/>
            <a:ext cx="609600" cy="1524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946980" y="6096000"/>
            <a:ext cx="11208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dirty="0" smtClean="0">
                <a:solidFill>
                  <a:schemeClr val="accent4">
                    <a:lumMod val="75000"/>
                  </a:schemeClr>
                </a:solidFill>
                <a:latin typeface="Maiandra GD" pitchFamily="34" charset="0"/>
              </a:rPr>
              <a:t>Depresivnost</a:t>
            </a:r>
            <a:endParaRPr lang="en-US" sz="1300" dirty="0">
              <a:solidFill>
                <a:schemeClr val="accent4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99" name="Right Arrow 98"/>
          <p:cNvSpPr/>
          <p:nvPr/>
        </p:nvSpPr>
        <p:spPr>
          <a:xfrm>
            <a:off x="2426732" y="6324600"/>
            <a:ext cx="6336267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60133" y="53310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juni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101" name="Right Arrow 100"/>
          <p:cNvSpPr/>
          <p:nvPr/>
        </p:nvSpPr>
        <p:spPr>
          <a:xfrm rot="16200000">
            <a:off x="1512333" y="5486400"/>
            <a:ext cx="16002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83933" y="61076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2006.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731533" y="61722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74333" y="55596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3300"/>
                </a:solidFill>
                <a:latin typeface="Maiandra GD" pitchFamily="34" charset="0"/>
              </a:rPr>
              <a:t>febr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188733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341133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07" name="Straight Connector 106"/>
          <p:cNvCxnSpPr>
            <a:stCxn id="105" idx="5"/>
            <a:endCxn id="106" idx="0"/>
          </p:cNvCxnSpPr>
          <p:nvPr/>
        </p:nvCxnSpPr>
        <p:spPr>
          <a:xfrm rot="16200000" flipH="1">
            <a:off x="3280715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3" idx="0"/>
            <a:endCxn id="105" idx="2"/>
          </p:cNvCxnSpPr>
          <p:nvPr/>
        </p:nvCxnSpPr>
        <p:spPr>
          <a:xfrm rot="5400000" flipH="1" flipV="1">
            <a:off x="2769633" y="5753100"/>
            <a:ext cx="457200" cy="3810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471215" y="6019800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3645933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98333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rot="16200000" flipH="1">
            <a:off x="3737915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0" idx="4"/>
          </p:cNvCxnSpPr>
          <p:nvPr/>
        </p:nvCxnSpPr>
        <p:spPr>
          <a:xfrm rot="5400000">
            <a:off x="3607833" y="5905500"/>
            <a:ext cx="228600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852215" y="6018212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" idx="4"/>
          </p:cNvCxnSpPr>
          <p:nvPr/>
        </p:nvCxnSpPr>
        <p:spPr>
          <a:xfrm rot="5400000">
            <a:off x="3836036" y="5751909"/>
            <a:ext cx="532606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Plus 115"/>
          <p:cNvSpPr/>
          <p:nvPr/>
        </p:nvSpPr>
        <p:spPr>
          <a:xfrm>
            <a:off x="4179333" y="6172200"/>
            <a:ext cx="228600" cy="228600"/>
          </a:xfrm>
          <a:prstGeom prst="mathPl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5474733" y="6019800"/>
            <a:ext cx="228600" cy="1985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5130907" y="5447375"/>
            <a:ext cx="1143000" cy="1851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5627133" y="47244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008133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21" name="Straight Connector 120"/>
          <p:cNvCxnSpPr>
            <a:stCxn id="119" idx="5"/>
            <a:endCxn id="120" idx="1"/>
          </p:cNvCxnSpPr>
          <p:nvPr/>
        </p:nvCxnSpPr>
        <p:spPr>
          <a:xfrm rot="16200000" flipH="1">
            <a:off x="5338115" y="5273582"/>
            <a:ext cx="1111436" cy="273236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160533" y="6017815"/>
            <a:ext cx="228600" cy="1985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Isosceles Triangle 122"/>
          <p:cNvSpPr/>
          <p:nvPr/>
        </p:nvSpPr>
        <p:spPr>
          <a:xfrm>
            <a:off x="6352557" y="5943600"/>
            <a:ext cx="188976" cy="152400"/>
          </a:xfrm>
          <a:prstGeom prst="triangl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24" name="Straight Connector 123"/>
          <p:cNvCxnSpPr>
            <a:endCxn id="125" idx="1"/>
          </p:cNvCxnSpPr>
          <p:nvPr/>
        </p:nvCxnSpPr>
        <p:spPr>
          <a:xfrm>
            <a:off x="6465333" y="6019800"/>
            <a:ext cx="46786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Isosceles Triangle 124"/>
          <p:cNvSpPr/>
          <p:nvPr/>
        </p:nvSpPr>
        <p:spPr>
          <a:xfrm>
            <a:off x="6885957" y="5943600"/>
            <a:ext cx="188976" cy="152400"/>
          </a:xfrm>
          <a:prstGeom prst="triangl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6998733" y="6019800"/>
            <a:ext cx="46786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16200000">
            <a:off x="1175267" y="5301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EDSS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350533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vreme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rot="5400000">
            <a:off x="7379732" y="5943600"/>
            <a:ext cx="228600" cy="76200"/>
          </a:xfrm>
          <a:prstGeom prst="line">
            <a:avLst/>
          </a:prstGeom>
          <a:ln w="38100"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438400" y="3810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Maiandra GD" pitchFamily="34" charset="0"/>
              </a:rPr>
              <a:t>Z</a:t>
            </a:r>
            <a:r>
              <a:rPr lang="sr-Latn-RS" sz="2400" b="1" dirty="0" smtClean="0">
                <a:solidFill>
                  <a:srgbClr val="003300"/>
                </a:solidFill>
                <a:latin typeface="Maiandra GD" pitchFamily="34" charset="0"/>
              </a:rPr>
              <a:t>dravo</a:t>
            </a:r>
            <a:r>
              <a:rPr lang="en-US" sz="2400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sz="2400" b="1" dirty="0" smtClean="0">
                <a:solidFill>
                  <a:srgbClr val="003300"/>
                </a:solidFill>
                <a:latin typeface="Maiandra GD" pitchFamily="34" charset="0"/>
              </a:rPr>
              <a:t>rođeno dete!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382000" cy="1173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S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ada...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11" name="Picture 2" descr="Human Bod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838200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8273534" y="1872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simptomi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892534" y="522553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tok</a:t>
            </a:r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bolesti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1457981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3300"/>
                </a:solidFill>
                <a:latin typeface="Maiandra GD" pitchFamily="34" charset="0"/>
              </a:rPr>
              <a:t>Neurološki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Maiandra GD" pitchFamily="34" charset="0"/>
              </a:rPr>
              <a:t>nalaz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Maiandra GD" pitchFamily="34" charset="0"/>
              </a:rPr>
              <a:t>stacionaran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sr-Latn-RS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EDSS: 2.0</a:t>
            </a:r>
          </a:p>
          <a:p>
            <a:endParaRPr lang="sr-Latn-RS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endParaRPr lang="sr-Latn-RS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93493" y="853288"/>
            <a:ext cx="430507" cy="442112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272414">
            <a:off x="766399" y="2684732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1085866">
            <a:off x="474845" y="1420935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365133">
            <a:off x="1295400" y="2590800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8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085866">
            <a:off x="1465444" y="1408930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4000"/>
            </a:srgbClr>
          </a:solidFill>
          <a:ln>
            <a:noFill/>
          </a:ln>
          <a:effectLst>
            <a:softEdge rad="139700"/>
          </a:effectLst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066800" y="990600"/>
            <a:ext cx="430507" cy="442112"/>
          </a:xfrm>
          <a:prstGeom prst="ellipse">
            <a:avLst/>
          </a:prstGeom>
          <a:solidFill>
            <a:srgbClr val="C00000">
              <a:alpha val="5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590800" y="302889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</a:rPr>
              <a:t>Tireoidektomija!         Eutireoza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934200" y="5802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2015.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4724400" y="3200400"/>
            <a:ext cx="304800" cy="76200"/>
          </a:xfrm>
          <a:prstGeom prst="rightArrow">
            <a:avLst/>
          </a:prstGeom>
          <a:solidFill>
            <a:srgbClr val="003300"/>
          </a:solidFill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627132" y="6019800"/>
            <a:ext cx="54506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103132" y="5562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ma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j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 2009.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88932" y="5334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maj 2010.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69932" y="5788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2012.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38599" y="4648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d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ec. 2008.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05000" y="46598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j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an. 2008.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807732" y="47244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2502932" y="6019800"/>
            <a:ext cx="381000" cy="1985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82" idx="4"/>
          </p:cNvCxnSpPr>
          <p:nvPr/>
        </p:nvCxnSpPr>
        <p:spPr>
          <a:xfrm rot="5400000" flipH="1" flipV="1">
            <a:off x="2311506" y="5447375"/>
            <a:ext cx="1143000" cy="1851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493532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89" name="Straight Connector 88"/>
          <p:cNvCxnSpPr>
            <a:stCxn id="82" idx="5"/>
            <a:endCxn id="86" idx="1"/>
          </p:cNvCxnSpPr>
          <p:nvPr/>
        </p:nvCxnSpPr>
        <p:spPr>
          <a:xfrm rot="16200000" flipH="1">
            <a:off x="2671114" y="5121182"/>
            <a:ext cx="1111436" cy="578036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Arrow 89"/>
          <p:cNvSpPr/>
          <p:nvPr/>
        </p:nvSpPr>
        <p:spPr>
          <a:xfrm flipV="1">
            <a:off x="2426731" y="6248400"/>
            <a:ext cx="4507469" cy="7619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817132" y="5029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2198132" y="53340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350532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97" name="Straight Connector 96"/>
          <p:cNvCxnSpPr>
            <a:stCxn id="93" idx="0"/>
            <a:endCxn id="96" idx="0"/>
          </p:cNvCxnSpPr>
          <p:nvPr/>
        </p:nvCxnSpPr>
        <p:spPr>
          <a:xfrm rot="16200000" flipH="1">
            <a:off x="2045732" y="5562600"/>
            <a:ext cx="609600" cy="1524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ight Arrow 97"/>
          <p:cNvSpPr/>
          <p:nvPr/>
        </p:nvSpPr>
        <p:spPr>
          <a:xfrm>
            <a:off x="597931" y="6324600"/>
            <a:ext cx="7936469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31332" y="53310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juni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100" name="Right Arrow 99"/>
          <p:cNvSpPr/>
          <p:nvPr/>
        </p:nvSpPr>
        <p:spPr>
          <a:xfrm rot="16200000">
            <a:off x="-316468" y="5486400"/>
            <a:ext cx="16002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55132" y="61076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2006.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02732" y="61722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45532" y="55596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3300"/>
                </a:solidFill>
                <a:latin typeface="Maiandra GD" pitchFamily="34" charset="0"/>
              </a:rPr>
              <a:t>febr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359932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1512332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06" name="Straight Connector 105"/>
          <p:cNvCxnSpPr>
            <a:stCxn id="104" idx="5"/>
            <a:endCxn id="105" idx="0"/>
          </p:cNvCxnSpPr>
          <p:nvPr/>
        </p:nvCxnSpPr>
        <p:spPr>
          <a:xfrm rot="16200000" flipH="1">
            <a:off x="1451914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2" idx="0"/>
            <a:endCxn id="104" idx="2"/>
          </p:cNvCxnSpPr>
          <p:nvPr/>
        </p:nvCxnSpPr>
        <p:spPr>
          <a:xfrm rot="5400000" flipH="1" flipV="1">
            <a:off x="940832" y="5753100"/>
            <a:ext cx="457200" cy="3810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642414" y="6019800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1817132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969532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16200000" flipH="1">
            <a:off x="1909114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9" idx="4"/>
          </p:cNvCxnSpPr>
          <p:nvPr/>
        </p:nvCxnSpPr>
        <p:spPr>
          <a:xfrm rot="5400000">
            <a:off x="1779032" y="5905500"/>
            <a:ext cx="228600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023414" y="6018212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3" idx="4"/>
          </p:cNvCxnSpPr>
          <p:nvPr/>
        </p:nvCxnSpPr>
        <p:spPr>
          <a:xfrm rot="5400000">
            <a:off x="2007235" y="5751909"/>
            <a:ext cx="532606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lus 114"/>
          <p:cNvSpPr/>
          <p:nvPr/>
        </p:nvSpPr>
        <p:spPr>
          <a:xfrm>
            <a:off x="2350532" y="6172200"/>
            <a:ext cx="228600" cy="228600"/>
          </a:xfrm>
          <a:prstGeom prst="mathPlu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3645932" y="6019800"/>
            <a:ext cx="228600" cy="1985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3302106" y="5447375"/>
            <a:ext cx="1143000" cy="1851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3798332" y="47244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4179332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20" name="Straight Connector 119"/>
          <p:cNvCxnSpPr>
            <a:stCxn id="118" idx="5"/>
            <a:endCxn id="119" idx="1"/>
          </p:cNvCxnSpPr>
          <p:nvPr/>
        </p:nvCxnSpPr>
        <p:spPr>
          <a:xfrm rot="16200000" flipH="1">
            <a:off x="3509314" y="5273582"/>
            <a:ext cx="1111436" cy="273236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331732" y="6017815"/>
            <a:ext cx="228600" cy="1985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Isosceles Triangle 121"/>
          <p:cNvSpPr/>
          <p:nvPr/>
        </p:nvSpPr>
        <p:spPr>
          <a:xfrm>
            <a:off x="4523756" y="5943600"/>
            <a:ext cx="188976" cy="152400"/>
          </a:xfrm>
          <a:prstGeom prst="triangl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23" name="Straight Connector 122"/>
          <p:cNvCxnSpPr>
            <a:endCxn id="124" idx="1"/>
          </p:cNvCxnSpPr>
          <p:nvPr/>
        </p:nvCxnSpPr>
        <p:spPr>
          <a:xfrm>
            <a:off x="4636532" y="6019800"/>
            <a:ext cx="46786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Isosceles Triangle 123"/>
          <p:cNvSpPr/>
          <p:nvPr/>
        </p:nvSpPr>
        <p:spPr>
          <a:xfrm>
            <a:off x="5057156" y="5943600"/>
            <a:ext cx="188976" cy="152400"/>
          </a:xfrm>
          <a:prstGeom prst="triangl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5169932" y="6019800"/>
            <a:ext cx="46786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 rot="16200000">
            <a:off x="-653534" y="5301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EDSS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334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vreme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rot="5400000">
            <a:off x="5550931" y="5943600"/>
            <a:ext cx="228600" cy="76200"/>
          </a:xfrm>
          <a:prstGeom prst="line">
            <a:avLst/>
          </a:prstGeom>
          <a:ln w="38100"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867400" y="5562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2013.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934200" y="6096000"/>
            <a:ext cx="11208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dirty="0" smtClean="0">
                <a:solidFill>
                  <a:schemeClr val="accent4">
                    <a:lumMod val="75000"/>
                  </a:schemeClr>
                </a:solidFill>
                <a:latin typeface="Maiandra GD" pitchFamily="34" charset="0"/>
              </a:rPr>
              <a:t>Depresivnost</a:t>
            </a:r>
            <a:endParaRPr lang="en-US" sz="1300" dirty="0">
              <a:solidFill>
                <a:schemeClr val="accent4">
                  <a:lumMod val="75000"/>
                </a:schemeClr>
              </a:solidFill>
              <a:latin typeface="Maiandra GD" pitchFamily="34" charset="0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6172200" y="6019800"/>
            <a:ext cx="838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6096000" y="5943600"/>
            <a:ext cx="228600" cy="76200"/>
          </a:xfrm>
          <a:prstGeom prst="line">
            <a:avLst/>
          </a:prstGeom>
          <a:ln w="38100"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590800" y="257169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</a:rPr>
              <a:t>Hipotireoza</a:t>
            </a:r>
            <a:r>
              <a:rPr lang="en-US" sz="2000" b="1" dirty="0" smtClean="0">
                <a:solidFill>
                  <a:srgbClr val="003300"/>
                </a:solidFill>
                <a:latin typeface="Maiandra GD" pitchFamily="34" charset="0"/>
              </a:rPr>
              <a:t>        </a:t>
            </a:r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</a:rPr>
              <a:t>Hipertireoza</a:t>
            </a:r>
          </a:p>
        </p:txBody>
      </p:sp>
      <p:sp>
        <p:nvSpPr>
          <p:cNvPr id="137" name="Right Arrow 136"/>
          <p:cNvSpPr/>
          <p:nvPr/>
        </p:nvSpPr>
        <p:spPr>
          <a:xfrm>
            <a:off x="4191000" y="2743200"/>
            <a:ext cx="304800" cy="76200"/>
          </a:xfrm>
          <a:prstGeom prst="rightArrow">
            <a:avLst/>
          </a:prstGeom>
          <a:solidFill>
            <a:srgbClr val="003300"/>
          </a:solidFill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04800" y="2644775"/>
            <a:ext cx="84582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TIPIČNA 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RELAPSNO REMITENTNA MULTIPLA SKLEROZA</a:t>
            </a:r>
            <a:b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</a:br>
            <a:endParaRPr lang="en-US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0"/>
            <a:ext cx="8458200" cy="2133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sr-Latn-RS" sz="2400" dirty="0" smtClean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Autor</a:t>
            </a:r>
            <a:r>
              <a:rPr lang="sr-Latn-RS" sz="2400" dirty="0" smtClean="0">
                <a:latin typeface="Maiandra GD" pitchFamily="34" charset="0"/>
              </a:rPr>
              <a:t>: Dr Dušica Popadić</a:t>
            </a:r>
          </a:p>
          <a:p>
            <a:pPr>
              <a:defRPr/>
            </a:pPr>
            <a:r>
              <a:rPr lang="sr-Latn-RS" sz="2400" dirty="0" smtClean="0">
                <a:latin typeface="Maiandra GD" pitchFamily="34" charset="0"/>
              </a:rPr>
              <a:t>Opšta bolnica “Sveti Vrač</a:t>
            </a:r>
            <a:r>
              <a:rPr lang="en-US" sz="2400" dirty="0" err="1" smtClean="0">
                <a:latin typeface="Maiandra GD" pitchFamily="34" charset="0"/>
              </a:rPr>
              <a:t>ev</a:t>
            </a:r>
            <a:r>
              <a:rPr lang="sr-Latn-RS" sz="2400" dirty="0" smtClean="0">
                <a:latin typeface="Maiandra GD" pitchFamily="34" charset="0"/>
              </a:rPr>
              <a:t>i”, Bijeljina, Republika Srpska</a:t>
            </a:r>
          </a:p>
          <a:p>
            <a:pPr>
              <a:defRPr/>
            </a:pPr>
            <a:r>
              <a:rPr lang="sr-Latn-RS" sz="2000" dirty="0" smtClean="0">
                <a:latin typeface="Maiandra GD" pitchFamily="34" charset="0"/>
              </a:rPr>
              <a:t>                                                    </a:t>
            </a:r>
          </a:p>
          <a:p>
            <a:pPr>
              <a:defRPr/>
            </a:pPr>
            <a:endParaRPr lang="sr-Latn-RS" sz="2000" dirty="0" smtClean="0">
              <a:latin typeface="Maiandra GD" pitchFamily="34" charset="0"/>
            </a:endParaRPr>
          </a:p>
          <a:p>
            <a:pPr>
              <a:defRPr/>
            </a:pPr>
            <a:endParaRPr lang="sr-Latn-RS" sz="2000" dirty="0" smtClean="0">
              <a:latin typeface="Maiandra GD" pitchFamily="34" charset="0"/>
            </a:endParaRPr>
          </a:p>
          <a:p>
            <a:pPr>
              <a:defRPr/>
            </a:pPr>
            <a:endParaRPr lang="sr-Latn-RS" sz="2000" dirty="0" smtClean="0">
              <a:latin typeface="Maiandra GD" pitchFamily="34" charset="0"/>
            </a:endParaRPr>
          </a:p>
          <a:p>
            <a:pPr>
              <a:defRPr/>
            </a:pPr>
            <a:r>
              <a:rPr lang="sr-Latn-RS" sz="2000" dirty="0" smtClean="0">
                <a:latin typeface="Maiandra GD" pitchFamily="34" charset="0"/>
              </a:rPr>
              <a:t>				</a:t>
            </a:r>
          </a:p>
          <a:p>
            <a:pPr>
              <a:defRPr/>
            </a:pPr>
            <a:endParaRPr lang="sr-Latn-RS" sz="28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I.L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. 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♀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/>
            </a:r>
            <a:b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en-US" sz="3200" dirty="0" smtClean="0">
                <a:solidFill>
                  <a:srgbClr val="003300"/>
                </a:solidFill>
                <a:latin typeface="Maiandra GD" pitchFamily="34" charset="0"/>
              </a:rPr>
              <a:t>36 </a:t>
            </a:r>
            <a:r>
              <a:rPr lang="en-US" sz="3200" dirty="0" err="1" smtClean="0">
                <a:solidFill>
                  <a:srgbClr val="003300"/>
                </a:solidFill>
                <a:latin typeface="Maiandra GD" pitchFamily="34" charset="0"/>
              </a:rPr>
              <a:t>godina</a:t>
            </a:r>
            <a:r>
              <a:rPr lang="en-US" sz="3200" dirty="0" smtClean="0">
                <a:solidFill>
                  <a:srgbClr val="003300"/>
                </a:solidFill>
                <a:latin typeface="Maiandra GD" pitchFamily="34" charset="0"/>
              </a:rPr>
              <a:t>, </a:t>
            </a:r>
            <a:r>
              <a:rPr lang="sr-Latn-RS" sz="3200" dirty="0" smtClean="0">
                <a:solidFill>
                  <a:srgbClr val="003300"/>
                </a:solidFill>
                <a:latin typeface="Maiandra GD" pitchFamily="34" charset="0"/>
              </a:rPr>
              <a:t/>
            </a:r>
            <a:br>
              <a:rPr lang="sr-Latn-RS" sz="3200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RS" sz="3200" dirty="0" smtClean="0">
                <a:solidFill>
                  <a:srgbClr val="003300"/>
                </a:solidFill>
                <a:latin typeface="Maiandra GD" pitchFamily="34" charset="0"/>
              </a:rPr>
              <a:t>dipl. istoričar umetnosti, iz Beograda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297363"/>
          </a:xfrm>
        </p:spPr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RS" sz="2600" u="sng" dirty="0" smtClean="0">
                <a:solidFill>
                  <a:srgbClr val="003300"/>
                </a:solidFill>
                <a:latin typeface="Maiandra GD" pitchFamily="34" charset="0"/>
              </a:rPr>
              <a:t>LIČNA ANAMNEZA</a:t>
            </a:r>
            <a:r>
              <a:rPr lang="sr-Latn-RS" sz="2600" dirty="0" smtClean="0">
                <a:solidFill>
                  <a:srgbClr val="003300"/>
                </a:solidFill>
                <a:latin typeface="Maiandra GD" pitchFamily="34" charset="0"/>
              </a:rPr>
              <a:t>: </a:t>
            </a:r>
          </a:p>
          <a:p>
            <a:pPr eaLnBrk="1" hangingPunct="1"/>
            <a:r>
              <a:rPr lang="sr-Latn-RS" sz="2600" dirty="0" smtClean="0">
                <a:solidFill>
                  <a:srgbClr val="003300"/>
                </a:solidFill>
                <a:latin typeface="Maiandra GD" pitchFamily="34" charset="0"/>
              </a:rPr>
              <a:t>HTA od 22</a:t>
            </a:r>
            <a:r>
              <a:rPr lang="en-US" sz="26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RS" sz="2600" dirty="0" smtClean="0">
                <a:solidFill>
                  <a:srgbClr val="003300"/>
                </a:solidFill>
                <a:latin typeface="Maiandra GD" pitchFamily="34" charset="0"/>
              </a:rPr>
              <a:t> godine</a:t>
            </a:r>
          </a:p>
          <a:p>
            <a:pPr eaLnBrk="1" hangingPunct="1"/>
            <a:r>
              <a:rPr lang="sr-Latn-RS" sz="2600" dirty="0" smtClean="0">
                <a:solidFill>
                  <a:srgbClr val="003300"/>
                </a:solidFill>
                <a:latin typeface="Maiandra GD" pitchFamily="34" charset="0"/>
              </a:rPr>
              <a:t>4 povrede glave sa gubicima svesti</a:t>
            </a:r>
          </a:p>
          <a:p>
            <a:pPr eaLnBrk="1" hangingPunct="1">
              <a:buNone/>
            </a:pPr>
            <a:endParaRPr lang="sr-Latn-R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RS" sz="2600" b="1" u="sng" dirty="0" smtClean="0">
                <a:solidFill>
                  <a:srgbClr val="003300"/>
                </a:solidFill>
                <a:latin typeface="Maiandra GD" pitchFamily="34" charset="0"/>
              </a:rPr>
              <a:t>PORODIČNA</a:t>
            </a:r>
            <a:r>
              <a:rPr lang="sr-Cyrl-RS" sz="2600" b="1" u="sng" dirty="0" smtClean="0">
                <a:solidFill>
                  <a:srgbClr val="003300"/>
                </a:solidFill>
                <a:latin typeface="Maiandra GD" pitchFamily="34" charset="0"/>
              </a:rPr>
              <a:t> А</a:t>
            </a:r>
            <a:r>
              <a:rPr lang="sr-Latn-RS" sz="2600" b="1" u="sng" dirty="0" smtClean="0">
                <a:solidFill>
                  <a:srgbClr val="003300"/>
                </a:solidFill>
                <a:latin typeface="Maiandra GD" pitchFamily="34" charset="0"/>
              </a:rPr>
              <a:t>NAMNEZA</a:t>
            </a:r>
            <a:r>
              <a:rPr lang="sr-Latn-RS" sz="2600" dirty="0" smtClean="0">
                <a:solidFill>
                  <a:srgbClr val="003300"/>
                </a:solidFill>
                <a:latin typeface="Maiandra GD" pitchFamily="34" charset="0"/>
              </a:rPr>
              <a:t>:</a:t>
            </a:r>
          </a:p>
          <a:p>
            <a:pPr eaLnBrk="1" hangingPunct="1"/>
            <a:r>
              <a:rPr lang="en-US" sz="2600" dirty="0" smtClean="0">
                <a:solidFill>
                  <a:srgbClr val="003300"/>
                </a:solidFill>
                <a:latin typeface="Maiandra GD" pitchFamily="34" charset="0"/>
              </a:rPr>
              <a:t>R</a:t>
            </a:r>
            <a:r>
              <a:rPr lang="sr-Latn-RS" sz="2600" dirty="0" smtClean="0">
                <a:solidFill>
                  <a:srgbClr val="003300"/>
                </a:solidFill>
                <a:latin typeface="Maiandra GD" pitchFamily="34" charset="0"/>
              </a:rPr>
              <a:t>oditelji se leče zbog HTA </a:t>
            </a:r>
          </a:p>
          <a:p>
            <a:pPr eaLnBrk="1" hangingPunct="1"/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1173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Početak bolesti...</a:t>
            </a:r>
            <a:b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</a:b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2006.g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11" name="Picture 2" descr="Human Bod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828800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8273534" y="1872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simptomi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273534" y="3853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terapija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892534" y="522553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tok</a:t>
            </a:r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bolesti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43200" y="6324600"/>
            <a:ext cx="54864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1828800" y="5486400"/>
            <a:ext cx="16002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491734" y="5301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EDSS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vr</a:t>
            </a:r>
            <a:r>
              <a:rPr lang="sr-Latn-RS" b="1" i="1" dirty="0" smtClean="0">
                <a:solidFill>
                  <a:srgbClr val="003300"/>
                </a:solidFill>
                <a:latin typeface="Maiandra GD" pitchFamily="34" charset="0"/>
              </a:rPr>
              <a:t>e</a:t>
            </a:r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me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137160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Gubitak vida u centralnom delu vidnog polja levog oka tokom nekoliko dana=RN</a:t>
            </a:r>
          </a:p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FS: n. optikus</a:t>
            </a:r>
            <a:endParaRPr lang="en-US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93493" y="1843888"/>
            <a:ext cx="430507" cy="442112"/>
          </a:xfrm>
          <a:prstGeom prst="ellipse">
            <a:avLst/>
          </a:prstGeom>
          <a:solidFill>
            <a:srgbClr val="C00000">
              <a:alpha val="99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0" y="5726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juli 2006.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048000" y="61722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2819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MP 1g/dn      5 dana</a:t>
            </a:r>
          </a:p>
          <a:p>
            <a:pPr eaLnBrk="1" hangingPunct="1">
              <a:buNone/>
            </a:pPr>
            <a:endParaRPr lang="sr-Latn-RS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              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438400" y="2667000"/>
            <a:ext cx="644473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38400" y="4722812"/>
            <a:ext cx="65532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0800" y="4038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Oporavak! VOS=0.8-0.9</a:t>
            </a:r>
          </a:p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EDSS: 1.0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73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Tok bolesti</a:t>
            </a:r>
            <a:b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</a:b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11" name="Picture 2" descr="Human Bod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828800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8273534" y="1872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simptomi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273534" y="3853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terapija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892534" y="522553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tok</a:t>
            </a:r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bolesti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43200" y="6324600"/>
            <a:ext cx="54864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1828800" y="5486400"/>
            <a:ext cx="16002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670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vr</a:t>
            </a:r>
            <a:r>
              <a:rPr lang="sr-Latn-RS" b="1" i="1" dirty="0" smtClean="0">
                <a:solidFill>
                  <a:srgbClr val="003300"/>
                </a:solidFill>
                <a:latin typeface="Maiandra GD" pitchFamily="34" charset="0"/>
              </a:rPr>
              <a:t>e</a:t>
            </a:r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me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1371600"/>
            <a:ext cx="548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Maiandra GD" pitchFamily="34" charset="0"/>
              </a:rPr>
              <a:t>Trnjenje i laka slabost desnih ekstremiteta.</a:t>
            </a:r>
            <a:endParaRPr lang="en-US" dirty="0" smtClean="0">
              <a:latin typeface="Maiandra GD" pitchFamily="34" charset="0"/>
            </a:endParaRPr>
          </a:p>
          <a:p>
            <a:r>
              <a:rPr lang="en-US" dirty="0" err="1" smtClean="0">
                <a:latin typeface="Maiandra GD" pitchFamily="34" charset="0"/>
              </a:rPr>
              <a:t>Rezidualno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sr-Latn-RS" dirty="0" smtClean="0">
                <a:latin typeface="Maiandra GD" pitchFamily="34" charset="0"/>
              </a:rPr>
              <a:t>lako </a:t>
            </a:r>
            <a:r>
              <a:rPr lang="en-US" dirty="0" err="1" smtClean="0">
                <a:latin typeface="Maiandra GD" pitchFamily="34" charset="0"/>
              </a:rPr>
              <a:t>oslabljen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vid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levim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okom</a:t>
            </a:r>
            <a:r>
              <a:rPr lang="en-US" dirty="0" smtClean="0">
                <a:latin typeface="Maiandra GD" pitchFamily="34" charset="0"/>
              </a:rPr>
              <a:t>.</a:t>
            </a:r>
            <a:endParaRPr lang="sr-Latn-RS" dirty="0" smtClean="0">
              <a:latin typeface="Maiandra GD" pitchFamily="34" charset="0"/>
            </a:endParaRPr>
          </a:p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EDSS: 3.0</a:t>
            </a:r>
          </a:p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FS: piramidni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+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senzitivni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+</a:t>
            </a:r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n. opticus</a:t>
            </a:r>
          </a:p>
          <a:p>
            <a:endParaRPr lang="sr-Latn-RS" dirty="0" smtClean="0">
              <a:latin typeface="Maiandra GD" pitchFamily="34" charset="0"/>
            </a:endParaRPr>
          </a:p>
          <a:p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93493" y="1843888"/>
            <a:ext cx="430507" cy="442112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00400" y="6107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juli 2006.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048000" y="61722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90800" y="2819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MP 1g/dn      5 dana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95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febr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 200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272414">
            <a:off x="765816" y="3581936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5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1085866">
            <a:off x="474845" y="2411535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5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90800" y="31358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Opadaju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će doze  pronizona p.o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sr-Latn-RS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4865" y="2362200"/>
            <a:ext cx="820535" cy="3234066"/>
            <a:chOff x="-896755" y="2469466"/>
            <a:chExt cx="820535" cy="3234066"/>
          </a:xfrm>
        </p:grpSpPr>
        <p:sp>
          <p:nvSpPr>
            <p:cNvPr id="42" name="Rounded Rectangle 41"/>
            <p:cNvSpPr/>
            <p:nvPr/>
          </p:nvSpPr>
          <p:spPr>
            <a:xfrm rot="272414">
              <a:off x="-605784" y="3646131"/>
              <a:ext cx="529564" cy="2057401"/>
            </a:xfrm>
            <a:prstGeom prst="roundRect">
              <a:avLst>
                <a:gd name="adj" fmla="val 12965"/>
              </a:avLst>
            </a:prstGeom>
            <a:solidFill>
              <a:schemeClr val="bg1"/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085866">
              <a:off x="-896755" y="2475730"/>
              <a:ext cx="505654" cy="1665935"/>
            </a:xfrm>
            <a:prstGeom prst="roundRect">
              <a:avLst>
                <a:gd name="adj" fmla="val 12965"/>
              </a:avLst>
            </a:prstGeom>
            <a:solidFill>
              <a:schemeClr val="bg1"/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 rot="272414">
              <a:off x="-605784" y="3639867"/>
              <a:ext cx="529564" cy="2057401"/>
            </a:xfrm>
            <a:prstGeom prst="roundRect">
              <a:avLst>
                <a:gd name="adj" fmla="val 12965"/>
              </a:avLst>
            </a:prstGeom>
            <a:solidFill>
              <a:srgbClr val="C00000">
                <a:alpha val="25000"/>
              </a:srgb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 rot="1085866">
              <a:off x="-896755" y="2469466"/>
              <a:ext cx="505654" cy="1665935"/>
            </a:xfrm>
            <a:prstGeom prst="roundRect">
              <a:avLst>
                <a:gd name="adj" fmla="val 12965"/>
              </a:avLst>
            </a:prstGeom>
            <a:solidFill>
              <a:srgbClr val="C00000">
                <a:alpha val="25000"/>
              </a:srgb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3657600" y="5943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28" idx="5"/>
            <a:endCxn id="45" idx="0"/>
          </p:cNvCxnSpPr>
          <p:nvPr/>
        </p:nvCxnSpPr>
        <p:spPr>
          <a:xfrm rot="16200000" flipH="1">
            <a:off x="3597182" y="5806982"/>
            <a:ext cx="174718" cy="985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38400" y="2667000"/>
            <a:ext cx="644473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38400" y="4722812"/>
            <a:ext cx="65532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90800" y="4114800"/>
            <a:ext cx="2211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Oporavak! </a:t>
            </a:r>
          </a:p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EDSS: 2.0                </a:t>
            </a: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1491734" y="5301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EDSS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36" name="Straight Connector 35"/>
          <p:cNvCxnSpPr>
            <a:stCxn id="30" idx="7"/>
            <a:endCxn id="28" idx="3"/>
          </p:cNvCxnSpPr>
          <p:nvPr/>
        </p:nvCxnSpPr>
        <p:spPr>
          <a:xfrm rot="5400000" flipH="1" flipV="1">
            <a:off x="3139982" y="5806982"/>
            <a:ext cx="425636" cy="3494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255520"/>
          <a:ext cx="8153400" cy="246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38600"/>
                <a:gridCol w="4114800"/>
              </a:tblGrid>
              <a:tr h="355928"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KLINIČKA</a:t>
                      </a:r>
                      <a:r>
                        <a:rPr lang="sr-Latn-RS" baseline="0" dirty="0" smtClean="0">
                          <a:latin typeface="Maiandra GD" pitchFamily="34" charset="0"/>
                        </a:rPr>
                        <a:t> PREZENTACIJA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DODATNI</a:t>
                      </a:r>
                      <a:r>
                        <a:rPr lang="sr-Latn-RS" baseline="0" dirty="0" smtClean="0">
                          <a:latin typeface="Maiandra GD" pitchFamily="34" charset="0"/>
                        </a:rPr>
                        <a:t> KRITERIJUMI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622874"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≥2 ataka</a:t>
                      </a:r>
                    </a:p>
                    <a:p>
                      <a:r>
                        <a:rPr lang="en-US" dirty="0" smtClean="0">
                          <a:latin typeface="Maiandra GD" pitchFamily="34" charset="0"/>
                        </a:rPr>
                        <a:t>O</a:t>
                      </a:r>
                      <a:r>
                        <a:rPr lang="sr-Latn-RS" dirty="0" smtClean="0">
                          <a:latin typeface="Maiandra GD" pitchFamily="34" charset="0"/>
                        </a:rPr>
                        <a:t>bjektivni</a:t>
                      </a:r>
                      <a:r>
                        <a:rPr lang="sr-Latn-RS" baseline="0" dirty="0" smtClean="0">
                          <a:latin typeface="Maiandra GD" pitchFamily="34" charset="0"/>
                        </a:rPr>
                        <a:t> klinički znaci ≥ 2 lezija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 </a:t>
                      </a:r>
                      <a:r>
                        <a:rPr lang="sr-Latn-RS" b="1" dirty="0" smtClean="0">
                          <a:latin typeface="Maiandra GD" pitchFamily="34" charset="0"/>
                        </a:rPr>
                        <a:t>NIŠTA</a:t>
                      </a:r>
                      <a:endParaRPr lang="en-US" b="1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14237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aiandra GD" pitchFamily="34" charset="0"/>
                        </a:rPr>
                        <a:t>≥</a:t>
                      </a:r>
                      <a:r>
                        <a:rPr lang="sr-Latn-RS" dirty="0" smtClean="0">
                          <a:latin typeface="Maiandra GD" pitchFamily="34" charset="0"/>
                        </a:rPr>
                        <a:t>2 ataka</a:t>
                      </a:r>
                    </a:p>
                    <a:p>
                      <a:r>
                        <a:rPr lang="en-US" dirty="0" smtClean="0">
                          <a:latin typeface="Maiandra GD" pitchFamily="34" charset="0"/>
                        </a:rPr>
                        <a:t>O</a:t>
                      </a:r>
                      <a:r>
                        <a:rPr lang="sr-Latn-RS" dirty="0" smtClean="0">
                          <a:latin typeface="Maiandra GD" pitchFamily="34" charset="0"/>
                        </a:rPr>
                        <a:t>bjektivni klinički</a:t>
                      </a:r>
                      <a:r>
                        <a:rPr lang="sr-Latn-RS" baseline="0" dirty="0" smtClean="0">
                          <a:latin typeface="Maiandra GD" pitchFamily="34" charset="0"/>
                        </a:rPr>
                        <a:t> znaci  1 lezije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D</a:t>
                      </a:r>
                      <a:r>
                        <a:rPr lang="en-US" dirty="0" err="1" smtClean="0">
                          <a:latin typeface="Maiandra GD" pitchFamily="34" charset="0"/>
                        </a:rPr>
                        <a:t>iseminacija</a:t>
                      </a:r>
                      <a:r>
                        <a:rPr lang="en-US" baseline="0" dirty="0" smtClean="0">
                          <a:latin typeface="Maiandra GD" pitchFamily="34" charset="0"/>
                        </a:rPr>
                        <a:t> u </a:t>
                      </a:r>
                      <a:r>
                        <a:rPr lang="en-US" baseline="0" dirty="0" err="1" smtClean="0">
                          <a:latin typeface="Maiandra GD" pitchFamily="34" charset="0"/>
                        </a:rPr>
                        <a:t>prostoru</a:t>
                      </a:r>
                      <a:r>
                        <a:rPr lang="sr-Latn-RS" dirty="0" smtClean="0">
                          <a:latin typeface="Maiandra GD" pitchFamily="34" charset="0"/>
                        </a:rPr>
                        <a:t>: </a:t>
                      </a:r>
                      <a:endParaRPr lang="en-US" dirty="0" smtClean="0">
                        <a:latin typeface="Maiandra GD" pitchFamily="34" charset="0"/>
                      </a:endParaRPr>
                    </a:p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          1)</a:t>
                      </a:r>
                      <a:r>
                        <a:rPr lang="en-US" dirty="0" smtClean="0">
                          <a:latin typeface="Maiandra GD" pitchFamily="34" charset="0"/>
                        </a:rPr>
                        <a:t> </a:t>
                      </a:r>
                      <a:r>
                        <a:rPr lang="sr-Latn-RS" dirty="0" smtClean="0">
                          <a:latin typeface="Maiandra GD" pitchFamily="34" charset="0"/>
                        </a:rPr>
                        <a:t>MR ili </a:t>
                      </a:r>
                    </a:p>
                    <a:p>
                      <a:r>
                        <a:rPr lang="sr-Latn-RS" dirty="0" smtClean="0">
                          <a:latin typeface="Maiandra GD" pitchFamily="34" charset="0"/>
                        </a:rPr>
                        <a:t>          2) ≥2 lezije</a:t>
                      </a:r>
                      <a:r>
                        <a:rPr lang="sr-Latn-RS" baseline="0" dirty="0" smtClean="0">
                          <a:latin typeface="Maiandra GD" pitchFamily="34" charset="0"/>
                        </a:rPr>
                        <a:t> na MR tipične za MS i pozitivan likvor ili</a:t>
                      </a:r>
                    </a:p>
                    <a:p>
                      <a:r>
                        <a:rPr lang="sr-Latn-RS" baseline="0" dirty="0" smtClean="0">
                          <a:latin typeface="Maiandra GD" pitchFamily="34" charset="0"/>
                        </a:rPr>
                        <a:t>           3) </a:t>
                      </a:r>
                      <a:r>
                        <a:rPr lang="en-US" baseline="0" dirty="0" smtClean="0">
                          <a:latin typeface="Maiandra GD" pitchFamily="34" charset="0"/>
                        </a:rPr>
                        <a:t>S</a:t>
                      </a:r>
                      <a:r>
                        <a:rPr lang="sr-Latn-RS" baseline="0" dirty="0" smtClean="0">
                          <a:latin typeface="Maiandra GD" pitchFamily="34" charset="0"/>
                        </a:rPr>
                        <a:t>ačekati drugi atak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03238"/>
            <a:ext cx="8382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Revidirani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McDonaldovi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kriterijumi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2005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276671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Maiandra GD" pitchFamily="34" charset="0"/>
              </a:rPr>
              <a:t>Dg: Relapsno remitentna MS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2514600"/>
            <a:ext cx="1447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3400" y="2514600"/>
            <a:ext cx="1447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2800" b="1" dirty="0" smtClean="0">
                <a:solidFill>
                  <a:srgbClr val="003300"/>
                </a:solidFill>
                <a:latin typeface="Maiandra GD" pitchFamily="34" charset="0"/>
              </a:rPr>
              <a:t>Dopunska ispitivanja...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" y="1194137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sr-Latn-RS" sz="2000" b="1" dirty="0" smtClean="0">
                <a:solidFill>
                  <a:srgbClr val="003300"/>
                </a:solidFill>
                <a:latin typeface="Maiandra GD" pitchFamily="34" charset="0"/>
              </a:rPr>
              <a:t>MR endokranijuma: </a:t>
            </a:r>
            <a:r>
              <a:rPr lang="sr-Latn-RS" sz="2000" dirty="0" smtClean="0">
                <a:solidFill>
                  <a:srgbClr val="003300"/>
                </a:solidFill>
                <a:latin typeface="Maiandra GD" pitchFamily="34" charset="0"/>
              </a:rPr>
              <a:t>multiple fokalne lezije supra i infratentorijalno koje odgovaraju plakovima demijelinizacije, uz izdvajanje “tumor</a:t>
            </a:r>
            <a:r>
              <a:rPr lang="en-US" sz="2000" dirty="0" smtClean="0">
                <a:solidFill>
                  <a:srgbClr val="003300"/>
                </a:solidFill>
                <a:latin typeface="Maiandra GD" pitchFamily="34" charset="0"/>
              </a:rPr>
              <a:t>-</a:t>
            </a:r>
            <a:r>
              <a:rPr lang="sr-Latn-RS" sz="2000" dirty="0" smtClean="0">
                <a:solidFill>
                  <a:srgbClr val="003300"/>
                </a:solidFill>
                <a:latin typeface="Maiandra GD" pitchFamily="34" charset="0"/>
              </a:rPr>
              <a:t>like” plaka FP peri i supraventrikularno desno.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 l="35623" r="34351" b="12432"/>
          <a:stretch>
            <a:fillRect/>
          </a:stretch>
        </p:blipFill>
        <p:spPr bwMode="auto">
          <a:xfrm>
            <a:off x="3276600" y="2218491"/>
            <a:ext cx="262222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 l="35623" t="10811" r="35369" b="11351"/>
          <a:stretch>
            <a:fillRect/>
          </a:stretch>
        </p:blipFill>
        <p:spPr bwMode="auto">
          <a:xfrm>
            <a:off x="6065400" y="2218491"/>
            <a:ext cx="26414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 l="22093" t="14054" r="21059" b="12432"/>
          <a:stretch>
            <a:fillRect/>
          </a:stretch>
        </p:blipFill>
        <p:spPr bwMode="auto">
          <a:xfrm>
            <a:off x="533400" y="2209800"/>
            <a:ext cx="2606962" cy="290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>
          <a:xfrm rot="16200000" flipH="1">
            <a:off x="533400" y="2904291"/>
            <a:ext cx="990600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505200" y="4504491"/>
            <a:ext cx="6096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51054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003300"/>
                </a:solidFill>
                <a:latin typeface="Maiandra GD" pitchFamily="34" charset="0"/>
              </a:rPr>
              <a:t> MR vratne kičme-nalaz je uredan.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003300"/>
                </a:solidFill>
                <a:latin typeface="Maiandra GD" pitchFamily="34" charset="0"/>
              </a:rPr>
              <a:t> IEF likvora i seruma: Oligoklonalne IgG trake u likvoru, normalan nalaz u serumu.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003300"/>
                </a:solidFill>
                <a:latin typeface="Maiandra GD" pitchFamily="34" charset="0"/>
              </a:rPr>
              <a:t> Druge bolesti koje su diferencijalno dijagnostički dolazile u obzir su isključene</a:t>
            </a:r>
            <a:r>
              <a:rPr lang="en-US" sz="20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sr-Latn-RS" sz="20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534400" cy="365760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sr-Latn-CS" sz="2200" b="1" dirty="0" smtClean="0">
                <a:solidFill>
                  <a:srgbClr val="003300"/>
                </a:solidFill>
                <a:latin typeface="Maiandra GD" pitchFamily="34" charset="0"/>
              </a:rPr>
              <a:t>Tipična klinička slika za MS! </a:t>
            </a:r>
            <a:r>
              <a:rPr lang="sr-Latn-CS" sz="2200" b="1" dirty="0" smtClean="0">
                <a:solidFill>
                  <a:srgbClr val="C00000"/>
                </a:solidFill>
                <a:latin typeface="Maiandra GD" pitchFamily="34" charset="0"/>
                <a:ea typeface="Verdana"/>
                <a:cs typeface="Verdana"/>
              </a:rPr>
              <a:t>√</a:t>
            </a:r>
            <a:endParaRPr lang="sr-Latn-CS" sz="2200" b="1" dirty="0" smtClean="0">
              <a:solidFill>
                <a:srgbClr val="C00000"/>
              </a:solidFill>
              <a:latin typeface="Maiandra GD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sr-Latn-CS" sz="22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r-Latn-CS" sz="2200" b="1" dirty="0" smtClean="0">
                <a:solidFill>
                  <a:srgbClr val="003300"/>
                </a:solidFill>
                <a:latin typeface="Maiandra GD" pitchFamily="34" charset="0"/>
              </a:rPr>
              <a:t>Potvrda diseminacije u vremenu! </a:t>
            </a:r>
            <a:r>
              <a:rPr lang="sr-Latn-CS" sz="2200" b="1" dirty="0" smtClean="0">
                <a:solidFill>
                  <a:srgbClr val="C00000"/>
                </a:solidFill>
                <a:latin typeface="Maiandra GD" pitchFamily="34" charset="0"/>
                <a:ea typeface="Verdana"/>
                <a:cs typeface="Verdana"/>
              </a:rPr>
              <a:t>√</a:t>
            </a:r>
            <a:endParaRPr lang="sr-Latn-CS" sz="2200" b="1" dirty="0" smtClean="0">
              <a:solidFill>
                <a:srgbClr val="C00000"/>
              </a:solidFill>
              <a:latin typeface="Maiandra GD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sr-Latn-CS" sz="22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r-Latn-CS" sz="2200" b="1" dirty="0" smtClean="0">
                <a:solidFill>
                  <a:srgbClr val="003300"/>
                </a:solidFill>
                <a:latin typeface="Maiandra GD" pitchFamily="34" charset="0"/>
              </a:rPr>
              <a:t>Potvrda diseminacije u prostoru!</a:t>
            </a:r>
            <a:r>
              <a:rPr lang="sr-Latn-CS" sz="2200" b="1" dirty="0" smtClean="0">
                <a:solidFill>
                  <a:srgbClr val="003300"/>
                </a:solidFill>
                <a:latin typeface="Maiandra GD" pitchFamily="34" charset="0"/>
                <a:ea typeface="Verdana"/>
                <a:cs typeface="Verdana"/>
              </a:rPr>
              <a:t> </a:t>
            </a:r>
            <a:r>
              <a:rPr lang="sr-Latn-CS" sz="2200" b="1" dirty="0" smtClean="0">
                <a:solidFill>
                  <a:srgbClr val="C00000"/>
                </a:solidFill>
                <a:latin typeface="Maiandra GD" pitchFamily="34" charset="0"/>
                <a:ea typeface="Verdana"/>
                <a:cs typeface="Verdana"/>
              </a:rPr>
              <a:t>√</a:t>
            </a:r>
            <a:endParaRPr lang="sr-Latn-CS" sz="2200" b="1" dirty="0" smtClean="0">
              <a:solidFill>
                <a:srgbClr val="C00000"/>
              </a:solidFill>
              <a:latin typeface="Maiandra GD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sr-Latn-CS" sz="22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r-Latn-CS" sz="2200" b="1" dirty="0" smtClean="0">
                <a:solidFill>
                  <a:srgbClr val="003300"/>
                </a:solidFill>
                <a:latin typeface="Maiandra GD" pitchFamily="34" charset="0"/>
              </a:rPr>
              <a:t>Ne sme postojati drugo, bolje objašnjenje za kliničku sliku!</a:t>
            </a:r>
            <a:r>
              <a:rPr lang="sr-Latn-CS" sz="2200" b="1" dirty="0" smtClean="0">
                <a:solidFill>
                  <a:srgbClr val="003300"/>
                </a:solidFill>
                <a:latin typeface="Maiandra GD" pitchFamily="34" charset="0"/>
                <a:ea typeface="Verdana"/>
                <a:cs typeface="Verdana"/>
              </a:rPr>
              <a:t> </a:t>
            </a:r>
            <a:r>
              <a:rPr lang="sr-Latn-CS" sz="2200" b="1" dirty="0" smtClean="0">
                <a:solidFill>
                  <a:srgbClr val="C00000"/>
                </a:solidFill>
                <a:latin typeface="Maiandra GD" pitchFamily="34" charset="0"/>
                <a:ea typeface="Verdana"/>
                <a:cs typeface="Verdana"/>
              </a:rPr>
              <a:t>√</a:t>
            </a:r>
            <a:endParaRPr lang="sr-Latn-CS" sz="2200" b="1" dirty="0" smtClean="0">
              <a:solidFill>
                <a:srgbClr val="C00000"/>
              </a:solidFill>
              <a:latin typeface="Maiandra GD" pitchFamily="34" charset="0"/>
            </a:endParaRPr>
          </a:p>
          <a:p>
            <a:pPr>
              <a:buNone/>
              <a:defRPr/>
            </a:pPr>
            <a:endParaRPr lang="en-US" sz="1100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lvl="1">
              <a:buNone/>
              <a:defRPr/>
            </a:pPr>
            <a:r>
              <a:rPr lang="sr-Latn-CS" sz="2200" b="1" dirty="0" smtClean="0">
                <a:solidFill>
                  <a:srgbClr val="C00000"/>
                </a:solidFill>
                <a:latin typeface="Maiandra GD" pitchFamily="34" charset="0"/>
                <a:sym typeface="Wingdings"/>
              </a:rPr>
              <a:t></a:t>
            </a:r>
            <a:r>
              <a:rPr lang="sr-Latn-CS" sz="2200" b="1" dirty="0" smtClean="0">
                <a:solidFill>
                  <a:srgbClr val="003300"/>
                </a:solidFill>
                <a:latin typeface="Maiandra GD" pitchFamily="34" charset="0"/>
                <a:sym typeface="Wingdings"/>
              </a:rPr>
              <a:t> </a:t>
            </a:r>
            <a:r>
              <a:rPr lang="sr-Latn-CS" sz="2200" b="1" dirty="0" smtClean="0">
                <a:solidFill>
                  <a:srgbClr val="003300"/>
                </a:solidFill>
                <a:latin typeface="Maiandra GD" pitchFamily="34" charset="0"/>
              </a:rPr>
              <a:t>Isključi sve druge bolesti koje klinički i radiološki imitiraju MS!</a:t>
            </a:r>
            <a:endParaRPr lang="en-US" sz="22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03238"/>
            <a:ext cx="8382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Revidirani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McDonaldovi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kriterijumi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2005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731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Tok bolesti...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11" name="Picture 2" descr="Human Bod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828800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>
            <a:endCxn id="17" idx="1"/>
          </p:cNvCxnSpPr>
          <p:nvPr/>
        </p:nvCxnSpPr>
        <p:spPr>
          <a:xfrm>
            <a:off x="2438400" y="2667000"/>
            <a:ext cx="644473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8273534" y="1872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simptomi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273534" y="3853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terapija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892534" y="522553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tok</a:t>
            </a:r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bolesti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43200" y="6477000"/>
            <a:ext cx="54864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670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3300"/>
                </a:solidFill>
                <a:latin typeface="Maiandra GD" pitchFamily="34" charset="0"/>
              </a:rPr>
              <a:t>vreme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13716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Novi atak: trnjenja desnih ekstremiteta.</a:t>
            </a:r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Rezidualno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oslabljen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vid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levog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oka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endParaRPr lang="sr-Latn-RS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FS: senzitivni+optikus</a:t>
            </a:r>
          </a:p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EDSS: 3.0</a:t>
            </a:r>
          </a:p>
          <a:p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93493" y="1843888"/>
            <a:ext cx="430507" cy="442112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14600" y="266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MP 1g/dn      5 dana</a:t>
            </a:r>
          </a:p>
        </p:txBody>
      </p:sp>
      <p:sp>
        <p:nvSpPr>
          <p:cNvPr id="37" name="Rounded Rectangle 36"/>
          <p:cNvSpPr/>
          <p:nvPr/>
        </p:nvSpPr>
        <p:spPr>
          <a:xfrm rot="272414">
            <a:off x="765816" y="3581936"/>
            <a:ext cx="529564" cy="2057401"/>
          </a:xfrm>
          <a:prstGeom prst="roundRect">
            <a:avLst>
              <a:gd name="adj" fmla="val 12965"/>
            </a:avLst>
          </a:prstGeom>
          <a:solidFill>
            <a:srgbClr val="C00000">
              <a:alpha val="5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1085866">
            <a:off x="474845" y="2411535"/>
            <a:ext cx="505654" cy="1665935"/>
          </a:xfrm>
          <a:prstGeom prst="roundRect">
            <a:avLst>
              <a:gd name="adj" fmla="val 12965"/>
            </a:avLst>
          </a:prstGeom>
          <a:solidFill>
            <a:srgbClr val="C00000">
              <a:alpha val="50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3"/>
          <p:cNvGrpSpPr/>
          <p:nvPr/>
        </p:nvGrpSpPr>
        <p:grpSpPr>
          <a:xfrm>
            <a:off x="474865" y="2362200"/>
            <a:ext cx="820535" cy="3234066"/>
            <a:chOff x="-896755" y="2469466"/>
            <a:chExt cx="820535" cy="3234066"/>
          </a:xfrm>
        </p:grpSpPr>
        <p:sp>
          <p:nvSpPr>
            <p:cNvPr id="42" name="Rounded Rectangle 41"/>
            <p:cNvSpPr/>
            <p:nvPr/>
          </p:nvSpPr>
          <p:spPr>
            <a:xfrm rot="272414">
              <a:off x="-605784" y="3646131"/>
              <a:ext cx="529564" cy="2057401"/>
            </a:xfrm>
            <a:prstGeom prst="roundRect">
              <a:avLst>
                <a:gd name="adj" fmla="val 12965"/>
              </a:avLst>
            </a:prstGeom>
            <a:solidFill>
              <a:schemeClr val="bg1"/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 rot="1085866">
              <a:off x="-896755" y="2475730"/>
              <a:ext cx="505654" cy="1665935"/>
            </a:xfrm>
            <a:prstGeom prst="roundRect">
              <a:avLst>
                <a:gd name="adj" fmla="val 12965"/>
              </a:avLst>
            </a:prstGeom>
            <a:solidFill>
              <a:schemeClr val="bg1"/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 rot="272414">
              <a:off x="-605784" y="3639867"/>
              <a:ext cx="529564" cy="2057401"/>
            </a:xfrm>
            <a:prstGeom prst="roundRect">
              <a:avLst>
                <a:gd name="adj" fmla="val 12965"/>
              </a:avLst>
            </a:prstGeom>
            <a:solidFill>
              <a:srgbClr val="C00000">
                <a:alpha val="25000"/>
              </a:srgb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 rot="1085866">
              <a:off x="-896755" y="2469466"/>
              <a:ext cx="505654" cy="1665935"/>
            </a:xfrm>
            <a:prstGeom prst="roundRect">
              <a:avLst>
                <a:gd name="adj" fmla="val 12965"/>
              </a:avLst>
            </a:prstGeom>
            <a:solidFill>
              <a:srgbClr val="C00000">
                <a:alpha val="25000"/>
              </a:srgb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91000" y="5421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juni 200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endParaRPr lang="en-US" dirty="0">
              <a:solidFill>
                <a:srgbClr val="0033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438400" y="4722812"/>
            <a:ext cx="65532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14600" y="4114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Oporavak!</a:t>
            </a:r>
          </a:p>
          <a:p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EDSS: 2.0</a:t>
            </a: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6200000">
            <a:off x="1828800" y="5486400"/>
            <a:ext cx="1600200" cy="228600"/>
          </a:xfrm>
          <a:prstGeom prst="rightArrow">
            <a:avLst/>
          </a:prstGeom>
          <a:solidFill>
            <a:srgbClr val="00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743200" y="62454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juli 2006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048000" y="61722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048000" y="53310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3300"/>
                </a:solidFill>
                <a:latin typeface="Maiandra GD" pitchFamily="34" charset="0"/>
              </a:rPr>
              <a:t>febr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RS" sz="1400" dirty="0" smtClean="0">
                <a:solidFill>
                  <a:srgbClr val="003300"/>
                </a:solidFill>
                <a:latin typeface="Maiandra GD" pitchFamily="34" charset="0"/>
              </a:rPr>
              <a:t> 200</a:t>
            </a:r>
            <a:r>
              <a:rPr lang="en-US" sz="1400" dirty="0" smtClean="0">
                <a:solidFill>
                  <a:srgbClr val="003300"/>
                </a:solidFill>
                <a:latin typeface="Maiandra GD" pitchFamily="34" charset="0"/>
              </a:rPr>
              <a:t>7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505200" y="56388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57600" y="5943600"/>
            <a:ext cx="152400" cy="152400"/>
          </a:xfrm>
          <a:prstGeom prst="ellipse">
            <a:avLst/>
          </a:prstGeom>
          <a:solidFill>
            <a:srgbClr val="5C8E26"/>
          </a:solidFill>
          <a:ln>
            <a:solidFill>
              <a:srgbClr val="5C8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64" idx="5"/>
            <a:endCxn id="65" idx="0"/>
          </p:cNvCxnSpPr>
          <p:nvPr/>
        </p:nvCxnSpPr>
        <p:spPr>
          <a:xfrm rot="16200000" flipH="1">
            <a:off x="3597182" y="5806982"/>
            <a:ext cx="174718" cy="9851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6200000">
            <a:off x="1491734" y="5301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00"/>
                </a:solidFill>
                <a:latin typeface="Maiandra GD" pitchFamily="34" charset="0"/>
              </a:rPr>
              <a:t>EDSS</a:t>
            </a:r>
            <a:endParaRPr lang="en-US" b="1" i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69" name="Straight Connector 68"/>
          <p:cNvCxnSpPr>
            <a:stCxn id="62" idx="0"/>
            <a:endCxn id="64" idx="2"/>
          </p:cNvCxnSpPr>
          <p:nvPr/>
        </p:nvCxnSpPr>
        <p:spPr>
          <a:xfrm rot="5400000" flipH="1" flipV="1">
            <a:off x="3086100" y="5753100"/>
            <a:ext cx="457200" cy="381000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10000" y="6019800"/>
            <a:ext cx="250918" cy="1588"/>
          </a:xfrm>
          <a:prstGeom prst="line">
            <a:avLst/>
          </a:prstGeom>
          <a:ln>
            <a:solidFill>
              <a:srgbClr val="5C8E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984718" y="5638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137118" y="5943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16200000" flipH="1">
            <a:off x="4076700" y="5806982"/>
            <a:ext cx="174718" cy="985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4"/>
          </p:cNvCxnSpPr>
          <p:nvPr/>
        </p:nvCxnSpPr>
        <p:spPr>
          <a:xfrm rot="5400000">
            <a:off x="3946618" y="5905500"/>
            <a:ext cx="2286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4435</TotalTime>
  <Words>868</Words>
  <Application>Microsoft Office PowerPoint</Application>
  <PresentationFormat>On-screen Show (4:3)</PresentationFormat>
  <Paragraphs>220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TIPIČNA RELAPSNO REMITENTNA MULTIPLA SKLEROZA </vt:lpstr>
      <vt:lpstr>I.L. ♀ 36 godina,  dipl. istoričar umetnosti, iz Beograda</vt:lpstr>
      <vt:lpstr>Početak bolesti... 2006.g</vt:lpstr>
      <vt:lpstr>Tok bolesti </vt:lpstr>
      <vt:lpstr>PowerPoint Presentation</vt:lpstr>
      <vt:lpstr>Dopunska ispitivanja...</vt:lpstr>
      <vt:lpstr>PowerPoint Presentation</vt:lpstr>
      <vt:lpstr>Tok bolesti...</vt:lpstr>
      <vt:lpstr>Umereno težak relaps...</vt:lpstr>
      <vt:lpstr>Težak relaps...</vt:lpstr>
      <vt:lpstr>Težak relaps...</vt:lpstr>
      <vt:lpstr>Tok bolesti</vt:lpstr>
      <vt:lpstr>Tok bolesti</vt:lpstr>
      <vt:lpstr>Sada...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461</cp:revision>
  <dcterms:created xsi:type="dcterms:W3CDTF">2013-06-14T10:28:10Z</dcterms:created>
  <dcterms:modified xsi:type="dcterms:W3CDTF">2015-08-04T07:44:18Z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