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  <p:sldMasterId id="2147483672" r:id="rId3"/>
  </p:sldMasterIdLst>
  <p:notesMasterIdLst>
    <p:notesMasterId r:id="rId38"/>
  </p:notesMasterIdLst>
  <p:handoutMasterIdLst>
    <p:handoutMasterId r:id="rId39"/>
  </p:handoutMasterIdLst>
  <p:sldIdLst>
    <p:sldId id="262" r:id="rId4"/>
    <p:sldId id="263" r:id="rId5"/>
    <p:sldId id="267" r:id="rId6"/>
    <p:sldId id="264" r:id="rId7"/>
    <p:sldId id="323" r:id="rId8"/>
    <p:sldId id="340" r:id="rId9"/>
    <p:sldId id="270" r:id="rId10"/>
    <p:sldId id="271" r:id="rId11"/>
    <p:sldId id="296" r:id="rId12"/>
    <p:sldId id="306" r:id="rId13"/>
    <p:sldId id="302" r:id="rId14"/>
    <p:sldId id="305" r:id="rId15"/>
    <p:sldId id="307" r:id="rId16"/>
    <p:sldId id="320" r:id="rId17"/>
    <p:sldId id="321" r:id="rId18"/>
    <p:sldId id="325" r:id="rId19"/>
    <p:sldId id="326" r:id="rId20"/>
    <p:sldId id="330" r:id="rId21"/>
    <p:sldId id="322" r:id="rId22"/>
    <p:sldId id="342" r:id="rId23"/>
    <p:sldId id="348" r:id="rId24"/>
    <p:sldId id="349" r:id="rId25"/>
    <p:sldId id="350" r:id="rId26"/>
    <p:sldId id="333" r:id="rId27"/>
    <p:sldId id="335" r:id="rId28"/>
    <p:sldId id="351" r:id="rId29"/>
    <p:sldId id="283" r:id="rId30"/>
    <p:sldId id="290" r:id="rId31"/>
    <p:sldId id="286" r:id="rId32"/>
    <p:sldId id="293" r:id="rId33"/>
    <p:sldId id="284" r:id="rId34"/>
    <p:sldId id="285" r:id="rId35"/>
    <p:sldId id="354" r:id="rId36"/>
    <p:sldId id="332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 autoAdjust="0"/>
  </p:normalViewPr>
  <p:slideViewPr>
    <p:cSldViewPr>
      <p:cViewPr varScale="1">
        <p:scale>
          <a:sx n="55" d="100"/>
          <a:sy n="55" d="100"/>
        </p:scale>
        <p:origin x="-9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1032"/>
    </p:cViewPr>
  </p:sorterViewPr>
  <p:notesViewPr>
    <p:cSldViewPr>
      <p:cViewPr varScale="1">
        <p:scale>
          <a:sx n="53" d="100"/>
          <a:sy n="53" d="100"/>
        </p:scale>
        <p:origin x="-29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C6117-1B0C-4BCE-B260-565EC8AA7A8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6CAD34-5468-4DDE-AB1F-1EE67249E641}">
      <dgm:prSet phldrT="[Text]" custT="1"/>
      <dgm:spPr/>
      <dgm:t>
        <a:bodyPr/>
        <a:lstStyle/>
        <a:p>
          <a:r>
            <a:rPr lang="sr-Latn-RS" sz="2400" b="1" dirty="0" smtClean="0">
              <a:latin typeface="Maiandra GD" pitchFamily="34" charset="0"/>
            </a:rPr>
            <a:t>Zamor</a:t>
          </a:r>
          <a:endParaRPr lang="en-US" sz="2400" b="1" dirty="0">
            <a:latin typeface="Maiandra GD" pitchFamily="34" charset="0"/>
          </a:endParaRPr>
        </a:p>
      </dgm:t>
    </dgm:pt>
    <dgm:pt modelId="{68DE8B4F-15E4-4673-84B3-3784489C7050}" type="parTrans" cxnId="{83758F6C-8B8D-4239-B7F4-3B554C45B267}">
      <dgm:prSet/>
      <dgm:spPr/>
      <dgm:t>
        <a:bodyPr/>
        <a:lstStyle/>
        <a:p>
          <a:endParaRPr lang="en-US"/>
        </a:p>
      </dgm:t>
    </dgm:pt>
    <dgm:pt modelId="{30755C7F-567A-407E-A14D-FB343D85BA1D}" type="sibTrans" cxnId="{83758F6C-8B8D-4239-B7F4-3B554C45B267}">
      <dgm:prSet/>
      <dgm:spPr/>
      <dgm:t>
        <a:bodyPr/>
        <a:lstStyle/>
        <a:p>
          <a:endParaRPr lang="en-US"/>
        </a:p>
      </dgm:t>
    </dgm:pt>
    <dgm:pt modelId="{266E2926-8E7D-479B-87FB-E613C8B7EADA}">
      <dgm:prSet phldrT="[Text]" custT="1"/>
      <dgm:spPr/>
      <dgm:t>
        <a:bodyPr/>
        <a:lstStyle/>
        <a:p>
          <a:r>
            <a:rPr lang="sr-Latn-RS" sz="1800" b="1" dirty="0" smtClean="0">
              <a:latin typeface="Maiandra GD" pitchFamily="34" charset="0"/>
            </a:rPr>
            <a:t>Primarni</a:t>
          </a:r>
        </a:p>
        <a:p>
          <a:r>
            <a:rPr lang="sr-Latn-RS" sz="1400" dirty="0" smtClean="0">
              <a:latin typeface="Maiandra GD" pitchFamily="34" charset="0"/>
            </a:rPr>
            <a:t>Direktni rezultat mehanizama bolesti</a:t>
          </a:r>
          <a:endParaRPr lang="en-US" sz="1400" dirty="0">
            <a:latin typeface="Maiandra GD" pitchFamily="34" charset="0"/>
          </a:endParaRPr>
        </a:p>
      </dgm:t>
    </dgm:pt>
    <dgm:pt modelId="{559E322F-14A1-4251-9106-5FC03BD5404A}" type="parTrans" cxnId="{3F08CCCA-9352-4288-A48F-3F44CD9AB275}">
      <dgm:prSet/>
      <dgm:spPr/>
      <dgm:t>
        <a:bodyPr/>
        <a:lstStyle/>
        <a:p>
          <a:endParaRPr lang="en-US"/>
        </a:p>
      </dgm:t>
    </dgm:pt>
    <dgm:pt modelId="{49EF2A5B-181C-49DA-93D5-5C275559A344}" type="sibTrans" cxnId="{3F08CCCA-9352-4288-A48F-3F44CD9AB275}">
      <dgm:prSet/>
      <dgm:spPr/>
      <dgm:t>
        <a:bodyPr/>
        <a:lstStyle/>
        <a:p>
          <a:endParaRPr lang="en-US"/>
        </a:p>
      </dgm:t>
    </dgm:pt>
    <dgm:pt modelId="{3222F008-C010-49A2-A6C7-946E02AF5C69}">
      <dgm:prSet phldrT="[Text]" custT="1"/>
      <dgm:spPr/>
      <dgm:t>
        <a:bodyPr/>
        <a:lstStyle/>
        <a:p>
          <a:r>
            <a:rPr lang="sr-Latn-RS" sz="1200" dirty="0" smtClean="0">
              <a:latin typeface="Maiandra GD" pitchFamily="34" charset="0"/>
            </a:rPr>
            <a:t>Inflamatorno imuni procesi,</a:t>
          </a:r>
        </a:p>
        <a:p>
          <a:r>
            <a:rPr lang="sr-Latn-RS" sz="1200" dirty="0" smtClean="0">
              <a:latin typeface="Maiandra GD" pitchFamily="34" charset="0"/>
            </a:rPr>
            <a:t>Proinflamatorni citokini (TNF</a:t>
          </a:r>
          <a:r>
            <a:rPr lang="el-GR" sz="1200" dirty="0" smtClean="0"/>
            <a:t>α</a:t>
          </a:r>
          <a:r>
            <a:rPr lang="sr-Latn-RS" sz="1200" dirty="0" smtClean="0">
              <a:latin typeface="Maiandra GD" pitchFamily="34" charset="0"/>
            </a:rPr>
            <a:t>, IL6,IFN</a:t>
          </a:r>
          <a:r>
            <a:rPr lang="el-GR" sz="1200" dirty="0" smtClean="0"/>
            <a:t>γ</a:t>
          </a:r>
          <a:r>
            <a:rPr lang="sr-Latn-RS" sz="1200" dirty="0" smtClean="0">
              <a:latin typeface="Maiandra GD" pitchFamily="34" charset="0"/>
            </a:rPr>
            <a:t>) </a:t>
          </a:r>
        </a:p>
        <a:p>
          <a:r>
            <a:rPr lang="sr-Latn-RS" sz="1200" dirty="0" smtClean="0">
              <a:latin typeface="Maiandra GD" pitchFamily="34" charset="0"/>
            </a:rPr>
            <a:t>Demijelinizacija,</a:t>
          </a:r>
        </a:p>
        <a:p>
          <a:r>
            <a:rPr lang="sr-Latn-RS" sz="1200" dirty="0" smtClean="0">
              <a:latin typeface="Maiandra GD" pitchFamily="34" charset="0"/>
            </a:rPr>
            <a:t>Oštećenje aksona,</a:t>
          </a:r>
        </a:p>
        <a:p>
          <a:r>
            <a:rPr lang="sr-Latn-RS" sz="1200" dirty="0" smtClean="0">
              <a:latin typeface="Maiandra GD" pitchFamily="34" charset="0"/>
            </a:rPr>
            <a:t> Neuroendokrina disregulacija,</a:t>
          </a:r>
        </a:p>
        <a:p>
          <a:r>
            <a:rPr lang="sr-Latn-RS" sz="1200" dirty="0" smtClean="0">
              <a:latin typeface="Maiandra GD" pitchFamily="34" charset="0"/>
            </a:rPr>
            <a:t> Mikrostrukturalne promene i regionalna atrofija,</a:t>
          </a:r>
        </a:p>
        <a:p>
          <a:r>
            <a:rPr lang="sr-Latn-RS" sz="1200" dirty="0" smtClean="0">
              <a:latin typeface="Maiandra GD" pitchFamily="34" charset="0"/>
            </a:rPr>
            <a:t> Izmenjen obrazac  cerebralne aktivacije</a:t>
          </a:r>
        </a:p>
        <a:p>
          <a:endParaRPr lang="en-US" sz="1100" dirty="0">
            <a:latin typeface="Maiandra GD" pitchFamily="34" charset="0"/>
          </a:endParaRPr>
        </a:p>
      </dgm:t>
    </dgm:pt>
    <dgm:pt modelId="{5BFE302C-FEDB-4009-B22F-39609ECF6024}" type="parTrans" cxnId="{CBDDF055-B137-4DEE-A6B0-7EC3CB28006B}">
      <dgm:prSet/>
      <dgm:spPr/>
      <dgm:t>
        <a:bodyPr/>
        <a:lstStyle/>
        <a:p>
          <a:endParaRPr lang="en-US"/>
        </a:p>
      </dgm:t>
    </dgm:pt>
    <dgm:pt modelId="{33CC2B37-DE62-4D7B-8FEB-641077B44A42}" type="sibTrans" cxnId="{CBDDF055-B137-4DEE-A6B0-7EC3CB28006B}">
      <dgm:prSet/>
      <dgm:spPr/>
      <dgm:t>
        <a:bodyPr/>
        <a:lstStyle/>
        <a:p>
          <a:endParaRPr lang="en-US"/>
        </a:p>
      </dgm:t>
    </dgm:pt>
    <dgm:pt modelId="{FAC13E12-E045-453F-A8C5-74595ECF8926}">
      <dgm:prSet phldrT="[Text]" custT="1"/>
      <dgm:spPr/>
      <dgm:t>
        <a:bodyPr/>
        <a:lstStyle/>
        <a:p>
          <a:r>
            <a:rPr lang="sr-Latn-RS" sz="1800" b="1" dirty="0" smtClean="0">
              <a:latin typeface="Maiandra GD" pitchFamily="34" charset="0"/>
            </a:rPr>
            <a:t>Sekundarni</a:t>
          </a:r>
        </a:p>
        <a:p>
          <a:r>
            <a:rPr lang="sr-Latn-RS" sz="1400" dirty="0" smtClean="0">
              <a:latin typeface="Maiandra GD" pitchFamily="34" charset="0"/>
            </a:rPr>
            <a:t>Indirektno izazvan patološkim posledicama MS </a:t>
          </a:r>
          <a:r>
            <a:rPr lang="sr-Latn-RS" sz="1400" dirty="0" smtClean="0"/>
            <a:t>  </a:t>
          </a:r>
          <a:endParaRPr lang="en-US" sz="1400" dirty="0"/>
        </a:p>
      </dgm:t>
    </dgm:pt>
    <dgm:pt modelId="{0BF137E2-8C70-4C27-9250-9FCC1A770D45}" type="parTrans" cxnId="{C53A5FFD-0616-4775-8984-DDBD019FF930}">
      <dgm:prSet/>
      <dgm:spPr/>
      <dgm:t>
        <a:bodyPr/>
        <a:lstStyle/>
        <a:p>
          <a:endParaRPr lang="en-US"/>
        </a:p>
      </dgm:t>
    </dgm:pt>
    <dgm:pt modelId="{53C74BE6-D890-4D91-8710-33E4A73D2FFD}" type="sibTrans" cxnId="{C53A5FFD-0616-4775-8984-DDBD019FF930}">
      <dgm:prSet/>
      <dgm:spPr/>
      <dgm:t>
        <a:bodyPr/>
        <a:lstStyle/>
        <a:p>
          <a:endParaRPr lang="en-US"/>
        </a:p>
      </dgm:t>
    </dgm:pt>
    <dgm:pt modelId="{462E1AD5-C806-47C4-8AE0-2ED2E23D6020}">
      <dgm:prSet phldrT="[Text]" custT="1"/>
      <dgm:spPr/>
      <dgm:t>
        <a:bodyPr/>
        <a:lstStyle/>
        <a:p>
          <a:r>
            <a:rPr lang="sr-Latn-RS" sz="1200" dirty="0" smtClean="0">
              <a:latin typeface="Maiandra GD" pitchFamily="34" charset="0"/>
            </a:rPr>
            <a:t>Poremećaj spavanja, </a:t>
          </a:r>
        </a:p>
        <a:p>
          <a:r>
            <a:rPr lang="sr-Latn-RS" sz="1200" dirty="0" smtClean="0">
              <a:latin typeface="Maiandra GD" pitchFamily="34" charset="0"/>
            </a:rPr>
            <a:t>Kognitivni poremećaj, depresija i anksioznost,</a:t>
          </a:r>
        </a:p>
        <a:p>
          <a:r>
            <a:rPr lang="sr-Latn-RS" sz="1200" dirty="0" smtClean="0">
              <a:latin typeface="Maiandra GD" pitchFamily="34" charset="0"/>
            </a:rPr>
            <a:t>Inaktivitet i stepen onesposbljenosti,</a:t>
          </a:r>
        </a:p>
        <a:p>
          <a:r>
            <a:rPr lang="sr-Latn-RS" sz="1200" dirty="0" smtClean="0">
              <a:latin typeface="Maiandra GD" pitchFamily="34" charset="0"/>
            </a:rPr>
            <a:t>Jatrogeni mehanizmi</a:t>
          </a:r>
        </a:p>
        <a:p>
          <a:r>
            <a:rPr lang="sr-Latn-RS" sz="1200" dirty="0" smtClean="0">
              <a:latin typeface="Maiandra GD" pitchFamily="34" charset="0"/>
            </a:rPr>
            <a:t>Katastrofično,</a:t>
          </a:r>
          <a:r>
            <a:rPr lang="sr-Latn-RS" sz="1200" dirty="0" smtClean="0">
              <a:solidFill>
                <a:srgbClr val="FF0000"/>
              </a:solidFill>
              <a:latin typeface="Maiandra GD" pitchFamily="34" charset="0"/>
            </a:rPr>
            <a:t> </a:t>
          </a:r>
          <a:r>
            <a:rPr lang="sr-Latn-RS" sz="1200" dirty="0" smtClean="0">
              <a:latin typeface="Maiandra GD" pitchFamily="34" charset="0"/>
            </a:rPr>
            <a:t>razmišljanje o simptomima zamora</a:t>
          </a:r>
          <a:endParaRPr lang="en-US" sz="1200" dirty="0">
            <a:latin typeface="Maiandra GD" pitchFamily="34" charset="0"/>
          </a:endParaRPr>
        </a:p>
      </dgm:t>
    </dgm:pt>
    <dgm:pt modelId="{295E37E4-A3E4-4B55-8A85-420B9D0A0C6B}" type="parTrans" cxnId="{167A75A4-7541-4623-B8B7-E4A5671A434C}">
      <dgm:prSet/>
      <dgm:spPr/>
      <dgm:t>
        <a:bodyPr/>
        <a:lstStyle/>
        <a:p>
          <a:endParaRPr lang="en-US"/>
        </a:p>
      </dgm:t>
    </dgm:pt>
    <dgm:pt modelId="{3AAB752E-9282-4428-AE37-709E60F8FB28}" type="sibTrans" cxnId="{167A75A4-7541-4623-B8B7-E4A5671A434C}">
      <dgm:prSet/>
      <dgm:spPr/>
      <dgm:t>
        <a:bodyPr/>
        <a:lstStyle/>
        <a:p>
          <a:endParaRPr lang="en-US"/>
        </a:p>
      </dgm:t>
    </dgm:pt>
    <dgm:pt modelId="{FF3C1338-EA62-4A55-AF07-18F903FD6E2C}" type="pres">
      <dgm:prSet presAssocID="{C22C6117-1B0C-4BCE-B260-565EC8AA7A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A85D39-6959-4E85-83B0-A58B2FCFCD85}" type="pres">
      <dgm:prSet presAssocID="{276CAD34-5468-4DDE-AB1F-1EE67249E641}" presName="root1" presStyleCnt="0"/>
      <dgm:spPr/>
    </dgm:pt>
    <dgm:pt modelId="{F98559D4-01B9-4934-96DA-35E3C8BA0573}" type="pres">
      <dgm:prSet presAssocID="{276CAD34-5468-4DDE-AB1F-1EE67249E641}" presName="LevelOneTextNode" presStyleLbl="node0" presStyleIdx="0" presStyleCnt="1" custScaleX="59435" custScaleY="59173" custLinFactNeighborX="-2759" custLinFactNeighborY="23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8CFE9B-2D22-4EF8-96B8-A3BC5147B3CC}" type="pres">
      <dgm:prSet presAssocID="{276CAD34-5468-4DDE-AB1F-1EE67249E641}" presName="level2hierChild" presStyleCnt="0"/>
      <dgm:spPr/>
    </dgm:pt>
    <dgm:pt modelId="{9458FE2C-715B-4553-96CE-89F15EB1EC81}" type="pres">
      <dgm:prSet presAssocID="{559E322F-14A1-4251-9106-5FC03BD5404A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56AA43E-B326-4D4A-B5C7-FE71FF40D139}" type="pres">
      <dgm:prSet presAssocID="{559E322F-14A1-4251-9106-5FC03BD5404A}" presName="connTx" presStyleLbl="parChTrans1D2" presStyleIdx="0" presStyleCnt="2"/>
      <dgm:spPr/>
      <dgm:t>
        <a:bodyPr/>
        <a:lstStyle/>
        <a:p>
          <a:endParaRPr lang="en-US"/>
        </a:p>
      </dgm:t>
    </dgm:pt>
    <dgm:pt modelId="{F958DAD9-BC9C-4D82-84CD-B185D3AF8D7E}" type="pres">
      <dgm:prSet presAssocID="{266E2926-8E7D-479B-87FB-E613C8B7EADA}" presName="root2" presStyleCnt="0"/>
      <dgm:spPr/>
    </dgm:pt>
    <dgm:pt modelId="{9C9AF3F9-B680-4AE0-A138-31FCDFD2A4DF}" type="pres">
      <dgm:prSet presAssocID="{266E2926-8E7D-479B-87FB-E613C8B7EADA}" presName="LevelTwoTextNode" presStyleLbl="node2" presStyleIdx="0" presStyleCnt="2" custScaleX="78190" custScaleY="102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16AEF9-BD63-476D-BB82-7D14F7739DAC}" type="pres">
      <dgm:prSet presAssocID="{266E2926-8E7D-479B-87FB-E613C8B7EADA}" presName="level3hierChild" presStyleCnt="0"/>
      <dgm:spPr/>
    </dgm:pt>
    <dgm:pt modelId="{87BDE235-9411-40FC-AFB5-7C3BFE696B58}" type="pres">
      <dgm:prSet presAssocID="{5BFE302C-FEDB-4009-B22F-39609ECF602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7B100CA0-8E97-478C-8A1F-82DB548580BA}" type="pres">
      <dgm:prSet presAssocID="{5BFE302C-FEDB-4009-B22F-39609ECF602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11756C08-2F4D-4D38-B792-D2CD1E3875D6}" type="pres">
      <dgm:prSet presAssocID="{3222F008-C010-49A2-A6C7-946E02AF5C69}" presName="root2" presStyleCnt="0"/>
      <dgm:spPr/>
    </dgm:pt>
    <dgm:pt modelId="{D48BC6EC-D742-45E6-B2BB-DE6CF129C93F}" type="pres">
      <dgm:prSet presAssocID="{3222F008-C010-49A2-A6C7-946E02AF5C69}" presName="LevelTwoTextNode" presStyleLbl="node3" presStyleIdx="0" presStyleCnt="2" custScaleX="171658" custScaleY="204251" custLinFactNeighborX="2257" custLinFactNeighborY="2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A79397-9CE7-4F81-9B10-728C5E5FEF12}" type="pres">
      <dgm:prSet presAssocID="{3222F008-C010-49A2-A6C7-946E02AF5C69}" presName="level3hierChild" presStyleCnt="0"/>
      <dgm:spPr/>
    </dgm:pt>
    <dgm:pt modelId="{78534FA8-FBA8-4295-B5C6-16B7FDD26D25}" type="pres">
      <dgm:prSet presAssocID="{0BF137E2-8C70-4C27-9250-9FCC1A770D4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5472BA2D-BE31-4731-8200-B23F62290E92}" type="pres">
      <dgm:prSet presAssocID="{0BF137E2-8C70-4C27-9250-9FCC1A770D4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75677D4-35E9-4F25-BDDB-5D0B6F9ECF01}" type="pres">
      <dgm:prSet presAssocID="{FAC13E12-E045-453F-A8C5-74595ECF8926}" presName="root2" presStyleCnt="0"/>
      <dgm:spPr/>
    </dgm:pt>
    <dgm:pt modelId="{64DFF269-C7E0-4410-A5E6-6B56844D2682}" type="pres">
      <dgm:prSet presAssocID="{FAC13E12-E045-453F-A8C5-74595ECF8926}" presName="LevelTwoTextNode" presStyleLbl="node2" presStyleIdx="1" presStyleCnt="2" custScaleX="80861" custScaleY="919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FE2C8FF-F40C-42D0-82ED-4620000B16C7}" type="pres">
      <dgm:prSet presAssocID="{FAC13E12-E045-453F-A8C5-74595ECF8926}" presName="level3hierChild" presStyleCnt="0"/>
      <dgm:spPr/>
    </dgm:pt>
    <dgm:pt modelId="{EBF6A249-9F69-4AF5-B231-FCA0171EE513}" type="pres">
      <dgm:prSet presAssocID="{295E37E4-A3E4-4B55-8A85-420B9D0A0C6B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5E84772B-3FF6-4E3D-B97A-E02DBE481B2C}" type="pres">
      <dgm:prSet presAssocID="{295E37E4-A3E4-4B55-8A85-420B9D0A0C6B}" presName="connTx" presStyleLbl="parChTrans1D3" presStyleIdx="1" presStyleCnt="2"/>
      <dgm:spPr/>
      <dgm:t>
        <a:bodyPr/>
        <a:lstStyle/>
        <a:p>
          <a:endParaRPr lang="en-US"/>
        </a:p>
      </dgm:t>
    </dgm:pt>
    <dgm:pt modelId="{2E3B0805-F3AB-4FF8-91DE-DF5B1673F14F}" type="pres">
      <dgm:prSet presAssocID="{462E1AD5-C806-47C4-8AE0-2ED2E23D6020}" presName="root2" presStyleCnt="0"/>
      <dgm:spPr/>
    </dgm:pt>
    <dgm:pt modelId="{97F2854D-3331-4041-9309-8CB8E3421485}" type="pres">
      <dgm:prSet presAssocID="{462E1AD5-C806-47C4-8AE0-2ED2E23D6020}" presName="LevelTwoTextNode" presStyleLbl="node3" presStyleIdx="1" presStyleCnt="2" custScaleX="169838" custScaleY="1575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45850A-F0E2-498E-A862-0BD5FF18DC4C}" type="pres">
      <dgm:prSet presAssocID="{462E1AD5-C806-47C4-8AE0-2ED2E23D6020}" presName="level3hierChild" presStyleCnt="0"/>
      <dgm:spPr/>
    </dgm:pt>
  </dgm:ptLst>
  <dgm:cxnLst>
    <dgm:cxn modelId="{39BE4575-A97D-42CA-8B21-E991054217C9}" type="presOf" srcId="{5BFE302C-FEDB-4009-B22F-39609ECF6024}" destId="{87BDE235-9411-40FC-AFB5-7C3BFE696B58}" srcOrd="0" destOrd="0" presId="urn:microsoft.com/office/officeart/2005/8/layout/hierarchy2"/>
    <dgm:cxn modelId="{83758F6C-8B8D-4239-B7F4-3B554C45B267}" srcId="{C22C6117-1B0C-4BCE-B260-565EC8AA7A80}" destId="{276CAD34-5468-4DDE-AB1F-1EE67249E641}" srcOrd="0" destOrd="0" parTransId="{68DE8B4F-15E4-4673-84B3-3784489C7050}" sibTransId="{30755C7F-567A-407E-A14D-FB343D85BA1D}"/>
    <dgm:cxn modelId="{66BEF2E7-BE6C-4ADF-BC13-6584A9E46B6F}" type="presOf" srcId="{5BFE302C-FEDB-4009-B22F-39609ECF6024}" destId="{7B100CA0-8E97-478C-8A1F-82DB548580BA}" srcOrd="1" destOrd="0" presId="urn:microsoft.com/office/officeart/2005/8/layout/hierarchy2"/>
    <dgm:cxn modelId="{3F08CCCA-9352-4288-A48F-3F44CD9AB275}" srcId="{276CAD34-5468-4DDE-AB1F-1EE67249E641}" destId="{266E2926-8E7D-479B-87FB-E613C8B7EADA}" srcOrd="0" destOrd="0" parTransId="{559E322F-14A1-4251-9106-5FC03BD5404A}" sibTransId="{49EF2A5B-181C-49DA-93D5-5C275559A344}"/>
    <dgm:cxn modelId="{68DE2AF9-9406-4DB4-94AD-E50C1306D6F9}" type="presOf" srcId="{559E322F-14A1-4251-9106-5FC03BD5404A}" destId="{9458FE2C-715B-4553-96CE-89F15EB1EC81}" srcOrd="0" destOrd="0" presId="urn:microsoft.com/office/officeart/2005/8/layout/hierarchy2"/>
    <dgm:cxn modelId="{167A75A4-7541-4623-B8B7-E4A5671A434C}" srcId="{FAC13E12-E045-453F-A8C5-74595ECF8926}" destId="{462E1AD5-C806-47C4-8AE0-2ED2E23D6020}" srcOrd="0" destOrd="0" parTransId="{295E37E4-A3E4-4B55-8A85-420B9D0A0C6B}" sibTransId="{3AAB752E-9282-4428-AE37-709E60F8FB28}"/>
    <dgm:cxn modelId="{096F3FDE-B494-403C-A725-C4CC67A9640E}" type="presOf" srcId="{266E2926-8E7D-479B-87FB-E613C8B7EADA}" destId="{9C9AF3F9-B680-4AE0-A138-31FCDFD2A4DF}" srcOrd="0" destOrd="0" presId="urn:microsoft.com/office/officeart/2005/8/layout/hierarchy2"/>
    <dgm:cxn modelId="{E83AAC10-4020-4FB0-A690-C592317161E8}" type="presOf" srcId="{559E322F-14A1-4251-9106-5FC03BD5404A}" destId="{B56AA43E-B326-4D4A-B5C7-FE71FF40D139}" srcOrd="1" destOrd="0" presId="urn:microsoft.com/office/officeart/2005/8/layout/hierarchy2"/>
    <dgm:cxn modelId="{7806D54F-27DC-4095-B242-1BDBDE633AA1}" type="presOf" srcId="{0BF137E2-8C70-4C27-9250-9FCC1A770D45}" destId="{78534FA8-FBA8-4295-B5C6-16B7FDD26D25}" srcOrd="0" destOrd="0" presId="urn:microsoft.com/office/officeart/2005/8/layout/hierarchy2"/>
    <dgm:cxn modelId="{57CE6022-A90D-499C-844A-4C250684AA43}" type="presOf" srcId="{0BF137E2-8C70-4C27-9250-9FCC1A770D45}" destId="{5472BA2D-BE31-4731-8200-B23F62290E92}" srcOrd="1" destOrd="0" presId="urn:microsoft.com/office/officeart/2005/8/layout/hierarchy2"/>
    <dgm:cxn modelId="{9BA46389-6004-4648-BAAE-D7E2F19BE6F3}" type="presOf" srcId="{295E37E4-A3E4-4B55-8A85-420B9D0A0C6B}" destId="{EBF6A249-9F69-4AF5-B231-FCA0171EE513}" srcOrd="0" destOrd="0" presId="urn:microsoft.com/office/officeart/2005/8/layout/hierarchy2"/>
    <dgm:cxn modelId="{C53A5FFD-0616-4775-8984-DDBD019FF930}" srcId="{276CAD34-5468-4DDE-AB1F-1EE67249E641}" destId="{FAC13E12-E045-453F-A8C5-74595ECF8926}" srcOrd="1" destOrd="0" parTransId="{0BF137E2-8C70-4C27-9250-9FCC1A770D45}" sibTransId="{53C74BE6-D890-4D91-8710-33E4A73D2FFD}"/>
    <dgm:cxn modelId="{259FB090-133D-4E87-A425-5AB8C6AEC5F3}" type="presOf" srcId="{FAC13E12-E045-453F-A8C5-74595ECF8926}" destId="{64DFF269-C7E0-4410-A5E6-6B56844D2682}" srcOrd="0" destOrd="0" presId="urn:microsoft.com/office/officeart/2005/8/layout/hierarchy2"/>
    <dgm:cxn modelId="{F41BDEBD-F5E6-4627-B2B8-4A399D1EB46A}" type="presOf" srcId="{C22C6117-1B0C-4BCE-B260-565EC8AA7A80}" destId="{FF3C1338-EA62-4A55-AF07-18F903FD6E2C}" srcOrd="0" destOrd="0" presId="urn:microsoft.com/office/officeart/2005/8/layout/hierarchy2"/>
    <dgm:cxn modelId="{33036F2B-1F22-4EC3-B661-84617C6DA68A}" type="presOf" srcId="{295E37E4-A3E4-4B55-8A85-420B9D0A0C6B}" destId="{5E84772B-3FF6-4E3D-B97A-E02DBE481B2C}" srcOrd="1" destOrd="0" presId="urn:microsoft.com/office/officeart/2005/8/layout/hierarchy2"/>
    <dgm:cxn modelId="{CBDDF055-B137-4DEE-A6B0-7EC3CB28006B}" srcId="{266E2926-8E7D-479B-87FB-E613C8B7EADA}" destId="{3222F008-C010-49A2-A6C7-946E02AF5C69}" srcOrd="0" destOrd="0" parTransId="{5BFE302C-FEDB-4009-B22F-39609ECF6024}" sibTransId="{33CC2B37-DE62-4D7B-8FEB-641077B44A42}"/>
    <dgm:cxn modelId="{DE15601E-740A-4A92-B1EC-25D3C7AD6B58}" type="presOf" srcId="{3222F008-C010-49A2-A6C7-946E02AF5C69}" destId="{D48BC6EC-D742-45E6-B2BB-DE6CF129C93F}" srcOrd="0" destOrd="0" presId="urn:microsoft.com/office/officeart/2005/8/layout/hierarchy2"/>
    <dgm:cxn modelId="{DC3B0FBA-27A9-4292-B707-1AB4DCE3E933}" type="presOf" srcId="{462E1AD5-C806-47C4-8AE0-2ED2E23D6020}" destId="{97F2854D-3331-4041-9309-8CB8E3421485}" srcOrd="0" destOrd="0" presId="urn:microsoft.com/office/officeart/2005/8/layout/hierarchy2"/>
    <dgm:cxn modelId="{E2811BF9-E129-4AF5-A301-6E742BBB8BAC}" type="presOf" srcId="{276CAD34-5468-4DDE-AB1F-1EE67249E641}" destId="{F98559D4-01B9-4934-96DA-35E3C8BA0573}" srcOrd="0" destOrd="0" presId="urn:microsoft.com/office/officeart/2005/8/layout/hierarchy2"/>
    <dgm:cxn modelId="{5CB7878F-EB38-49B0-A5D7-3731D2852155}" type="presParOf" srcId="{FF3C1338-EA62-4A55-AF07-18F903FD6E2C}" destId="{20A85D39-6959-4E85-83B0-A58B2FCFCD85}" srcOrd="0" destOrd="0" presId="urn:microsoft.com/office/officeart/2005/8/layout/hierarchy2"/>
    <dgm:cxn modelId="{39142791-7962-43B3-9BEB-566344FBDD97}" type="presParOf" srcId="{20A85D39-6959-4E85-83B0-A58B2FCFCD85}" destId="{F98559D4-01B9-4934-96DA-35E3C8BA0573}" srcOrd="0" destOrd="0" presId="urn:microsoft.com/office/officeart/2005/8/layout/hierarchy2"/>
    <dgm:cxn modelId="{FE61B350-79EA-4808-B1FE-05F984121178}" type="presParOf" srcId="{20A85D39-6959-4E85-83B0-A58B2FCFCD85}" destId="{E48CFE9B-2D22-4EF8-96B8-A3BC5147B3CC}" srcOrd="1" destOrd="0" presId="urn:microsoft.com/office/officeart/2005/8/layout/hierarchy2"/>
    <dgm:cxn modelId="{318DCA8A-3946-46F6-AA42-B073CE1BD52B}" type="presParOf" srcId="{E48CFE9B-2D22-4EF8-96B8-A3BC5147B3CC}" destId="{9458FE2C-715B-4553-96CE-89F15EB1EC81}" srcOrd="0" destOrd="0" presId="urn:microsoft.com/office/officeart/2005/8/layout/hierarchy2"/>
    <dgm:cxn modelId="{F5D07F6F-7956-4B0C-922D-C16EA5CAB130}" type="presParOf" srcId="{9458FE2C-715B-4553-96CE-89F15EB1EC81}" destId="{B56AA43E-B326-4D4A-B5C7-FE71FF40D139}" srcOrd="0" destOrd="0" presId="urn:microsoft.com/office/officeart/2005/8/layout/hierarchy2"/>
    <dgm:cxn modelId="{E26E6123-6F42-4A5D-97BC-EDF7AE13A2E4}" type="presParOf" srcId="{E48CFE9B-2D22-4EF8-96B8-A3BC5147B3CC}" destId="{F958DAD9-BC9C-4D82-84CD-B185D3AF8D7E}" srcOrd="1" destOrd="0" presId="urn:microsoft.com/office/officeart/2005/8/layout/hierarchy2"/>
    <dgm:cxn modelId="{C6B920B1-98D1-4D5A-851F-09A099E3179E}" type="presParOf" srcId="{F958DAD9-BC9C-4D82-84CD-B185D3AF8D7E}" destId="{9C9AF3F9-B680-4AE0-A138-31FCDFD2A4DF}" srcOrd="0" destOrd="0" presId="urn:microsoft.com/office/officeart/2005/8/layout/hierarchy2"/>
    <dgm:cxn modelId="{9963D063-6872-4294-8B26-221EA2C61226}" type="presParOf" srcId="{F958DAD9-BC9C-4D82-84CD-B185D3AF8D7E}" destId="{0716AEF9-BD63-476D-BB82-7D14F7739DAC}" srcOrd="1" destOrd="0" presId="urn:microsoft.com/office/officeart/2005/8/layout/hierarchy2"/>
    <dgm:cxn modelId="{429AA162-DE49-45E7-B886-504519623BE4}" type="presParOf" srcId="{0716AEF9-BD63-476D-BB82-7D14F7739DAC}" destId="{87BDE235-9411-40FC-AFB5-7C3BFE696B58}" srcOrd="0" destOrd="0" presId="urn:microsoft.com/office/officeart/2005/8/layout/hierarchy2"/>
    <dgm:cxn modelId="{513CC9F4-B8DC-4276-BD92-0E3E0D8367A4}" type="presParOf" srcId="{87BDE235-9411-40FC-AFB5-7C3BFE696B58}" destId="{7B100CA0-8E97-478C-8A1F-82DB548580BA}" srcOrd="0" destOrd="0" presId="urn:microsoft.com/office/officeart/2005/8/layout/hierarchy2"/>
    <dgm:cxn modelId="{57C71BC7-2F29-4878-A0C8-7211A30503FA}" type="presParOf" srcId="{0716AEF9-BD63-476D-BB82-7D14F7739DAC}" destId="{11756C08-2F4D-4D38-B792-D2CD1E3875D6}" srcOrd="1" destOrd="0" presId="urn:microsoft.com/office/officeart/2005/8/layout/hierarchy2"/>
    <dgm:cxn modelId="{C8872EF5-AC28-4660-9435-6CC77519EEE5}" type="presParOf" srcId="{11756C08-2F4D-4D38-B792-D2CD1E3875D6}" destId="{D48BC6EC-D742-45E6-B2BB-DE6CF129C93F}" srcOrd="0" destOrd="0" presId="urn:microsoft.com/office/officeart/2005/8/layout/hierarchy2"/>
    <dgm:cxn modelId="{D2774290-B432-4CA5-BAE3-33E0BF2BD766}" type="presParOf" srcId="{11756C08-2F4D-4D38-B792-D2CD1E3875D6}" destId="{C0A79397-9CE7-4F81-9B10-728C5E5FEF12}" srcOrd="1" destOrd="0" presId="urn:microsoft.com/office/officeart/2005/8/layout/hierarchy2"/>
    <dgm:cxn modelId="{A1AB5D46-35DA-48AE-AED9-6013E9EDC4C7}" type="presParOf" srcId="{E48CFE9B-2D22-4EF8-96B8-A3BC5147B3CC}" destId="{78534FA8-FBA8-4295-B5C6-16B7FDD26D25}" srcOrd="2" destOrd="0" presId="urn:microsoft.com/office/officeart/2005/8/layout/hierarchy2"/>
    <dgm:cxn modelId="{D4E5AF65-B68E-43A2-852B-0A9F08C9469B}" type="presParOf" srcId="{78534FA8-FBA8-4295-B5C6-16B7FDD26D25}" destId="{5472BA2D-BE31-4731-8200-B23F62290E92}" srcOrd="0" destOrd="0" presId="urn:microsoft.com/office/officeart/2005/8/layout/hierarchy2"/>
    <dgm:cxn modelId="{2D37F4B9-B76F-488F-9561-9CF5FCD97E54}" type="presParOf" srcId="{E48CFE9B-2D22-4EF8-96B8-A3BC5147B3CC}" destId="{475677D4-35E9-4F25-BDDB-5D0B6F9ECF01}" srcOrd="3" destOrd="0" presId="urn:microsoft.com/office/officeart/2005/8/layout/hierarchy2"/>
    <dgm:cxn modelId="{DA273751-1806-4D18-AEF3-3DF6E551AF0C}" type="presParOf" srcId="{475677D4-35E9-4F25-BDDB-5D0B6F9ECF01}" destId="{64DFF269-C7E0-4410-A5E6-6B56844D2682}" srcOrd="0" destOrd="0" presId="urn:microsoft.com/office/officeart/2005/8/layout/hierarchy2"/>
    <dgm:cxn modelId="{86E73EBF-4AB5-463F-A247-8CF5AECCE424}" type="presParOf" srcId="{475677D4-35E9-4F25-BDDB-5D0B6F9ECF01}" destId="{4FE2C8FF-F40C-42D0-82ED-4620000B16C7}" srcOrd="1" destOrd="0" presId="urn:microsoft.com/office/officeart/2005/8/layout/hierarchy2"/>
    <dgm:cxn modelId="{D597C9A5-465C-45A4-B311-5EE6F987D048}" type="presParOf" srcId="{4FE2C8FF-F40C-42D0-82ED-4620000B16C7}" destId="{EBF6A249-9F69-4AF5-B231-FCA0171EE513}" srcOrd="0" destOrd="0" presId="urn:microsoft.com/office/officeart/2005/8/layout/hierarchy2"/>
    <dgm:cxn modelId="{3278CBFC-27A2-44AE-9A20-41E69B708CC0}" type="presParOf" srcId="{EBF6A249-9F69-4AF5-B231-FCA0171EE513}" destId="{5E84772B-3FF6-4E3D-B97A-E02DBE481B2C}" srcOrd="0" destOrd="0" presId="urn:microsoft.com/office/officeart/2005/8/layout/hierarchy2"/>
    <dgm:cxn modelId="{8D8E6048-4737-43C0-A26C-3FEC814BB93F}" type="presParOf" srcId="{4FE2C8FF-F40C-42D0-82ED-4620000B16C7}" destId="{2E3B0805-F3AB-4FF8-91DE-DF5B1673F14F}" srcOrd="1" destOrd="0" presId="urn:microsoft.com/office/officeart/2005/8/layout/hierarchy2"/>
    <dgm:cxn modelId="{5FFBB2C4-420D-45C8-BE45-4E52348FB6BB}" type="presParOf" srcId="{2E3B0805-F3AB-4FF8-91DE-DF5B1673F14F}" destId="{97F2854D-3331-4041-9309-8CB8E3421485}" srcOrd="0" destOrd="0" presId="urn:microsoft.com/office/officeart/2005/8/layout/hierarchy2"/>
    <dgm:cxn modelId="{361A2A6D-5E52-4931-93CA-43A77460383A}" type="presParOf" srcId="{2E3B0805-F3AB-4FF8-91DE-DF5B1673F14F}" destId="{C145850A-F0E2-498E-A862-0BD5FF18DC4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2365C5C6-B680-4107-B590-F204B7DEA467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B84074-397E-4584-94D0-A0F7C1ABACDD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95195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88A6A85-97A7-40E5-9986-929E8112FFEE}" type="datetimeFigureOut">
              <a:rPr lang="x-none"/>
              <a:pPr>
                <a:defRPr/>
              </a:pPr>
              <a:t>8/4/2015</a:t>
            </a:fld>
            <a:endParaRPr lang="x-non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x-none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F9DA3F52-3A62-472C-BA21-21F52C788819}" type="slidenum">
              <a:rPr lang="x-none"/>
              <a:pPr>
                <a:defRPr/>
              </a:pPr>
              <a:t>‹#›</a:t>
            </a:fld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369313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6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82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5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011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63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690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73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2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89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563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9261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BAF2-92A5-48D6-B136-E9877C54157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C2FED-69D0-4FDA-B632-125DEB0718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039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81800" cy="1325562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3D677-81E1-4D50-9076-30CFC42E422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29465-BF51-4517-96CE-0779DFEA99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209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47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9706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376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40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03BDE-FA6C-4979-BC47-8B7DD17686A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DF33-2AA5-4A6A-AF53-2EAB36D2F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957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51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6F888-4209-4999-B7AD-6FA6242FA4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DA1C-2E39-4911-9719-F8370B9C1FD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8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B116D-1197-488E-B959-407AEC716C5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77C4-903E-483D-AA51-1B3575C2CAB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4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FD4E5-E84D-47BC-A17D-9BDB4D11426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5497F-001E-45AB-BB02-38D2F4CDE5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8E53E-ACD8-4675-AE05-518DB96216F7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927BC-FC27-40F2-A3CB-79DA8960A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4886-5199-4F95-978E-7056D1F72A3F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87FC-7CC7-445F-8ED6-44AFA77947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8BA9E-A4F2-4411-BC13-0F18608755D8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C2F6-34F4-4CF2-81CF-226611EA7B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6C20-D95E-4638-8D9C-62B162F992D5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03C8-441F-4A78-A40E-3EEFFB7F7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D9F7-C55E-422E-B80C-CB239429FB1C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F6537-163F-4185-A2C4-83F9565B4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/>
              <a:pPr>
                <a:defRPr/>
              </a:pPr>
              <a:t>8/4/2015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3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0DC3DE4-9657-45C1-A020-414030A047C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0028DA9-5B2F-42BC-870E-9BE19E33C33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7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867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Dalji tok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optičkog neuritisa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9" y="1676400"/>
            <a:ext cx="8839200" cy="5181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1600" dirty="0" smtClean="0">
                <a:latin typeface="Maiandra GD" pitchFamily="34" charset="0"/>
              </a:rPr>
              <a:t>   </a:t>
            </a:r>
            <a:r>
              <a:rPr lang="en-US" sz="2000" dirty="0" err="1" smtClean="0">
                <a:latin typeface="Maiandra GD" pitchFamily="34" charset="0"/>
              </a:rPr>
              <a:t>Oporavak</a:t>
            </a:r>
            <a:endParaRPr lang="en-US" sz="20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Sponatni oporavak unutar 2-3 nedelje kod 80% pcijenata</a:t>
            </a:r>
          </a:p>
          <a:p>
            <a:r>
              <a:rPr lang="sr-Latn-RS" sz="1600" dirty="0" smtClean="0">
                <a:latin typeface="Maiandra GD" pitchFamily="34" charset="0"/>
              </a:rPr>
              <a:t>Kortikostreoidna terapija (iv ordinirano), radi bržeg oporavka, redukcije težine ataka  i prevencije oštećenja aksona i posledičnog trajnog oštećenja vida </a:t>
            </a:r>
            <a:endParaRPr lang="sr-Latn-RS" sz="18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Opravak (delinični ili potpuni) se očekuje u periodu do 1 godine</a:t>
            </a:r>
            <a:r>
              <a:rPr lang="sr-Latn-RS" sz="1800" dirty="0" smtClean="0">
                <a:latin typeface="Maiandra GD" pitchFamily="34" charset="0"/>
              </a:rPr>
              <a:t>. </a:t>
            </a:r>
          </a:p>
          <a:p>
            <a:r>
              <a:rPr lang="sr-Latn-RS" sz="1800" b="1" dirty="0" smtClean="0">
                <a:latin typeface="Maiandra GD" pitchFamily="34" charset="0"/>
              </a:rPr>
              <a:t>MTR </a:t>
            </a:r>
            <a:r>
              <a:rPr lang="sr-Latn-RS" sz="1800" b="1" dirty="0">
                <a:latin typeface="Maiandra GD" pitchFamily="34" charset="0"/>
              </a:rPr>
              <a:t>ukazuje da se oštećenje optičkog nerva dešava tokom  240  dana</a:t>
            </a:r>
            <a:endParaRPr lang="sr-Latn-RS" sz="18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18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smtClean="0">
                <a:latin typeface="Maiandra GD" pitchFamily="34" charset="0"/>
              </a:rPr>
              <a:t>    </a:t>
            </a:r>
            <a:r>
              <a:rPr lang="en-US" sz="2000" dirty="0" err="1" smtClean="0">
                <a:latin typeface="Maiandra GD" pitchFamily="34" charset="0"/>
              </a:rPr>
              <a:t>Posledice</a:t>
            </a:r>
            <a:r>
              <a:rPr lang="en-US" sz="2000" dirty="0" smtClean="0">
                <a:latin typeface="Maiandra GD" pitchFamily="34" charset="0"/>
              </a:rPr>
              <a:t> </a:t>
            </a:r>
          </a:p>
          <a:p>
            <a:r>
              <a:rPr lang="en-US" sz="1600" dirty="0" err="1" smtClean="0">
                <a:latin typeface="Maiandra GD" pitchFamily="34" charset="0"/>
              </a:rPr>
              <a:t>atrofije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opti</a:t>
            </a:r>
            <a:r>
              <a:rPr lang="sr-Latn-RS" sz="1600" dirty="0" smtClean="0">
                <a:latin typeface="Maiandra GD" pitchFamily="34" charset="0"/>
              </a:rPr>
              <a:t>č</a:t>
            </a:r>
            <a:r>
              <a:rPr lang="en-US" sz="1600" dirty="0" err="1" smtClean="0">
                <a:latin typeface="Maiandra GD" pitchFamily="34" charset="0"/>
              </a:rPr>
              <a:t>kog</a:t>
            </a:r>
            <a:r>
              <a:rPr lang="en-US" sz="1600" dirty="0" smtClean="0">
                <a:latin typeface="Maiandra GD" pitchFamily="34" charset="0"/>
              </a:rPr>
              <a:t> ne</a:t>
            </a:r>
            <a:r>
              <a:rPr lang="sr-Latn-R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prevenira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je k</a:t>
            </a:r>
            <a:r>
              <a:rPr lang="en-US" sz="1600" dirty="0" err="1" smtClean="0">
                <a:latin typeface="Maiandra GD" pitchFamily="34" charset="0"/>
              </a:rPr>
              <a:t>ortikosteroidna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>
                <a:latin typeface="Maiandra GD" pitchFamily="34" charset="0"/>
              </a:rPr>
              <a:t>terapija</a:t>
            </a:r>
            <a:r>
              <a:rPr lang="en-US" sz="1600" dirty="0">
                <a:latin typeface="Maiandra GD" pitchFamily="34" charset="0"/>
              </a:rPr>
              <a:t> </a:t>
            </a:r>
            <a:endParaRPr lang="en-US" sz="16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MR optičkog nerva pokazuje nakon akutnog edema razvoj atrofije </a:t>
            </a:r>
          </a:p>
          <a:p>
            <a:r>
              <a:rPr lang="sr-Latn-RS" sz="1600" dirty="0" smtClean="0">
                <a:latin typeface="Maiandra GD" pitchFamily="34" charset="0"/>
              </a:rPr>
              <a:t>VEP produženje latencije i pad amplituda</a:t>
            </a:r>
          </a:p>
          <a:p>
            <a:r>
              <a:rPr lang="sr-Latn-RS" sz="1600" dirty="0" smtClean="0">
                <a:latin typeface="Maiandra GD" pitchFamily="34" charset="0"/>
              </a:rPr>
              <a:t>OCT retine -RNFL je tanji 22µm nakon 3-6 meseci od nastanka ON </a:t>
            </a:r>
          </a:p>
          <a:p>
            <a:r>
              <a:rPr lang="sr-Latn-RS" sz="1600" dirty="0" smtClean="0">
                <a:latin typeface="Maiandra GD" pitchFamily="34" charset="0"/>
              </a:rPr>
              <a:t>Transorbitalna ultrasonografija ukazuje na </a:t>
            </a:r>
            <a:r>
              <a:rPr lang="en-US" sz="1600" dirty="0" err="1" smtClean="0">
                <a:latin typeface="Maiandra GD" pitchFamily="34" charset="0"/>
              </a:rPr>
              <a:t>smanjenje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dijametra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optičkog nerva </a:t>
            </a:r>
            <a:r>
              <a:rPr lang="en-US" sz="1600" dirty="0" err="1" smtClean="0">
                <a:latin typeface="Maiandra GD" pitchFamily="34" charset="0"/>
              </a:rPr>
              <a:t>usled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atrofije</a:t>
            </a:r>
            <a:endParaRPr lang="sr-Latn-RS" sz="1800" b="1" dirty="0" smtClean="0">
              <a:latin typeface="Maiandra GD" pitchFamily="34" charset="0"/>
            </a:endParaRPr>
          </a:p>
          <a:p>
            <a:endParaRPr lang="sr-Latn-R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Maiandra GD" pitchFamily="34" charset="0"/>
              </a:rPr>
              <a:t>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 </a:t>
            </a:r>
            <a:r>
              <a:rPr lang="en-US" sz="1400" dirty="0" smtClean="0"/>
              <a:t>Fernandez-</a:t>
            </a:r>
            <a:r>
              <a:rPr lang="en-US" sz="1400" dirty="0" err="1" smtClean="0"/>
              <a:t>Domingez</a:t>
            </a:r>
            <a:r>
              <a:rPr lang="en-US" sz="1400" dirty="0" smtClean="0"/>
              <a:t> J et al  Rev </a:t>
            </a:r>
            <a:r>
              <a:rPr lang="en-US" sz="1400" dirty="0" err="1" smtClean="0"/>
              <a:t>Neurol</a:t>
            </a:r>
            <a:r>
              <a:rPr lang="en-US" sz="1400" dirty="0" smtClean="0"/>
              <a:t> 2012,  </a:t>
            </a:r>
            <a:r>
              <a:rPr lang="sr-Latn-RS" sz="1400" dirty="0" smtClean="0">
                <a:latin typeface="Maiandra GD" pitchFamily="34" charset="0"/>
              </a:rPr>
              <a:t>Hickman </a:t>
            </a:r>
            <a:r>
              <a:rPr lang="sr-Latn-RS" sz="1400" dirty="0">
                <a:latin typeface="Maiandra GD" pitchFamily="34" charset="0"/>
              </a:rPr>
              <a:t>SJ et al Brain </a:t>
            </a:r>
            <a:r>
              <a:rPr lang="sr-Latn-RS" sz="1400" dirty="0" smtClean="0">
                <a:latin typeface="Maiandra GD" pitchFamily="34" charset="0"/>
              </a:rPr>
              <a:t>2004 </a:t>
            </a:r>
            <a:endParaRPr lang="en-US" sz="1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                                                                                              </a:t>
            </a:r>
            <a:r>
              <a:rPr lang="en-US" sz="1400" dirty="0" err="1" smtClean="0">
                <a:latin typeface="Maiandra GD" pitchFamily="34" charset="0"/>
              </a:rPr>
              <a:t>Mehrotra</a:t>
            </a:r>
            <a:r>
              <a:rPr lang="en-US" sz="1400" dirty="0" smtClean="0">
                <a:latin typeface="Maiandra GD" pitchFamily="34" charset="0"/>
              </a:rPr>
              <a:t> </a:t>
            </a:r>
            <a:r>
              <a:rPr lang="en-US" sz="1400" dirty="0">
                <a:latin typeface="Maiandra GD" pitchFamily="34" charset="0"/>
              </a:rPr>
              <a:t>A</a:t>
            </a:r>
            <a:r>
              <a:rPr lang="sr-Latn-RS" sz="1400" dirty="0">
                <a:latin typeface="Maiandra GD" pitchFamily="34" charset="0"/>
              </a:rPr>
              <a:t> et al  Indian J Ophthalmol 2007</a:t>
            </a: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                  Luneau K et al Neurologist  2008</a:t>
            </a:r>
            <a:r>
              <a:rPr lang="sr-Latn-RS" sz="1400" dirty="0">
                <a:latin typeface="Maiandra GD" pitchFamily="34" charset="0"/>
              </a:rPr>
              <a:t>, 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sr-Latn-RS" sz="1400" dirty="0" smtClean="0">
                <a:latin typeface="Maiandra GD" pitchFamily="34" charset="0"/>
              </a:rPr>
              <a:t>L Bennett et al </a:t>
            </a:r>
            <a:r>
              <a:rPr lang="pl-PL" sz="1400" dirty="0">
                <a:latin typeface="Maiandra GD" pitchFamily="34" charset="0"/>
              </a:rPr>
              <a:t>J Neurol Neurosurg Psychiatry </a:t>
            </a:r>
            <a:r>
              <a:rPr lang="pl-PL" sz="1400" dirty="0" smtClean="0">
                <a:latin typeface="Maiandra GD" pitchFamily="34" charset="0"/>
              </a:rPr>
              <a:t>2015</a:t>
            </a:r>
            <a:endParaRPr lang="sr-Latn-RS" sz="1400" dirty="0" smtClean="0">
              <a:latin typeface="Maiandra G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3948077"/>
            <a:ext cx="2514600" cy="149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10399" y="4527655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Maiandra GD" pitchFamily="34" charset="0"/>
              </a:rPr>
              <a:t>VEP</a:t>
            </a:r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325562"/>
          </a:xfrm>
        </p:spPr>
        <p:txBody>
          <a:bodyPr/>
          <a:lstStyle/>
          <a:p>
            <a:r>
              <a:rPr lang="sr-Latn-RS" dirty="0" smtClean="0">
                <a:latin typeface="Maiandra GD" pitchFamily="34" charset="0"/>
              </a:rPr>
              <a:t>Patogeneza ON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15400" cy="4297363"/>
          </a:xfrm>
        </p:spPr>
        <p:txBody>
          <a:bodyPr/>
          <a:lstStyle/>
          <a:p>
            <a:r>
              <a:rPr lang="sr-Latn-RS" sz="2000" dirty="0" smtClean="0">
                <a:latin typeface="Maiandra GD" pitchFamily="34" charset="0"/>
              </a:rPr>
              <a:t>Na nivou retine: oštećenje nemijelinizovanih aksonskih prodežetaka ganglijskih ćelija retine koja grade optički nerv</a:t>
            </a:r>
            <a:endParaRPr lang="sr-Latn-RS" sz="2000" dirty="0">
              <a:latin typeface="Maiandra GD" pitchFamily="34" charset="0"/>
            </a:endParaRPr>
          </a:p>
          <a:p>
            <a:r>
              <a:rPr lang="sr-Latn-RS" sz="2000" dirty="0" smtClean="0">
                <a:latin typeface="Maiandra GD" pitchFamily="34" charset="0"/>
              </a:rPr>
              <a:t>Retrobulbarno: proces inflamacije (po lV tipu odložene hipersenzitivnosti) koji dovodi do destrukcije mijelina, oligodendrocita i neurodegenerativni procesi koji oštećuju akson optičkog nerva. </a:t>
            </a:r>
          </a:p>
          <a:p>
            <a:endParaRPr lang="sr-Latn-R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   Optička neuropatija – gde je patološki proces dominantan</a:t>
            </a:r>
          </a:p>
          <a:p>
            <a:pPr marL="0" indent="0">
              <a:buNone/>
            </a:pPr>
            <a:endParaRPr lang="sr-Latn-RS" sz="20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b="1" dirty="0" smtClean="0">
                <a:latin typeface="Maiandra GD" pitchFamily="34" charset="0"/>
              </a:rPr>
              <a:t>      1. retrobulbarni proces u 2/3 sa normalnim optičkim diskom</a:t>
            </a:r>
          </a:p>
          <a:p>
            <a:pPr marL="0" indent="0">
              <a:buNone/>
            </a:pPr>
            <a:r>
              <a:rPr lang="sr-Latn-RS" sz="1800" b="1" dirty="0">
                <a:latin typeface="Maiandra GD" pitchFamily="34" charset="0"/>
              </a:rPr>
              <a:t> </a:t>
            </a:r>
            <a:r>
              <a:rPr lang="sr-Latn-RS" sz="1800" b="1" dirty="0" smtClean="0">
                <a:latin typeface="Maiandra GD" pitchFamily="34" charset="0"/>
              </a:rPr>
              <a:t>         (</a:t>
            </a:r>
            <a:r>
              <a:rPr lang="sr-Latn-RS" sz="1800" dirty="0" smtClean="0">
                <a:latin typeface="Maiandra GD" pitchFamily="34" charset="0"/>
              </a:rPr>
              <a:t>Sintagma </a:t>
            </a:r>
            <a:r>
              <a:rPr lang="sr-Latn-RS" sz="1800" dirty="0">
                <a:latin typeface="Maiandra GD" pitchFamily="34" charset="0"/>
              </a:rPr>
              <a:t>da ni pacijent ni doktor </a:t>
            </a:r>
            <a:r>
              <a:rPr lang="sr-Latn-RS" sz="1800" b="1" dirty="0">
                <a:latin typeface="Maiandra GD" pitchFamily="34" charset="0"/>
              </a:rPr>
              <a:t>ne vide </a:t>
            </a:r>
            <a:r>
              <a:rPr lang="sr-Latn-RS" sz="1800" b="1" dirty="0" smtClean="0">
                <a:latin typeface="Maiandra GD" pitchFamily="34" charset="0"/>
              </a:rPr>
              <a:t>ništa)</a:t>
            </a:r>
          </a:p>
          <a:p>
            <a:pPr marL="0" indent="0">
              <a:buNone/>
            </a:pPr>
            <a:r>
              <a:rPr lang="sr-Latn-RS" sz="1800" b="1" dirty="0" smtClean="0">
                <a:latin typeface="Maiandra GD" pitchFamily="34" charset="0"/>
              </a:rPr>
              <a:t>      2. papilitis  sa otokom optičkog diska</a:t>
            </a:r>
          </a:p>
          <a:p>
            <a:pPr marL="0" indent="0">
              <a:buNone/>
            </a:pPr>
            <a:r>
              <a:rPr lang="sr-Latn-RS" sz="1800" b="1" dirty="0">
                <a:latin typeface="Maiandra GD" pitchFamily="34" charset="0"/>
              </a:rPr>
              <a:t> </a:t>
            </a:r>
            <a:r>
              <a:rPr lang="sr-Latn-RS" sz="1800" b="1" dirty="0" smtClean="0">
                <a:latin typeface="Maiandra GD" pitchFamily="34" charset="0"/>
              </a:rPr>
              <a:t>     </a:t>
            </a:r>
            <a:r>
              <a:rPr lang="sr-Latn-RS" sz="1800" dirty="0" smtClean="0">
                <a:latin typeface="Maiandra GD" pitchFamily="34" charset="0"/>
              </a:rPr>
              <a:t>3. perineuritis, zahvatanje omotača optičkog nerva sa ili bez otoka optičkog diska</a:t>
            </a:r>
          </a:p>
          <a:p>
            <a:pPr marL="0" indent="0">
              <a:buNone/>
            </a:pPr>
            <a:r>
              <a:rPr lang="sr-Latn-RS" sz="1800" dirty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     4. neuroretinitis,  edem optičkog diska i makularni eksudat</a:t>
            </a:r>
          </a:p>
          <a:p>
            <a:endParaRPr lang="sr-Latn-RS" sz="2400" dirty="0" smtClean="0">
              <a:latin typeface="Maiandra GD" pitchFamily="34" charset="0"/>
            </a:endParaRPr>
          </a:p>
          <a:p>
            <a:endParaRPr lang="sr-Latn-RS" sz="2400" dirty="0" smtClean="0">
              <a:latin typeface="Maiandra GD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78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6019800" cy="1325562"/>
          </a:xfrm>
        </p:spPr>
        <p:txBody>
          <a:bodyPr/>
          <a:lstStyle/>
          <a:p>
            <a:r>
              <a:rPr lang="sr-Latn-RS" dirty="0" smtClean="0">
                <a:latin typeface="Maiandra GD" pitchFamily="34" charset="0"/>
              </a:rPr>
              <a:t>Optički neuritis u MS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5029200"/>
          </a:xfrm>
        </p:spPr>
        <p:txBody>
          <a:bodyPr/>
          <a:lstStyle/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    </a:t>
            </a:r>
            <a:r>
              <a:rPr lang="sr-Latn-RS" sz="2000" b="1" dirty="0" smtClean="0">
                <a:latin typeface="Maiandra GD" pitchFamily="34" charset="0"/>
              </a:rPr>
              <a:t>Studije autopsije pokazuju da do 99% obolelih od MS</a:t>
            </a:r>
          </a:p>
          <a:p>
            <a:pPr marL="0" indent="0">
              <a:buNone/>
            </a:pPr>
            <a:r>
              <a:rPr lang="sr-Latn-RS" sz="2000" b="1" dirty="0">
                <a:latin typeface="Maiandra GD" pitchFamily="34" charset="0"/>
              </a:rPr>
              <a:t> </a:t>
            </a:r>
            <a:r>
              <a:rPr lang="sr-Latn-RS" sz="2000" b="1" dirty="0" smtClean="0">
                <a:latin typeface="Maiandra GD" pitchFamily="34" charset="0"/>
              </a:rPr>
              <a:t>    ima  histopatološki sliku optičkog neuritisa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 smtClean="0">
                <a:latin typeface="Maiandra GD" pitchFamily="34" charset="0"/>
              </a:rPr>
              <a:t>Simptomatski u  65%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 smtClean="0">
                <a:latin typeface="Maiandra GD" pitchFamily="34" charset="0"/>
              </a:rPr>
              <a:t>Asimptomatski (subklinički) ...%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Pregledom : sniženje oštrine vida, ispadi u vidnom polju, oštećenje kolornog vida 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VEP -  produženje latencije P100 odgvora, pad amplitude ili desinhronizacija talasa P100 </a:t>
            </a: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OCT – RNFL asimptomatskog oka kod MS pokazuje smanjenu  debljinu RNFL temporalno </a:t>
            </a:r>
            <a:endParaRPr lang="sr-Latn-RS" sz="1600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Rekurentni </a:t>
            </a:r>
          </a:p>
          <a:p>
            <a:pPr marL="0" indent="0">
              <a:buNone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 </a:t>
            </a:r>
            <a:r>
              <a:rPr lang="sr-Latn-RS" sz="1600" dirty="0" smtClean="0">
                <a:latin typeface="Maiandra GD" pitchFamily="34" charset="0"/>
              </a:rPr>
              <a:t>Unutar 5 godina 28% (19% na istom i 17% na drugom oku) </a:t>
            </a:r>
          </a:p>
          <a:p>
            <a:pPr marL="0" indent="0">
              <a:buNone/>
            </a:pPr>
            <a:r>
              <a:rPr lang="sr-Latn-RS" sz="1800" dirty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    </a:t>
            </a:r>
            <a:r>
              <a:rPr lang="sr-Latn-RS" sz="1600" dirty="0" smtClean="0">
                <a:latin typeface="Maiandra GD" pitchFamily="34" charset="0"/>
              </a:rPr>
              <a:t>Unutar 10 godina 35</a:t>
            </a:r>
            <a:r>
              <a:rPr lang="sr-Latn-RS" sz="1600" dirty="0">
                <a:latin typeface="Maiandra GD" pitchFamily="34" charset="0"/>
              </a:rPr>
              <a:t>%  </a:t>
            </a:r>
            <a:r>
              <a:rPr lang="sr-Latn-RS" sz="1600" dirty="0" smtClean="0">
                <a:latin typeface="Maiandra GD" pitchFamily="34" charset="0"/>
              </a:rPr>
              <a:t>                                </a:t>
            </a:r>
            <a:r>
              <a:rPr lang="sr-Latn-RS" sz="1400" dirty="0" smtClean="0">
                <a:latin typeface="Maiandra GD" pitchFamily="34" charset="0"/>
              </a:rPr>
              <a:t>Foroozan </a:t>
            </a:r>
            <a:r>
              <a:rPr lang="sr-Latn-RS" sz="1400" dirty="0">
                <a:latin typeface="Maiandra GD" pitchFamily="34" charset="0"/>
              </a:rPr>
              <a:t>R</a:t>
            </a:r>
            <a:r>
              <a:rPr lang="sr-Latn-RS" sz="1400" dirty="0" smtClean="0">
                <a:latin typeface="Maiandra GD" pitchFamily="34" charset="0"/>
              </a:rPr>
              <a:t>. </a:t>
            </a:r>
            <a:r>
              <a:rPr lang="sr-Latn-RS" sz="1400" dirty="0">
                <a:latin typeface="Maiandra GD" pitchFamily="34" charset="0"/>
              </a:rPr>
              <a:t>Et alCurr Opin Ophthalmol 2002 </a:t>
            </a:r>
            <a:endParaRPr lang="sr-Latn-RS" sz="14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Izolovani ON konvertovan u CDMS</a:t>
            </a: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     </a:t>
            </a:r>
            <a:r>
              <a:rPr lang="sr-Latn-RS" sz="1600" dirty="0" smtClean="0">
                <a:latin typeface="Maiandra GD" pitchFamily="34" charset="0"/>
              </a:rPr>
              <a:t>Unutar 10 godina (negativan prvi MR) 22%, (pozitivan MR) 56%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Unutar 15 godina </a:t>
            </a:r>
            <a:r>
              <a:rPr lang="sr-Latn-RS" sz="1600" dirty="0">
                <a:latin typeface="Maiandra GD" pitchFamily="34" charset="0"/>
              </a:rPr>
              <a:t>(negativan prvi MR) </a:t>
            </a:r>
            <a:r>
              <a:rPr lang="sr-Latn-RS" sz="1600" dirty="0" smtClean="0">
                <a:latin typeface="Maiandra GD" pitchFamily="34" charset="0"/>
              </a:rPr>
              <a:t>25%, </a:t>
            </a:r>
            <a:r>
              <a:rPr lang="sr-Latn-RS" sz="1600" dirty="0">
                <a:latin typeface="Maiandra GD" pitchFamily="34" charset="0"/>
              </a:rPr>
              <a:t>(pozitivan MR) </a:t>
            </a:r>
            <a:r>
              <a:rPr lang="sr-Latn-RS" sz="1600" dirty="0" smtClean="0">
                <a:latin typeface="Maiandra GD" pitchFamily="34" charset="0"/>
              </a:rPr>
              <a:t>75%</a:t>
            </a:r>
            <a:endParaRPr lang="sr-Latn-RS" sz="16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000" dirty="0">
                <a:latin typeface="Maiandra GD" pitchFamily="34" charset="0"/>
              </a:rPr>
              <a:t>                                                  </a:t>
            </a:r>
            <a:r>
              <a:rPr lang="sr-Latn-RS" sz="2000" dirty="0" smtClean="0">
                <a:latin typeface="Maiandra GD" pitchFamily="34" charset="0"/>
              </a:rPr>
              <a:t>                    </a:t>
            </a:r>
            <a:r>
              <a:rPr lang="sr-Latn-RS" sz="1400" dirty="0">
                <a:latin typeface="Maiandra GD" pitchFamily="34" charset="0"/>
              </a:rPr>
              <a:t>Pau D et al </a:t>
            </a:r>
            <a:r>
              <a:rPr lang="sr-Latn-RS" sz="1400" dirty="0" smtClean="0">
                <a:latin typeface="Maiandra GD" pitchFamily="34" charset="0"/>
              </a:rPr>
              <a:t>Optic  </a:t>
            </a:r>
            <a:r>
              <a:rPr lang="sr-Latn-RS" sz="1400" dirty="0">
                <a:latin typeface="Maiandra GD" pitchFamily="34" charset="0"/>
              </a:rPr>
              <a:t>Neuritis Eye </a:t>
            </a:r>
            <a:r>
              <a:rPr lang="sr-Latn-RS" sz="1400" dirty="0" smtClean="0">
                <a:latin typeface="Maiandra GD" pitchFamily="34" charset="0"/>
              </a:rPr>
              <a:t>2011</a:t>
            </a: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             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               </a:t>
            </a:r>
            <a:r>
              <a:rPr lang="sr-Latn-RS" sz="1400" dirty="0">
                <a:latin typeface="Maiandra GD" pitchFamily="34" charset="0"/>
              </a:rPr>
              <a:t>Voss E et al Ter Adv Neurol Disord </a:t>
            </a:r>
            <a:r>
              <a:rPr lang="sr-Latn-RS" sz="1400" dirty="0" smtClean="0">
                <a:latin typeface="Maiandra GD" pitchFamily="34" charset="0"/>
              </a:rPr>
              <a:t> 2011</a:t>
            </a:r>
          </a:p>
          <a:p>
            <a:pPr marL="0" indent="0">
              <a:buNone/>
            </a:pP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        </a:t>
            </a:r>
            <a:endParaRPr lang="sr-Latn-RS" sz="2000" dirty="0">
              <a:latin typeface="Maiandra GD" pitchFamily="34" charset="0"/>
            </a:endParaRPr>
          </a:p>
          <a:p>
            <a:pPr marL="0" indent="0">
              <a:buNone/>
            </a:pPr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76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334000" cy="1325562"/>
          </a:xfrm>
        </p:spPr>
        <p:txBody>
          <a:bodyPr/>
          <a:lstStyle/>
          <a:p>
            <a:r>
              <a:rPr lang="en-US" dirty="0" err="1" smtClean="0">
                <a:latin typeface="Maiandra GD" pitchFamily="34" charset="0"/>
              </a:rPr>
              <a:t>Motorne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manifestacije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839200" cy="5181600"/>
          </a:xfrm>
        </p:spPr>
        <p:txBody>
          <a:bodyPr/>
          <a:lstStyle/>
          <a:p>
            <a:r>
              <a:rPr lang="sr-Latn-RS" sz="1600" dirty="0" smtClean="0">
                <a:latin typeface="Maiandra GD" pitchFamily="34" charset="0"/>
              </a:rPr>
              <a:t>Kao inicijalna prezentacija 30-40%</a:t>
            </a:r>
          </a:p>
          <a:p>
            <a:r>
              <a:rPr lang="sr-Latn-RS" sz="1600" dirty="0" smtClean="0">
                <a:latin typeface="Maiandra GD" pitchFamily="34" charset="0"/>
              </a:rPr>
              <a:t>Mišićna slabost tokom bolesti ima učestalost i do 89%</a:t>
            </a:r>
          </a:p>
          <a:p>
            <a:pPr marL="0" indent="0">
              <a:buNone/>
            </a:pPr>
            <a:r>
              <a:rPr lang="sr-Latn-RS" sz="1600" b="1" dirty="0" smtClean="0">
                <a:latin typeface="Maiandra GD" pitchFamily="34" charset="0"/>
              </a:rPr>
              <a:t>Znaci oštećenja centralnog motornog neurona</a:t>
            </a:r>
            <a:r>
              <a:rPr lang="sr-Latn-RS" sz="1600" dirty="0" smtClean="0">
                <a:latin typeface="Maiandra GD" pitchFamily="34" charset="0"/>
              </a:rPr>
              <a:t>: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Hipe</a:t>
            </a:r>
            <a:r>
              <a:rPr lang="sr-Latn-RS" sz="1800" dirty="0" smtClean="0">
                <a:latin typeface="Maiandra GD" pitchFamily="34" charset="0"/>
              </a:rPr>
              <a:t>r</a:t>
            </a:r>
            <a:r>
              <a:rPr lang="sr-Latn-RS" sz="1600" dirty="0" smtClean="0">
                <a:latin typeface="Maiandra GD" pitchFamily="34" charset="0"/>
              </a:rPr>
              <a:t>refleksija, pozitivan refleks Babinskog, klonus stopala i patele.</a:t>
            </a:r>
          </a:p>
          <a:p>
            <a:pPr>
              <a:buFont typeface="Wingdings" pitchFamily="2" charset="2"/>
              <a:buChar char="q"/>
            </a:pPr>
            <a:r>
              <a:rPr lang="sr-Latn-RS" sz="1600" b="1" dirty="0" smtClean="0">
                <a:latin typeface="Maiandra GD" pitchFamily="34" charset="0"/>
              </a:rPr>
              <a:t>Mišićna slabost </a:t>
            </a:r>
            <a:r>
              <a:rPr lang="sr-Latn-RS" sz="1600" dirty="0" smtClean="0">
                <a:latin typeface="Maiandra GD" pitchFamily="34" charset="0"/>
              </a:rPr>
              <a:t>ekstremiteta najčešće prvo nogu, tokom bolesti od mono do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kvadripareze (uz dominantnu zahavćenost ekstenzora na rukama i fleksorana nogama). 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Retko akutno nastala slabost respiratornih mišića. </a:t>
            </a:r>
          </a:p>
          <a:p>
            <a:pPr>
              <a:buFont typeface="Wingdings" pitchFamily="2" charset="2"/>
              <a:buChar char="q"/>
            </a:pPr>
            <a:r>
              <a:rPr lang="sr-Latn-RS" sz="1800" b="1" dirty="0" smtClean="0">
                <a:latin typeface="Maiandra GD" pitchFamily="34" charset="0"/>
              </a:rPr>
              <a:t>Spasticite</a:t>
            </a:r>
            <a:r>
              <a:rPr lang="sr-Latn-RS" sz="1800" dirty="0" smtClean="0">
                <a:latin typeface="Maiandra GD" pitchFamily="34" charset="0"/>
              </a:rPr>
              <a:t>t</a:t>
            </a:r>
            <a:r>
              <a:rPr lang="sr-Latn-RS" sz="1600" dirty="0" smtClean="0">
                <a:latin typeface="Maiandra GD" pitchFamily="34" charset="0"/>
              </a:rPr>
              <a:t>, prisutan kod 75% bolesnika, izražen po buđenju i ustajanju, nakon mirovanja.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Udružen je sa ukočenošću, mišićnim spazmima, grčevima, bolom. 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Može se javiti  bez motorne slabsoti (vestibulo- i retikulospinalni put). Utiče na hod.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Često udružen sa autonomnom disfunkcijom bešike. 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Obstipacija i urinarna infekcija potenciraju spasticitet i mišićnu slabost.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Onesposobljavajući simptom, doprinosi nastanku novih simptoma(poremećaj pražnjenja bešike i creva, sna, potencira zamor...)</a:t>
            </a:r>
          </a:p>
          <a:p>
            <a:pPr>
              <a:buFont typeface="Wingdings" pitchFamily="2" charset="2"/>
              <a:buChar char="q"/>
            </a:pPr>
            <a:r>
              <a:rPr lang="sr-Latn-RS" sz="1600" b="1" dirty="0" smtClean="0">
                <a:latin typeface="Maiandra GD" pitchFamily="34" charset="0"/>
              </a:rPr>
              <a:t>Paroksizmalne tonične kontrakcije ekstremiteta- </a:t>
            </a:r>
            <a:r>
              <a:rPr lang="sr-Latn-RS" sz="1600" dirty="0" smtClean="0">
                <a:latin typeface="Maiandra GD" pitchFamily="34" charset="0"/>
              </a:rPr>
              <a:t>tonični spazmi jedne strane tela </a:t>
            </a:r>
            <a:endParaRPr lang="sr-Latn-RS" sz="16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u</a:t>
            </a:r>
            <a:r>
              <a:rPr lang="sr-Latn-RS" sz="1600" dirty="0" smtClean="0">
                <a:latin typeface="Maiandra GD" pitchFamily="34" charset="0"/>
              </a:rPr>
              <a:t> trajanju od 30 do 60 sec. Sa pnavljanjem tokom dana &gt;15 puta. Često su spinalnog porekla. Važno je razlikovati ih od mišićnog spazma</a:t>
            </a:r>
            <a:endParaRPr lang="en-U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en-US" sz="1600" b="1" dirty="0">
                <a:latin typeface="Maiandra GD" pitchFamily="34" charset="0"/>
              </a:rPr>
              <a:t> </a:t>
            </a:r>
            <a:r>
              <a:rPr lang="en-US" sz="1600" b="1" dirty="0" smtClean="0">
                <a:latin typeface="Maiandra GD" pitchFamily="34" charset="0"/>
              </a:rPr>
              <a:t>    </a:t>
            </a:r>
            <a:r>
              <a:rPr lang="en-US" sz="1800" b="1" dirty="0" smtClean="0">
                <a:latin typeface="Maiandra GD" pitchFamily="34" charset="0"/>
              </a:rPr>
              <a:t>  </a:t>
            </a:r>
            <a:r>
              <a:rPr lang="en-US" sz="1400" dirty="0" err="1" smtClean="0">
                <a:latin typeface="Maiandra GD" pitchFamily="34" charset="0"/>
              </a:rPr>
              <a:t>Swingler</a:t>
            </a:r>
            <a:r>
              <a:rPr lang="en-US" sz="1400" dirty="0" smtClean="0">
                <a:latin typeface="Maiandra GD" pitchFamily="34" charset="0"/>
              </a:rPr>
              <a:t>  end </a:t>
            </a:r>
            <a:r>
              <a:rPr lang="en-US" sz="1400" dirty="0" err="1" smtClean="0">
                <a:latin typeface="Maiandra GD" pitchFamily="34" charset="0"/>
              </a:rPr>
              <a:t>Compston</a:t>
            </a:r>
            <a:r>
              <a:rPr lang="en-US" sz="1400" dirty="0" smtClean="0">
                <a:latin typeface="Maiandra GD" pitchFamily="34" charset="0"/>
              </a:rPr>
              <a:t> 1992,Matthews 1958</a:t>
            </a:r>
            <a:r>
              <a:rPr lang="en-US" sz="1400" dirty="0">
                <a:latin typeface="Maiandra GD" pitchFamily="34" charset="0"/>
              </a:rPr>
              <a:t>, Guttmann </a:t>
            </a:r>
            <a:r>
              <a:rPr lang="en-US" sz="1400" dirty="0" smtClean="0">
                <a:latin typeface="Maiandra GD" pitchFamily="34" charset="0"/>
              </a:rPr>
              <a:t>CR et al   </a:t>
            </a:r>
            <a:r>
              <a:rPr lang="de-DE" sz="1400" dirty="0">
                <a:latin typeface="Maiandra GD" pitchFamily="34" charset="0"/>
              </a:rPr>
              <a:t>AJNR Am J Neuroradiol. 1995</a:t>
            </a:r>
            <a:r>
              <a:rPr lang="en-US" sz="1400" dirty="0" smtClean="0">
                <a:latin typeface="Maiandra GD" pitchFamily="34" charset="0"/>
              </a:rPr>
              <a:t>                        </a:t>
            </a:r>
            <a:endParaRPr lang="en-US" sz="1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92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410200" cy="13255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Maiandra GD" pitchFamily="34" charset="0"/>
              </a:rPr>
              <a:t>Patofi</a:t>
            </a:r>
            <a:r>
              <a:rPr lang="sr-Latn-RS" sz="3200" dirty="0" smtClean="0">
                <a:latin typeface="Maiandra GD" pitchFamily="34" charset="0"/>
              </a:rPr>
              <a:t>z</a:t>
            </a:r>
            <a:r>
              <a:rPr lang="en-US" sz="3200" dirty="0" err="1" smtClean="0">
                <a:latin typeface="Maiandra GD" pitchFamily="34" charset="0"/>
              </a:rPr>
              <a:t>iologija</a:t>
            </a:r>
            <a:r>
              <a:rPr lang="en-US" sz="3200" dirty="0" smtClean="0">
                <a:latin typeface="Maiandra GD" pitchFamily="34" charset="0"/>
              </a:rPr>
              <a:t> </a:t>
            </a:r>
            <a:r>
              <a:rPr lang="en-US" sz="3200" dirty="0" err="1" smtClean="0">
                <a:latin typeface="Maiandra GD" pitchFamily="34" charset="0"/>
              </a:rPr>
              <a:t>motornih</a:t>
            </a:r>
            <a:r>
              <a:rPr lang="en-US" sz="3200" dirty="0" smtClean="0">
                <a:latin typeface="Maiandra GD" pitchFamily="34" charset="0"/>
              </a:rPr>
              <a:t> </a:t>
            </a:r>
            <a:r>
              <a:rPr lang="en-US" sz="3200" dirty="0" err="1" smtClean="0">
                <a:latin typeface="Maiandra GD" pitchFamily="34" charset="0"/>
              </a:rPr>
              <a:t>manifestacija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257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1600" b="1" dirty="0" smtClean="0">
                <a:latin typeface="Maiandra GD" pitchFamily="34" charset="0"/>
              </a:rPr>
              <a:t>Primarni motorni korteks </a:t>
            </a:r>
            <a:r>
              <a:rPr lang="sr-Latn-RS" sz="1600" dirty="0" smtClean="0">
                <a:latin typeface="Maiandra GD" pitchFamily="34" charset="0"/>
              </a:rPr>
              <a:t>–atrofija usled direktnog oštećenja unutar korteksa proces demijelinizacije, gubitak neurona i aksona i procesom retrogradne mijelin-aksonalne degeneracije usled oštećenja bele mase.</a:t>
            </a:r>
          </a:p>
          <a:p>
            <a:endParaRPr lang="sr-Latn-RS" sz="16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600" b="1" dirty="0" smtClean="0">
                <a:latin typeface="Maiandra GD" pitchFamily="34" charset="0"/>
              </a:rPr>
              <a:t>Oštećenje kortikospinalnog  i kortikobulbarnog puta </a:t>
            </a:r>
            <a:r>
              <a:rPr lang="sr-Latn-RS" sz="1600" dirty="0" smtClean="0">
                <a:latin typeface="Maiandra GD" pitchFamily="34" charset="0"/>
              </a:rPr>
              <a:t>po tipu anatomski vidljivih fokalnih lezija i usled smanjenog integriteta i funkcionalnosti naizgled normalne bele mase.</a:t>
            </a:r>
          </a:p>
          <a:p>
            <a:pPr marL="400050" indent="-400050">
              <a:buFont typeface="+mj-lt"/>
              <a:buAutoNum type="romanUcPeriod"/>
            </a:pPr>
            <a:r>
              <a:rPr lang="sr-Latn-RS" sz="1600" dirty="0" smtClean="0">
                <a:latin typeface="Maiandra GD" pitchFamily="34" charset="0"/>
              </a:rPr>
              <a:t>Tehnikom nekonvencionalne MR pokazano je da sniženje integriteta naizgled normalna bela masa kortikospinalnog puta  bolje korelira sa stepenom motornog deficita nego pristvo fokalnih lezija </a:t>
            </a:r>
            <a:r>
              <a:rPr lang="sr-Latn-RS" sz="1600" dirty="0">
                <a:latin typeface="Maiandra GD" pitchFamily="34" charset="0"/>
              </a:rPr>
              <a:t>u kortikospinalnom putu </a:t>
            </a:r>
            <a:r>
              <a:rPr lang="sr-Latn-RS" sz="1600" dirty="0" smtClean="0">
                <a:latin typeface="Maiandra GD" pitchFamily="34" charset="0"/>
              </a:rPr>
              <a:t>  </a:t>
            </a:r>
          </a:p>
          <a:p>
            <a:pPr marL="400050" indent="-400050">
              <a:buFont typeface="+mj-lt"/>
              <a:buAutoNum type="romanUcPeriod"/>
            </a:pPr>
            <a:r>
              <a:rPr lang="sr-Latn-RS" sz="1600" dirty="0" smtClean="0">
                <a:latin typeface="Maiandra GD" pitchFamily="34" charset="0"/>
              </a:rPr>
              <a:t>U kortikosponalnom putu  postoji  različita osetljivost aksona na oštećenje  u zavisnostti od veličine aksona. </a:t>
            </a:r>
            <a:r>
              <a:rPr lang="sr-Latn-RS" sz="1600" dirty="0">
                <a:latin typeface="Maiandra GD" pitchFamily="34" charset="0"/>
              </a:rPr>
              <a:t>D</a:t>
            </a:r>
            <a:r>
              <a:rPr lang="sr-Latn-RS" sz="1600" dirty="0" smtClean="0">
                <a:latin typeface="Maiandra GD" pitchFamily="34" charset="0"/>
              </a:rPr>
              <a:t>ominantno ptopadajju aksoni manjeg promera</a:t>
            </a:r>
            <a:endParaRPr lang="sr-Latn-RS" sz="12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12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Oštećenje </a:t>
            </a:r>
            <a:r>
              <a:rPr lang="sr-Latn-RS" sz="1800" dirty="0">
                <a:latin typeface="Maiandra GD" pitchFamily="34" charset="0"/>
              </a:rPr>
              <a:t>mijelina i aksona u </a:t>
            </a:r>
            <a:r>
              <a:rPr lang="sr-Latn-RS" sz="1800" dirty="0" smtClean="0">
                <a:latin typeface="Maiandra GD" pitchFamily="34" charset="0"/>
              </a:rPr>
              <a:t>centralnim motornim strukturama uslovljava: </a:t>
            </a:r>
          </a:p>
          <a:p>
            <a:r>
              <a:rPr lang="sr-Latn-RS" sz="1600" dirty="0" smtClean="0">
                <a:latin typeface="Maiandra GD" pitchFamily="34" charset="0"/>
              </a:rPr>
              <a:t>Usporenog provođenja nervnog  impulsa proporcionalno stepenu oštećenja (blok provođenja)</a:t>
            </a:r>
          </a:p>
          <a:p>
            <a:r>
              <a:rPr lang="sr-Latn-RS" sz="1600" dirty="0" smtClean="0">
                <a:latin typeface="Maiandra GD" pitchFamily="34" charset="0"/>
              </a:rPr>
              <a:t>Temporalne disperzije nervnog  impulsa usled neravnomernog oštećenja vlakana  u kortikospinalnom/kortikobulbarnom putu</a:t>
            </a:r>
            <a:r>
              <a:rPr lang="sr-Latn-RS" sz="1800" dirty="0" smtClean="0">
                <a:latin typeface="Maiandra GD" pitchFamily="34" charset="0"/>
              </a:rPr>
              <a:t>. </a:t>
            </a:r>
            <a:endParaRPr lang="sr-Latn-RS" sz="18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     I posledične kliničke  motorne manifestacije –mišićnu slabost... </a:t>
            </a: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               N</a:t>
            </a:r>
            <a:r>
              <a:rPr lang="sr-Latn-RS" sz="1400" dirty="0">
                <a:latin typeface="Maiandra GD" pitchFamily="34" charset="0"/>
              </a:rPr>
              <a:t>. Bergsland et al Multiple Sclerosis Journa </a:t>
            </a:r>
            <a:r>
              <a:rPr lang="sr-Latn-RS" sz="1400" dirty="0" smtClean="0">
                <a:latin typeface="Maiandra GD" pitchFamily="34" charset="0"/>
              </a:rPr>
              <a:t>2015</a:t>
            </a: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</a:t>
            </a: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                                             DeLuca GC et al Brain 2004</a:t>
            </a:r>
            <a:endParaRPr lang="sr-Latn-RS" sz="1400" dirty="0">
              <a:latin typeface="Maiandra GD" pitchFamily="34" charset="0"/>
            </a:endParaRPr>
          </a:p>
          <a:p>
            <a:pPr marL="0" indent="0">
              <a:buNone/>
            </a:pPr>
            <a:endParaRPr lang="sr-Latn-RS" sz="1400" dirty="0">
              <a:latin typeface="Maiandra GD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8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200" cy="1325562"/>
          </a:xfrm>
        </p:spPr>
        <p:txBody>
          <a:bodyPr/>
          <a:lstStyle/>
          <a:p>
            <a:r>
              <a:rPr lang="en-US" dirty="0" err="1" smtClean="0">
                <a:latin typeface="Maiandra GD" pitchFamily="34" charset="0"/>
              </a:rPr>
              <a:t>Funkcionalnost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motornog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en-US" dirty="0" err="1" smtClean="0">
                <a:latin typeface="Maiandra GD" pitchFamily="34" charset="0"/>
              </a:rPr>
              <a:t>sistema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31660"/>
            <a:ext cx="8229600" cy="42973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400" dirty="0" smtClean="0">
                <a:latin typeface="Maiandra GD" pitchFamily="34" charset="0"/>
              </a:rPr>
              <a:t>  </a:t>
            </a:r>
            <a:r>
              <a:rPr lang="en-US" sz="2400" dirty="0" err="1" smtClean="0">
                <a:latin typeface="Maiandra GD" pitchFamily="34" charset="0"/>
              </a:rPr>
              <a:t>Odrediti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stepen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funkcionalnosti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motornog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sistema</a:t>
            </a:r>
            <a:endParaRPr lang="en-US" sz="24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400" dirty="0" smtClean="0">
                <a:latin typeface="Maiandra GD" pitchFamily="34" charset="0"/>
              </a:rPr>
              <a:t>  </a:t>
            </a:r>
            <a:r>
              <a:rPr lang="en-US" sz="2400" dirty="0" err="1" smtClean="0">
                <a:latin typeface="Maiandra GD" pitchFamily="34" charset="0"/>
              </a:rPr>
              <a:t>Otkriti</a:t>
            </a:r>
            <a:r>
              <a:rPr lang="en-US" sz="2400" dirty="0" smtClean="0">
                <a:latin typeface="Maiandra GD" pitchFamily="34" charset="0"/>
              </a:rPr>
              <a:t> </a:t>
            </a:r>
            <a:r>
              <a:rPr lang="en-US" sz="2400" dirty="0" err="1" smtClean="0">
                <a:latin typeface="Maiandra GD" pitchFamily="34" charset="0"/>
              </a:rPr>
              <a:t>subklini</a:t>
            </a:r>
            <a:r>
              <a:rPr lang="sr-Latn-RS" sz="2400" dirty="0" smtClean="0">
                <a:latin typeface="Maiandra GD" pitchFamily="34" charset="0"/>
              </a:rPr>
              <a:t>čka oštećenja-asimptomatske lezije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2400" dirty="0">
              <a:latin typeface="Maiandra GD" pitchFamily="34" charset="0"/>
            </a:endParaRPr>
          </a:p>
          <a:p>
            <a:r>
              <a:rPr lang="sr-Latn-RS" sz="2000" dirty="0" smtClean="0">
                <a:latin typeface="Maiandra GD" pitchFamily="34" charset="0"/>
              </a:rPr>
              <a:t>Transkranijalna magnetna stimulacija (TMS) ispituje kortikalnu ekscitabilnost i funkcionalni integritet centralnih motonih puteva</a:t>
            </a:r>
          </a:p>
          <a:p>
            <a:r>
              <a:rPr lang="sr-Latn-RS" sz="2000" dirty="0" smtClean="0">
                <a:latin typeface="Maiandra GD" pitchFamily="34" charset="0"/>
              </a:rPr>
              <a:t>Motorni evocirani potencijali (MEP) ispituju funkcionalni integritet kortikospinalnog puta. </a:t>
            </a:r>
          </a:p>
          <a:p>
            <a:pPr marL="0" indent="0">
              <a:buNone/>
            </a:pPr>
            <a:r>
              <a:rPr lang="sr-Latn-RS" sz="2400" dirty="0">
                <a:latin typeface="Maiandra GD" pitchFamily="34" charset="0"/>
              </a:rPr>
              <a:t> </a:t>
            </a:r>
            <a:r>
              <a:rPr lang="sr-Latn-RS" sz="2400" dirty="0" smtClean="0">
                <a:latin typeface="Maiandra GD" pitchFamily="34" charset="0"/>
              </a:rPr>
              <a:t>   </a:t>
            </a:r>
            <a:r>
              <a:rPr lang="en-US" sz="2400" dirty="0" smtClean="0">
                <a:latin typeface="Maiandra GD" pitchFamily="34" charset="0"/>
              </a:rPr>
              <a:t>                                  </a:t>
            </a:r>
            <a:r>
              <a:rPr lang="sr-Latn-RS" sz="1400" dirty="0" smtClean="0">
                <a:latin typeface="Maiandra GD" pitchFamily="34" charset="0"/>
              </a:rPr>
              <a:t>Praveena Manogaran</a:t>
            </a:r>
            <a:r>
              <a:rPr lang="en-US" sz="1400" dirty="0" smtClean="0">
                <a:latin typeface="Maiandra GD" pitchFamily="34" charset="0"/>
              </a:rPr>
              <a:t> </a:t>
            </a:r>
            <a:r>
              <a:rPr lang="en-US" sz="1400" dirty="0">
                <a:latin typeface="Maiandra GD" pitchFamily="34" charset="0"/>
              </a:rPr>
              <a:t>et al Multiple Sclerosis </a:t>
            </a:r>
            <a:r>
              <a:rPr lang="en-US" sz="1400" dirty="0" smtClean="0">
                <a:latin typeface="Maiandra GD" pitchFamily="34" charset="0"/>
              </a:rPr>
              <a:t>Journal 2015</a:t>
            </a:r>
            <a:endParaRPr lang="sr-Latn-RS" sz="1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Maiandra GD" pitchFamily="34" charset="0"/>
              </a:rPr>
              <a:t>                                                                                   </a:t>
            </a:r>
            <a:r>
              <a:rPr lang="en-US" sz="1400" dirty="0" err="1" smtClean="0">
                <a:latin typeface="Maiandra GD" pitchFamily="34" charset="0"/>
              </a:rPr>
              <a:t>Siebner</a:t>
            </a:r>
            <a:r>
              <a:rPr lang="en-US" sz="1400" dirty="0" smtClean="0">
                <a:latin typeface="Maiandra GD" pitchFamily="34" charset="0"/>
              </a:rPr>
              <a:t> </a:t>
            </a:r>
            <a:r>
              <a:rPr lang="en-US" sz="1400" dirty="0">
                <a:latin typeface="Maiandra GD" pitchFamily="34" charset="0"/>
              </a:rPr>
              <a:t>H and </a:t>
            </a:r>
            <a:r>
              <a:rPr lang="en-US" sz="1400" dirty="0" err="1">
                <a:latin typeface="Maiandra GD" pitchFamily="34" charset="0"/>
              </a:rPr>
              <a:t>Rothwell</a:t>
            </a:r>
            <a:r>
              <a:rPr lang="en-US" sz="1400" dirty="0">
                <a:latin typeface="Maiandra GD" pitchFamily="34" charset="0"/>
              </a:rPr>
              <a:t> J </a:t>
            </a:r>
            <a:r>
              <a:rPr lang="en-US" sz="1400" dirty="0" err="1">
                <a:latin typeface="Maiandra GD" pitchFamily="34" charset="0"/>
              </a:rPr>
              <a:t>Exp</a:t>
            </a:r>
            <a:r>
              <a:rPr lang="en-US" sz="1400" dirty="0">
                <a:latin typeface="Maiandra GD" pitchFamily="34" charset="0"/>
              </a:rPr>
              <a:t> Brain Res2003</a:t>
            </a:r>
            <a:endParaRPr lang="sr-Latn-RS" sz="1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400" dirty="0">
                <a:latin typeface="Maiandra GD" pitchFamily="34" charset="0"/>
              </a:rPr>
              <a:t> </a:t>
            </a:r>
            <a:endParaRPr lang="sr-Latn-RS" sz="24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2400" dirty="0">
              <a:latin typeface="Maiandra GD" pitchFamily="34" charset="0"/>
            </a:endParaRPr>
          </a:p>
          <a:p>
            <a:pPr marL="0" indent="0">
              <a:buNone/>
            </a:pPr>
            <a:endParaRPr lang="en-US" sz="2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5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325562"/>
          </a:xfrm>
        </p:spPr>
        <p:txBody>
          <a:bodyPr/>
          <a:lstStyle/>
          <a:p>
            <a:r>
              <a:rPr lang="en-US" dirty="0" err="1" smtClean="0">
                <a:latin typeface="Maiandra GD" pitchFamily="34" charset="0"/>
              </a:rPr>
              <a:t>Sen</a:t>
            </a:r>
            <a:r>
              <a:rPr lang="sr-Latn-RS" dirty="0" smtClean="0">
                <a:latin typeface="Maiandra GD" pitchFamily="34" charset="0"/>
              </a:rPr>
              <a:t>zitivni simptomi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37" y="1981200"/>
            <a:ext cx="8915400" cy="4724400"/>
          </a:xfrm>
        </p:spPr>
        <p:txBody>
          <a:bodyPr/>
          <a:lstStyle/>
          <a:p>
            <a:pPr marL="0" indent="0">
              <a:buNone/>
            </a:pPr>
            <a:r>
              <a:rPr lang="sr-Latn-RS" sz="2000" b="1" dirty="0" smtClean="0">
                <a:latin typeface="Maiandra GD" pitchFamily="34" charset="0"/>
              </a:rPr>
              <a:t>Najčešći simptom u MS. Sa njim bolest najčešće počinje (30-50%) u daljem toku se javi kod 90% obolelih . </a:t>
            </a:r>
          </a:p>
          <a:p>
            <a:pPr marL="0" indent="0">
              <a:buNone/>
            </a:pPr>
            <a:endParaRPr lang="sr-Latn-RS" sz="24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Trnjenje, mravinjanje, osećaj bockanja,utrnulost češće nego snižen osećaj</a:t>
            </a:r>
          </a:p>
          <a:p>
            <a:r>
              <a:rPr lang="sr-Latn-RS" sz="1600" dirty="0" smtClean="0">
                <a:latin typeface="Maiandra GD" pitchFamily="34" charset="0"/>
              </a:rPr>
              <a:t>Osećaj težine u ekstremitetu, otok, hladnoća  ili oštećenje vibracija  (najčešće u nogama)</a:t>
            </a:r>
          </a:p>
          <a:p>
            <a:r>
              <a:rPr lang="sr-Latn-RS" sz="1600" dirty="0" smtClean="0">
                <a:latin typeface="Maiandra GD" pitchFamily="34" charset="0"/>
              </a:rPr>
              <a:t>Distribucija senzitivnih simptoma ne poštuje </a:t>
            </a:r>
            <a:r>
              <a:rPr lang="en-US" sz="1600" dirty="0" err="1" smtClean="0">
                <a:latin typeface="Maiandra GD" pitchFamily="34" charset="0"/>
              </a:rPr>
              <a:t>anatomsku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distribuciju</a:t>
            </a:r>
            <a:endParaRPr lang="sr-Latn-RS" sz="1600" dirty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Lhermitt-ov simptom  (40%) (lezija u predelu zadnje kolumne vratne ili gornjeg dela grudne kičmene </a:t>
            </a:r>
            <a:r>
              <a:rPr lang="sr-Latn-RS" sz="1600" dirty="0">
                <a:latin typeface="Maiandra GD" pitchFamily="34" charset="0"/>
              </a:rPr>
              <a:t>moždine) </a:t>
            </a:r>
            <a:endParaRPr lang="sr-Latn-RS" sz="1600" dirty="0" smtClean="0">
              <a:latin typeface="Maiandra GD" pitchFamily="34" charset="0"/>
            </a:endParaRPr>
          </a:p>
          <a:p>
            <a:r>
              <a:rPr lang="sr-Latn-RS" sz="1600" dirty="0">
                <a:latin typeface="Maiandra GD" pitchFamily="34" charset="0"/>
              </a:rPr>
              <a:t>Lezija Spinotalamički trakta je retka, ako postoji lakog je stepena (lako snižen ocsećaj za bol i temperaturu) </a:t>
            </a:r>
          </a:p>
          <a:p>
            <a:r>
              <a:rPr lang="sr-Latn-RS" sz="1600" b="1" dirty="0" smtClean="0">
                <a:latin typeface="Maiandra GD" pitchFamily="34" charset="0"/>
              </a:rPr>
              <a:t>Bol </a:t>
            </a:r>
            <a:r>
              <a:rPr lang="sr-Latn-RS" sz="1600" b="1" dirty="0">
                <a:latin typeface="Maiandra GD" pitchFamily="34" charset="0"/>
              </a:rPr>
              <a:t>j</a:t>
            </a:r>
            <a:r>
              <a:rPr lang="sr-Latn-RS" sz="1600" dirty="0">
                <a:latin typeface="Maiandra GD" pitchFamily="34" charset="0"/>
              </a:rPr>
              <a:t>e čest smptom </a:t>
            </a:r>
            <a:r>
              <a:rPr lang="sr-Latn-RS" sz="1600" dirty="0" smtClean="0">
                <a:latin typeface="Maiandra GD" pitchFamily="34" charset="0"/>
              </a:rPr>
              <a:t>(66,5- 80</a:t>
            </a:r>
            <a:r>
              <a:rPr lang="sr-Latn-RS" sz="1600" dirty="0">
                <a:latin typeface="Maiandra GD" pitchFamily="34" charset="0"/>
              </a:rPr>
              <a:t>%). </a:t>
            </a:r>
            <a:r>
              <a:rPr lang="sr-Latn-RS" sz="1600" dirty="0" smtClean="0">
                <a:latin typeface="Maiandra GD" pitchFamily="34" charset="0"/>
              </a:rPr>
              <a:t>Prevalencija sa komorbiditet sa depresijom je 29%. Obično </a:t>
            </a:r>
            <a:r>
              <a:rPr lang="sr-Latn-RS" sz="1600" dirty="0">
                <a:latin typeface="Maiandra GD" pitchFamily="34" charset="0"/>
              </a:rPr>
              <a:t>ima neuropatske karakteristike </a:t>
            </a:r>
            <a:r>
              <a:rPr lang="sr-Latn-RS" sz="1600" dirty="0" smtClean="0">
                <a:latin typeface="Maiandra GD" pitchFamily="34" charset="0"/>
              </a:rPr>
              <a:t>(žarenje, pečenje,oštar sevajući bol). </a:t>
            </a:r>
            <a:r>
              <a:rPr lang="sr-Latn-RS" sz="1600" dirty="0">
                <a:latin typeface="Maiandra GD" pitchFamily="34" charset="0"/>
              </a:rPr>
              <a:t>Čest je paroksizmalni, radikularni bol, neuralgija trigeminusa, glavobolja (tenziona,migrena)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Anksioznost je nezavisni prediktor pojave bola. </a:t>
            </a: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                                               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sr-Latn-RS" sz="1400" dirty="0" smtClean="0">
                <a:latin typeface="Maiandra GD" pitchFamily="34" charset="0"/>
              </a:rPr>
              <a:t>Drulović J et al Pain Med 2015,</a:t>
            </a:r>
            <a:r>
              <a:rPr lang="en-US" sz="1400" dirty="0" smtClean="0">
                <a:latin typeface="Maiandra GD" pitchFamily="34" charset="0"/>
              </a:rPr>
              <a:t>  </a:t>
            </a:r>
            <a:r>
              <a:rPr lang="en-US" sz="1400" dirty="0" err="1" smtClean="0">
                <a:latin typeface="Maiandra GD" pitchFamily="34" charset="0"/>
              </a:rPr>
              <a:t>Swingler</a:t>
            </a:r>
            <a:r>
              <a:rPr lang="en-US" sz="1400" dirty="0" smtClean="0">
                <a:latin typeface="Maiandra GD" pitchFamily="34" charset="0"/>
              </a:rPr>
              <a:t> and </a:t>
            </a:r>
            <a:r>
              <a:rPr lang="en-US" sz="1400" dirty="0" err="1" smtClean="0">
                <a:latin typeface="Maiandra GD" pitchFamily="34" charset="0"/>
              </a:rPr>
              <a:t>Compson</a:t>
            </a:r>
            <a:r>
              <a:rPr lang="en-US" sz="1400" dirty="0" smtClean="0">
                <a:latin typeface="Maiandra GD" pitchFamily="34" charset="0"/>
              </a:rPr>
              <a:t> 1992 </a:t>
            </a:r>
            <a:endParaRPr lang="sr-Latn-RS" sz="1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</a:t>
            </a: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           </a:t>
            </a:r>
            <a:r>
              <a:rPr lang="en-US" sz="1400" dirty="0" smtClean="0">
                <a:latin typeface="Maiandra GD" pitchFamily="34" charset="0"/>
              </a:rPr>
              <a:t>Minden et al 2006</a:t>
            </a:r>
            <a:r>
              <a:rPr lang="en-US" sz="1400" dirty="0">
                <a:latin typeface="Maiandra GD" pitchFamily="34" charset="0"/>
              </a:rPr>
              <a:t>, Al-</a:t>
            </a:r>
            <a:r>
              <a:rPr lang="en-US" sz="1400" dirty="0" err="1">
                <a:latin typeface="Maiandra GD" pitchFamily="34" charset="0"/>
              </a:rPr>
              <a:t>Araji</a:t>
            </a:r>
            <a:r>
              <a:rPr lang="en-US" sz="1400" dirty="0">
                <a:latin typeface="Maiandra GD" pitchFamily="34" charset="0"/>
              </a:rPr>
              <a:t> AH et al </a:t>
            </a:r>
            <a:r>
              <a:rPr lang="en-US" sz="1400" dirty="0" err="1">
                <a:latin typeface="Maiandra GD" pitchFamily="34" charset="0"/>
              </a:rPr>
              <a:t>Mult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 </a:t>
            </a:r>
            <a:r>
              <a:rPr lang="en-US" sz="1400" dirty="0" err="1" smtClean="0">
                <a:latin typeface="Maiandra GD" pitchFamily="34" charset="0"/>
              </a:rPr>
              <a:t>Scler</a:t>
            </a:r>
            <a:r>
              <a:rPr lang="en-US" sz="1400" dirty="0">
                <a:latin typeface="Maiandra GD" pitchFamily="34" charset="0"/>
              </a:rPr>
              <a:t>. 2005</a:t>
            </a:r>
            <a:endParaRPr lang="sr-Latn-RS" sz="2000" dirty="0" smtClean="0">
              <a:latin typeface="Maiandra GD" pitchFamily="34" charset="0"/>
            </a:endParaRPr>
          </a:p>
          <a:p>
            <a:endParaRPr lang="sr-Latn-RS" sz="2000" dirty="0" smtClean="0">
              <a:solidFill>
                <a:srgbClr val="FF0000"/>
              </a:solidFill>
              <a:latin typeface="Maiandra GD" pitchFamily="34" charset="0"/>
            </a:endParaRPr>
          </a:p>
          <a:p>
            <a:endParaRPr lang="en-US" sz="2000" dirty="0">
              <a:solidFill>
                <a:srgbClr val="FF0000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184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562600" cy="1325562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Maiandra GD" pitchFamily="34" charset="0"/>
              </a:rPr>
              <a:t>Patofiziologija izmenjenih senzacija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62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400" dirty="0" smtClean="0">
                <a:latin typeface="Maiandra GD" pitchFamily="34" charset="0"/>
              </a:rPr>
              <a:t>Negativni senzitivni simptomi su posledica demijelinizacije aksona i usporenja provodjenja impulsa</a:t>
            </a:r>
            <a:endParaRPr lang="sr-Latn-RS" sz="2400" dirty="0">
              <a:latin typeface="Maiandra GD" pitchFamily="34" charset="0"/>
            </a:endParaRPr>
          </a:p>
          <a:p>
            <a:r>
              <a:rPr lang="sr-Latn-RS" sz="2000" dirty="0" smtClean="0">
                <a:latin typeface="Maiandra GD" pitchFamily="34" charset="0"/>
              </a:rPr>
              <a:t>SSEP – detektuju i kvantifikuju poremećaj provođenja u vlaknima senzitivnog trakta -lemniskus medialis. </a:t>
            </a:r>
          </a:p>
          <a:p>
            <a:pPr marL="0" indent="0">
              <a:buNone/>
            </a:pPr>
            <a:endParaRPr lang="sr-Latn-RS" sz="2400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400" dirty="0" smtClean="0">
                <a:latin typeface="Maiandra GD" pitchFamily="34" charset="0"/>
              </a:rPr>
              <a:t>Pozitivni senzitivni simptomi posledica  su :</a:t>
            </a:r>
          </a:p>
          <a:p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povećanje ekscitabilnosti demijelinizivoanih aksona (dizestezije) </a:t>
            </a:r>
          </a:p>
          <a:p>
            <a:r>
              <a:rPr lang="sr-Latn-RS" sz="2000" dirty="0" smtClean="0">
                <a:latin typeface="Maiandra GD" pitchFamily="34" charset="0"/>
              </a:rPr>
              <a:t> pojačane osetljivosti na mehaničku draž (Lhermitt)</a:t>
            </a:r>
          </a:p>
          <a:p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prebacivanja impulsa sa oštećenog na zdrav akson (parestezije)</a:t>
            </a:r>
            <a:endParaRPr lang="en-US" sz="20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982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5486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Lezija moždanog stabla- simptomi </a:t>
            </a:r>
            <a:r>
              <a:rPr lang="sr-Latn-RS" sz="3200" dirty="0">
                <a:latin typeface="Maiandra GD" pitchFamily="34" charset="0"/>
              </a:rPr>
              <a:t>i znaci 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marL="0" indent="0">
              <a:buNone/>
            </a:pPr>
            <a:r>
              <a:rPr lang="sr-Latn-RS" sz="1800" dirty="0">
                <a:latin typeface="Maiandra GD" pitchFamily="34" charset="0"/>
              </a:rPr>
              <a:t>U</a:t>
            </a:r>
            <a:r>
              <a:rPr lang="sr-Latn-RS" sz="1800" dirty="0" smtClean="0">
                <a:latin typeface="Maiandra GD" pitchFamily="34" charset="0"/>
              </a:rPr>
              <a:t>čestalost simptomatologije  </a:t>
            </a:r>
            <a:r>
              <a:rPr lang="en-US" sz="1800" dirty="0" smtClean="0">
                <a:latin typeface="Maiandra GD" pitchFamily="34" charset="0"/>
              </a:rPr>
              <a:t>65%   </a:t>
            </a:r>
            <a:r>
              <a:rPr lang="sr-Latn-RS" sz="1800" dirty="0" smtClean="0">
                <a:latin typeface="Maiandra GD" pitchFamily="34" charset="0"/>
              </a:rPr>
              <a:t>(</a:t>
            </a:r>
            <a:r>
              <a:rPr lang="en-US" sz="1800" dirty="0" err="1" smtClean="0">
                <a:latin typeface="Maiandra GD" pitchFamily="34" charset="0"/>
              </a:rPr>
              <a:t>jedan</a:t>
            </a:r>
            <a:r>
              <a:rPr lang="en-US" sz="1800" dirty="0" smtClean="0">
                <a:latin typeface="Maiandra GD" pitchFamily="34" charset="0"/>
              </a:rPr>
              <a:t> </a:t>
            </a:r>
            <a:r>
              <a:rPr lang="en-US" sz="1800" dirty="0" err="1" smtClean="0">
                <a:latin typeface="Maiandra GD" pitchFamily="34" charset="0"/>
              </a:rPr>
              <a:t>ili</a:t>
            </a:r>
            <a:r>
              <a:rPr lang="en-US" sz="1800" dirty="0" smtClean="0">
                <a:latin typeface="Maiandra GD" pitchFamily="34" charset="0"/>
              </a:rPr>
              <a:t> vi</a:t>
            </a:r>
            <a:r>
              <a:rPr lang="sr-Latn-RS" sz="1800" dirty="0" smtClean="0">
                <a:latin typeface="Maiandra GD" pitchFamily="34" charset="0"/>
              </a:rPr>
              <a:t>še kliničkih simptoma)</a:t>
            </a: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Predstavlja </a:t>
            </a:r>
            <a:r>
              <a:rPr lang="sr-Latn-RS" sz="1800" dirty="0">
                <a:latin typeface="Maiandra GD" pitchFamily="34" charset="0"/>
              </a:rPr>
              <a:t>tipičnu kliničku prezentaciju klinički izolovanog </a:t>
            </a:r>
            <a:r>
              <a:rPr lang="sr-Latn-RS" sz="1800" dirty="0" smtClean="0">
                <a:latin typeface="Maiandra GD" pitchFamily="34" charset="0"/>
              </a:rPr>
              <a:t>sindroma</a:t>
            </a:r>
            <a:r>
              <a:rPr lang="en-US" sz="1800" dirty="0" smtClean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i</a:t>
            </a:r>
            <a:r>
              <a:rPr lang="en-US" sz="1800" dirty="0" smtClean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može biti prediktor </a:t>
            </a:r>
            <a:r>
              <a:rPr lang="en-US" sz="1800" dirty="0" err="1" smtClean="0">
                <a:latin typeface="Maiandra GD" pitchFamily="34" charset="0"/>
              </a:rPr>
              <a:t>br</a:t>
            </a:r>
            <a:r>
              <a:rPr lang="sr-Latn-RS" sz="1800" dirty="0" smtClean="0">
                <a:latin typeface="Maiandra GD" pitchFamily="34" charset="0"/>
              </a:rPr>
              <a:t>z</a:t>
            </a:r>
            <a:r>
              <a:rPr lang="en-US" sz="1800" dirty="0" smtClean="0">
                <a:latin typeface="Maiandra GD" pitchFamily="34" charset="0"/>
              </a:rPr>
              <a:t>e </a:t>
            </a:r>
            <a:r>
              <a:rPr lang="en-US" sz="1800" dirty="0" err="1" smtClean="0">
                <a:latin typeface="Maiandra GD" pitchFamily="34" charset="0"/>
              </a:rPr>
              <a:t>konver</a:t>
            </a:r>
            <a:r>
              <a:rPr lang="sr-Latn-RS" sz="1800" dirty="0" smtClean="0">
                <a:latin typeface="Maiandra GD" pitchFamily="34" charset="0"/>
              </a:rPr>
              <a:t>z</a:t>
            </a:r>
            <a:r>
              <a:rPr lang="en-US" sz="1800" dirty="0" err="1" smtClean="0">
                <a:latin typeface="Maiandra GD" pitchFamily="34" charset="0"/>
              </a:rPr>
              <a:t>ije</a:t>
            </a:r>
            <a:r>
              <a:rPr lang="en-US" sz="1800" dirty="0" smtClean="0">
                <a:latin typeface="Maiandra GD" pitchFamily="34" charset="0"/>
              </a:rPr>
              <a:t> u CDMS </a:t>
            </a:r>
            <a:r>
              <a:rPr lang="sr-Latn-RS" sz="1800" dirty="0" smtClean="0">
                <a:latin typeface="Maiandra GD" pitchFamily="34" charset="0"/>
              </a:rPr>
              <a:t>i</a:t>
            </a:r>
            <a:r>
              <a:rPr lang="en-US" sz="1800" dirty="0" smtClean="0">
                <a:latin typeface="Maiandra GD" pitchFamily="34" charset="0"/>
              </a:rPr>
              <a:t> </a:t>
            </a:r>
            <a:r>
              <a:rPr lang="en-US" sz="1800" dirty="0" err="1" smtClean="0">
                <a:latin typeface="Maiandra GD" pitchFamily="34" charset="0"/>
              </a:rPr>
              <a:t>agresivnog</a:t>
            </a:r>
            <a:r>
              <a:rPr lang="en-US" sz="1800" dirty="0" smtClean="0">
                <a:latin typeface="Maiandra GD" pitchFamily="34" charset="0"/>
              </a:rPr>
              <a:t> </a:t>
            </a:r>
            <a:r>
              <a:rPr lang="en-US" sz="1800" dirty="0" err="1" smtClean="0">
                <a:latin typeface="Maiandra GD" pitchFamily="34" charset="0"/>
              </a:rPr>
              <a:t>toka</a:t>
            </a:r>
            <a:r>
              <a:rPr lang="en-US" sz="1800" dirty="0" smtClean="0">
                <a:latin typeface="Maiandra GD" pitchFamily="34" charset="0"/>
              </a:rPr>
              <a:t> </a:t>
            </a:r>
            <a:r>
              <a:rPr lang="en-US" sz="1800" dirty="0" err="1" smtClean="0">
                <a:latin typeface="Maiandra GD" pitchFamily="34" charset="0"/>
              </a:rPr>
              <a:t>bolesti</a:t>
            </a:r>
            <a:endParaRPr lang="en-US" sz="18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b="1" dirty="0" smtClean="0">
                <a:latin typeface="Maiandra GD" pitchFamily="34" charset="0"/>
              </a:rPr>
              <a:t>Najčešće manifestacije: </a:t>
            </a:r>
          </a:p>
          <a:p>
            <a:r>
              <a:rPr lang="sr-Latn-RS" sz="1600" dirty="0" smtClean="0">
                <a:latin typeface="Maiandra GD" pitchFamily="34" charset="0"/>
              </a:rPr>
              <a:t>Poremećaj koordinacije pokreta bulbusa (uz cerebralna i cerebelarnu kontrolu):</a:t>
            </a:r>
          </a:p>
          <a:p>
            <a:r>
              <a:rPr lang="sr-Latn-RS" sz="1600" dirty="0">
                <a:latin typeface="Maiandra GD" pitchFamily="34" charset="0"/>
              </a:rPr>
              <a:t>D</a:t>
            </a:r>
            <a:r>
              <a:rPr lang="sr-Latn-RS" sz="1600" dirty="0" smtClean="0">
                <a:latin typeface="Maiandra GD" pitchFamily="34" charset="0"/>
              </a:rPr>
              <a:t>iplopije – prevashodno lezija n.Vl (izuzetno retko n. lll)</a:t>
            </a:r>
          </a:p>
          <a:p>
            <a:r>
              <a:rPr lang="sr-Latn-RS" sz="1600" dirty="0" smtClean="0">
                <a:latin typeface="Maiandra GD" pitchFamily="34" charset="0"/>
              </a:rPr>
              <a:t>Horizontalni nistagmus,retko vertikalni</a:t>
            </a:r>
          </a:p>
          <a:p>
            <a:r>
              <a:rPr lang="sr-Latn-RS" sz="1600" dirty="0" smtClean="0">
                <a:latin typeface="Maiandra GD" pitchFamily="34" charset="0"/>
              </a:rPr>
              <a:t>Internuklearna oftalmoplegija, češće unilateralna , bilateralna je gotovo patognomonična za MS, ako traje ostv</a:t>
            </a:r>
            <a:r>
              <a:rPr lang="en-US" sz="1600" dirty="0" smtClean="0">
                <a:latin typeface="Maiandra GD" pitchFamily="34" charset="0"/>
              </a:rPr>
              <a:t>a</a:t>
            </a:r>
            <a:r>
              <a:rPr lang="sr-Latn-RS" sz="1600" dirty="0" smtClean="0">
                <a:latin typeface="Maiandra GD" pitchFamily="34" charset="0"/>
              </a:rPr>
              <a:t>ruje „well eyed“ WEBINO.</a:t>
            </a:r>
          </a:p>
          <a:p>
            <a:r>
              <a:rPr lang="sr-Latn-RS" sz="1600" dirty="0" smtClean="0">
                <a:latin typeface="Maiandra GD" pitchFamily="34" charset="0"/>
              </a:rPr>
              <a:t>Lezije kranijalnih nerava V,Vll,Vlll </a:t>
            </a:r>
          </a:p>
          <a:p>
            <a:r>
              <a:rPr lang="sr-Latn-RS" sz="1600" dirty="0" smtClean="0">
                <a:latin typeface="Maiandra GD" pitchFamily="34" charset="0"/>
              </a:rPr>
              <a:t>Disfagija, dizartrija</a:t>
            </a:r>
          </a:p>
          <a:p>
            <a:r>
              <a:rPr lang="sr-Latn-RS" sz="1600" dirty="0" smtClean="0">
                <a:latin typeface="Maiandra GD" pitchFamily="34" charset="0"/>
              </a:rPr>
              <a:t>Paroksizmalni simptomi : paroksizmalna dizartrija, vertigo, tonični spazmi</a:t>
            </a:r>
            <a:endParaRPr lang="en-U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Maiandra GD" pitchFamily="34" charset="0"/>
              </a:rPr>
              <a:t>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Nakashima I et al </a:t>
            </a:r>
            <a:r>
              <a:rPr lang="pl-PL" sz="1400" dirty="0">
                <a:latin typeface="Maiandra GD" pitchFamily="34" charset="0"/>
              </a:rPr>
              <a:t>J Neurol Neurosurg Psychiatry </a:t>
            </a:r>
            <a:r>
              <a:rPr lang="pl-PL" sz="1400" dirty="0" smtClean="0">
                <a:latin typeface="Maiandra GD" pitchFamily="34" charset="0"/>
              </a:rPr>
              <a:t>1999</a:t>
            </a:r>
            <a:endParaRPr lang="en-US" sz="1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Maiandra GD" pitchFamily="34" charset="0"/>
              </a:rPr>
              <a:t>                                                         </a:t>
            </a:r>
            <a:r>
              <a:rPr lang="en-US" sz="1400" dirty="0" smtClean="0">
                <a:latin typeface="Maiandra GD" pitchFamily="34" charset="0"/>
              </a:rPr>
              <a:t>                                </a:t>
            </a:r>
            <a:r>
              <a:rPr lang="en-US" sz="1400" dirty="0">
                <a:latin typeface="Maiandra GD" pitchFamily="34" charset="0"/>
              </a:rPr>
              <a:t>M. </a:t>
            </a:r>
            <a:r>
              <a:rPr lang="en-US" sz="1400" dirty="0" err="1" smtClean="0">
                <a:latin typeface="Maiandra GD" pitchFamily="34" charset="0"/>
              </a:rPr>
              <a:t>Tintore</a:t>
            </a:r>
            <a:r>
              <a:rPr lang="en-US" sz="1400" dirty="0" smtClean="0">
                <a:latin typeface="Maiandra GD" pitchFamily="34" charset="0"/>
              </a:rPr>
              <a:t> et al Neurology 2010</a:t>
            </a:r>
          </a:p>
          <a:p>
            <a:pPr marL="0" indent="0">
              <a:buNone/>
            </a:pP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                                                                                     </a:t>
            </a:r>
            <a:r>
              <a:rPr lang="sr-Latn-RS" sz="1400" dirty="0">
                <a:latin typeface="Maiandra GD" pitchFamily="34" charset="0"/>
              </a:rPr>
              <a:t>Miller DH</a:t>
            </a:r>
            <a:r>
              <a:rPr lang="en-US" sz="1400" dirty="0">
                <a:latin typeface="Maiandra GD" pitchFamily="34" charset="0"/>
              </a:rPr>
              <a:t> et al Lancet </a:t>
            </a:r>
            <a:r>
              <a:rPr lang="en-US" sz="1400" dirty="0" err="1">
                <a:latin typeface="Maiandra GD" pitchFamily="34" charset="0"/>
              </a:rPr>
              <a:t>Neurol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2012</a:t>
            </a:r>
          </a:p>
          <a:p>
            <a:pPr marL="0" indent="0">
              <a:buNone/>
            </a:pPr>
            <a:r>
              <a:rPr lang="en-US" sz="1400" dirty="0">
                <a:latin typeface="Maiandra GD" pitchFamily="34" charset="0"/>
              </a:rPr>
              <a:t>                                                            </a:t>
            </a:r>
            <a:r>
              <a:rPr lang="en-US" sz="1400" dirty="0" smtClean="0">
                <a:latin typeface="Maiandra GD" pitchFamily="34" charset="0"/>
              </a:rPr>
              <a:t>         </a:t>
            </a:r>
            <a:r>
              <a:rPr lang="en-US" sz="1400" dirty="0" err="1">
                <a:latin typeface="Maiandra GD" pitchFamily="34" charset="0"/>
              </a:rPr>
              <a:t>Ilana</a:t>
            </a:r>
            <a:r>
              <a:rPr lang="en-US" sz="1400" dirty="0">
                <a:latin typeface="Maiandra GD" pitchFamily="34" charset="0"/>
              </a:rPr>
              <a:t> B et al Continuum (</a:t>
            </a:r>
            <a:r>
              <a:rPr lang="en-US" sz="1400" dirty="0" err="1">
                <a:latin typeface="Maiandra GD" pitchFamily="34" charset="0"/>
              </a:rPr>
              <a:t>Minneap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err="1">
                <a:latin typeface="Maiandra GD" pitchFamily="34" charset="0"/>
              </a:rPr>
              <a:t>Minn</a:t>
            </a:r>
            <a:r>
              <a:rPr lang="en-US" sz="1400" dirty="0">
                <a:latin typeface="Maiandra GD" pitchFamily="34" charset="0"/>
              </a:rPr>
              <a:t>) 2013</a:t>
            </a:r>
            <a:endParaRPr lang="sr-Latn-RS" sz="1400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78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334000" cy="1325562"/>
          </a:xfrm>
        </p:spPr>
        <p:txBody>
          <a:bodyPr/>
          <a:lstStyle/>
          <a:p>
            <a:r>
              <a:rPr lang="sr-Latn-RS" dirty="0" smtClean="0">
                <a:latin typeface="Maiandra GD" pitchFamily="34" charset="0"/>
              </a:rPr>
              <a:t>Kranijalni nervi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514600"/>
            <a:ext cx="8229600" cy="4191000"/>
          </a:xfrm>
        </p:spPr>
        <p:txBody>
          <a:bodyPr/>
          <a:lstStyle/>
          <a:p>
            <a:r>
              <a:rPr lang="sr-Latn-RS" sz="1800" b="1" dirty="0" smtClean="0">
                <a:latin typeface="Maiandra GD" pitchFamily="34" charset="0"/>
              </a:rPr>
              <a:t>Olfaktorni nerv </a:t>
            </a:r>
            <a:r>
              <a:rPr lang="sr-Latn-RS" sz="1800" dirty="0" smtClean="0">
                <a:latin typeface="Maiandra GD" pitchFamily="34" charset="0"/>
              </a:rPr>
              <a:t>je aficiran kod 40% obolelih. Oštećenje korelira sa oštećenjem kognitivnih funkcija.</a:t>
            </a:r>
          </a:p>
          <a:p>
            <a:r>
              <a:rPr lang="sr-Latn-RS" sz="1800" b="1" dirty="0" smtClean="0">
                <a:latin typeface="Maiandra GD" pitchFamily="34" charset="0"/>
              </a:rPr>
              <a:t>Trigeminalni nerv </a:t>
            </a:r>
            <a:r>
              <a:rPr lang="sr-Latn-RS" sz="1800" dirty="0" smtClean="0">
                <a:latin typeface="Maiandra GD" pitchFamily="34" charset="0"/>
              </a:rPr>
              <a:t>često zahvaćen moguće i obostrano, prevashodno druga i treča grana, po tipu trigeminalne neuralgije . Izuzetno jak bol.</a:t>
            </a:r>
          </a:p>
          <a:p>
            <a:r>
              <a:rPr lang="sr-Latn-RS" sz="1800" b="1" dirty="0" smtClean="0">
                <a:latin typeface="Maiandra GD" pitchFamily="34" charset="0"/>
              </a:rPr>
              <a:t>Facijalni nerv  </a:t>
            </a:r>
            <a:r>
              <a:rPr lang="sr-Latn-RS" sz="1800" dirty="0" smtClean="0">
                <a:latin typeface="Maiandra GD" pitchFamily="34" charset="0"/>
              </a:rPr>
              <a:t>retko po tipu oštećena „perifernog neurona“ (lezija na mestu izlaska korena nerva ) najčešće n.frontalis i n.orbikularis.</a:t>
            </a:r>
          </a:p>
          <a:p>
            <a:r>
              <a:rPr lang="sr-Latn-RS" sz="1800" b="1" dirty="0" smtClean="0">
                <a:latin typeface="Maiandra GD" pitchFamily="34" charset="0"/>
              </a:rPr>
              <a:t>Vestibulokohlearni nerv  </a:t>
            </a:r>
            <a:r>
              <a:rPr lang="sr-Latn-RS" sz="1800" dirty="0" smtClean="0">
                <a:latin typeface="Maiandra GD" pitchFamily="34" charset="0"/>
              </a:rPr>
              <a:t>retko je zahvaćen  izolovano i uvek unilateralno:  vertigo, tinitus i oštećenje sluha (gluvoća), vestibularna ataksija</a:t>
            </a:r>
          </a:p>
          <a:p>
            <a:pPr marL="0" indent="0">
              <a:buNone/>
            </a:pPr>
            <a:endParaRPr lang="sr-Latn-RS" sz="1800" b="1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b="1" dirty="0">
                <a:latin typeface="Maiandra GD" pitchFamily="34" charset="0"/>
              </a:rPr>
              <a:t> </a:t>
            </a:r>
            <a:r>
              <a:rPr lang="sr-Latn-RS" sz="1800" b="1" dirty="0" smtClean="0">
                <a:latin typeface="Maiandra GD" pitchFamily="34" charset="0"/>
              </a:rPr>
              <a:t>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Kostić J et al Vojnosanit Pregl 2009</a:t>
            </a:r>
            <a:endParaRPr lang="sr-Latn-RS" sz="18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      </a:t>
            </a:r>
            <a:r>
              <a:rPr lang="en-US" sz="1400" dirty="0" smtClean="0">
                <a:latin typeface="Maiandra GD" pitchFamily="34" charset="0"/>
              </a:rPr>
              <a:t>Frohman EM et </a:t>
            </a:r>
            <a:r>
              <a:rPr lang="en-US" sz="1400" dirty="0">
                <a:latin typeface="Maiandra GD" pitchFamily="34" charset="0"/>
              </a:rPr>
              <a:t>al </a:t>
            </a:r>
            <a:r>
              <a:rPr lang="en-US" sz="1400" dirty="0" smtClean="0">
                <a:latin typeface="Maiandra GD" pitchFamily="34" charset="0"/>
              </a:rPr>
              <a:t>Neurology 2000</a:t>
            </a:r>
          </a:p>
          <a:p>
            <a:pPr marL="0" indent="0">
              <a:buNone/>
            </a:pPr>
            <a:r>
              <a:rPr lang="en-US" sz="1400" dirty="0" smtClean="0">
                <a:latin typeface="Maiandra GD" pitchFamily="34" charset="0"/>
              </a:rPr>
              <a:t>                                                  </a:t>
            </a:r>
            <a:r>
              <a:rPr lang="en-US" sz="1400" dirty="0" err="1" smtClean="0">
                <a:latin typeface="Maiandra GD" pitchFamily="34" charset="0"/>
              </a:rPr>
              <a:t>Thömke</a:t>
            </a:r>
            <a:r>
              <a:rPr lang="en-US" sz="1400" dirty="0" smtClean="0">
                <a:latin typeface="Maiandra GD" pitchFamily="34" charset="0"/>
              </a:rPr>
              <a:t> F et al </a:t>
            </a:r>
            <a:r>
              <a:rPr lang="pl-PL" sz="1400" dirty="0">
                <a:latin typeface="Maiandra GD" pitchFamily="34" charset="0"/>
              </a:rPr>
              <a:t>J Neurol Neurosurg Psychiatry. </a:t>
            </a:r>
            <a:r>
              <a:rPr lang="pl-PL" sz="1400" dirty="0" smtClean="0">
                <a:latin typeface="Maiandra GD" pitchFamily="34" charset="0"/>
              </a:rPr>
              <a:t>1997</a:t>
            </a:r>
            <a:r>
              <a:rPr lang="en-US" sz="1400" dirty="0" smtClean="0">
                <a:latin typeface="Maiandra GD" pitchFamily="34" charset="0"/>
              </a:rPr>
              <a:t> </a:t>
            </a:r>
          </a:p>
          <a:p>
            <a:pPr marL="0" indent="0">
              <a:buNone/>
            </a:pP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                                                                              </a:t>
            </a:r>
            <a:r>
              <a:rPr lang="en-US" sz="1400" dirty="0" err="1" smtClean="0">
                <a:latin typeface="Maiandra GD" pitchFamily="34" charset="0"/>
              </a:rPr>
              <a:t>Zorzon</a:t>
            </a:r>
            <a:r>
              <a:rPr lang="en-US" sz="1400" dirty="0" smtClean="0">
                <a:latin typeface="Maiandra GD" pitchFamily="34" charset="0"/>
              </a:rPr>
              <a:t>  </a:t>
            </a:r>
            <a:r>
              <a:rPr lang="en-US" sz="1400" dirty="0">
                <a:latin typeface="Maiandra GD" pitchFamily="34" charset="0"/>
              </a:rPr>
              <a:t>M et al </a:t>
            </a:r>
            <a:r>
              <a:rPr lang="en-US" sz="1400" dirty="0" err="1">
                <a:latin typeface="Maiandra GD" pitchFamily="34" charset="0"/>
              </a:rPr>
              <a:t>Mult</a:t>
            </a:r>
            <a:r>
              <a:rPr lang="en-US" sz="1400" dirty="0">
                <a:latin typeface="Maiandra GD" pitchFamily="34" charset="0"/>
              </a:rPr>
              <a:t> </a:t>
            </a:r>
            <a:r>
              <a:rPr lang="en-US" sz="1400" dirty="0" err="1">
                <a:latin typeface="Maiandra GD" pitchFamily="34" charset="0"/>
              </a:rPr>
              <a:t>Scler</a:t>
            </a:r>
            <a:r>
              <a:rPr lang="en-US" sz="1400" dirty="0">
                <a:latin typeface="Maiandra GD" pitchFamily="34" charset="0"/>
              </a:rPr>
              <a:t>. 2000 </a:t>
            </a:r>
          </a:p>
        </p:txBody>
      </p:sp>
    </p:spTree>
    <p:extLst>
      <p:ext uri="{BB962C8B-B14F-4D97-AF65-F5344CB8AC3E}">
        <p14:creationId xmlns:p14="http://schemas.microsoft.com/office/powerpoint/2010/main" val="425397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/>
          <a:p>
            <a:r>
              <a:rPr lang="en-US" dirty="0" err="1">
                <a:latin typeface="Maiandra GD" pitchFamily="34" charset="0"/>
              </a:rPr>
              <a:t>Tipične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kliničke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manifestacije</a:t>
            </a:r>
            <a:r>
              <a:rPr lang="en-US" dirty="0">
                <a:latin typeface="Maiandra GD" pitchFamily="34" charset="0"/>
              </a:rPr>
              <a:t> multiple </a:t>
            </a:r>
            <a:r>
              <a:rPr lang="en-US" dirty="0" err="1">
                <a:latin typeface="Maiandra GD" pitchFamily="34" charset="0"/>
              </a:rPr>
              <a:t>skleroze</a:t>
            </a:r>
            <a:endParaRPr lang="en-US" dirty="0" smtClean="0">
              <a:solidFill>
                <a:srgbClr val="003300"/>
              </a:solidFill>
              <a:latin typeface="Maiandra G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7526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defRPr/>
            </a:pPr>
            <a:r>
              <a:rPr lang="en-US" dirty="0" err="1" smtClean="0">
                <a:latin typeface="Maiandra GD" pitchFamily="34" charset="0"/>
              </a:rPr>
              <a:t>Evica</a:t>
            </a:r>
            <a:r>
              <a:rPr lang="en-US" dirty="0" smtClean="0">
                <a:latin typeface="Maiandra GD" pitchFamily="34" charset="0"/>
              </a:rPr>
              <a:t> </a:t>
            </a:r>
            <a:r>
              <a:rPr lang="sr-Latn-RS" dirty="0" smtClean="0">
                <a:latin typeface="Maiandra GD" pitchFamily="34" charset="0"/>
              </a:rPr>
              <a:t>Dinčić</a:t>
            </a:r>
            <a:endParaRPr lang="sr-Latn-RS" sz="2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69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943600" cy="13255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Maiandra GD" pitchFamily="34" charset="0"/>
              </a:rPr>
              <a:t>Klini</a:t>
            </a:r>
            <a:r>
              <a:rPr lang="sr-Latn-RS" sz="3200" dirty="0" smtClean="0">
                <a:latin typeface="Maiandra GD" pitchFamily="34" charset="0"/>
              </a:rPr>
              <a:t>č</a:t>
            </a:r>
            <a:r>
              <a:rPr lang="en-US" sz="3200" dirty="0" err="1" smtClean="0">
                <a:latin typeface="Maiandra GD" pitchFamily="34" charset="0"/>
              </a:rPr>
              <a:t>ke</a:t>
            </a:r>
            <a:r>
              <a:rPr lang="en-US" sz="3200" dirty="0" smtClean="0">
                <a:latin typeface="Maiandra GD" pitchFamily="34" charset="0"/>
              </a:rPr>
              <a:t> </a:t>
            </a:r>
            <a:r>
              <a:rPr lang="sr-Latn-RS" sz="3200" dirty="0" smtClean="0">
                <a:latin typeface="Maiandra GD" pitchFamily="34" charset="0"/>
              </a:rPr>
              <a:t>i</a:t>
            </a:r>
            <a:r>
              <a:rPr lang="en-US" sz="3200" dirty="0" smtClean="0">
                <a:latin typeface="Maiandra GD" pitchFamily="34" charset="0"/>
              </a:rPr>
              <a:t> </a:t>
            </a:r>
            <a:r>
              <a:rPr lang="en-US" sz="3200" dirty="0" err="1" smtClean="0">
                <a:latin typeface="Maiandra GD" pitchFamily="34" charset="0"/>
              </a:rPr>
              <a:t>subklini</a:t>
            </a:r>
            <a:r>
              <a:rPr lang="sr-Latn-RS" sz="3200" dirty="0" smtClean="0">
                <a:latin typeface="Maiandra GD" pitchFamily="34" charset="0"/>
              </a:rPr>
              <a:t>č</a:t>
            </a:r>
            <a:r>
              <a:rPr lang="en-US" sz="3200" dirty="0" err="1" smtClean="0">
                <a:latin typeface="Maiandra GD" pitchFamily="34" charset="0"/>
              </a:rPr>
              <a:t>ke</a:t>
            </a:r>
            <a:r>
              <a:rPr lang="en-US" sz="3200" dirty="0" smtClean="0">
                <a:latin typeface="Maiandra GD" pitchFamily="34" charset="0"/>
              </a:rPr>
              <a:t> le</a:t>
            </a:r>
            <a:r>
              <a:rPr lang="sr-Latn-RS" sz="3200" dirty="0" smtClean="0">
                <a:latin typeface="Maiandra GD" pitchFamily="34" charset="0"/>
              </a:rPr>
              <a:t>z</a:t>
            </a:r>
            <a:r>
              <a:rPr lang="en-US" sz="3200" dirty="0" err="1" smtClean="0">
                <a:latin typeface="Maiandra GD" pitchFamily="34" charset="0"/>
              </a:rPr>
              <a:t>ije</a:t>
            </a:r>
            <a:r>
              <a:rPr lang="sr-Latn-RS" sz="3200" dirty="0" smtClean="0">
                <a:latin typeface="Maiandra GD" pitchFamily="34" charset="0"/>
              </a:rPr>
              <a:t/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u moždanom stablu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534400" cy="429617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400" b="1" dirty="0" smtClean="0">
                <a:latin typeface="Maiandra GD" pitchFamily="34" charset="0"/>
              </a:rPr>
              <a:t>Strukturalne i/ili </a:t>
            </a:r>
            <a:r>
              <a:rPr lang="sr-Latn-RS" sz="2400" b="1" dirty="0">
                <a:latin typeface="Maiandra GD" pitchFamily="34" charset="0"/>
              </a:rPr>
              <a:t>F</a:t>
            </a:r>
            <a:r>
              <a:rPr lang="sr-Latn-RS" sz="2400" b="1" dirty="0" smtClean="0">
                <a:latin typeface="Maiandra GD" pitchFamily="34" charset="0"/>
              </a:rPr>
              <a:t>unkcionalne promene</a:t>
            </a:r>
            <a:endParaRPr lang="sr-Latn-RS" b="1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Svega 60% klinički manifestnih lezija moždanog stabla ima korelat na pregledu MR (korespodentne lezije)</a:t>
            </a: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              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     Zadro I et al, </a:t>
            </a:r>
            <a:r>
              <a:rPr lang="sr-Latn-RS" sz="1400" dirty="0">
                <a:latin typeface="Maiandra GD" pitchFamily="34" charset="0"/>
              </a:rPr>
              <a:t>Clin Neurol Neurosurg </a:t>
            </a:r>
            <a:r>
              <a:rPr lang="sr-Latn-RS" sz="1400" dirty="0" smtClean="0">
                <a:latin typeface="Maiandra GD" pitchFamily="34" charset="0"/>
              </a:rPr>
              <a:t>2008</a:t>
            </a:r>
            <a:endParaRPr lang="sr-Latn-RS" sz="2400" b="1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400" b="1" dirty="0" smtClean="0">
                <a:latin typeface="Maiandra GD" pitchFamily="34" charset="0"/>
              </a:rPr>
              <a:t>Funkcionalna promena: </a:t>
            </a:r>
            <a:r>
              <a:rPr lang="sr-Latn-RS" sz="2400" b="1" dirty="0">
                <a:latin typeface="Maiandra GD" pitchFamily="34" charset="0"/>
              </a:rPr>
              <a:t>Simptomatska/ </a:t>
            </a:r>
            <a:r>
              <a:rPr lang="sr-Latn-RS" sz="2400" b="1" dirty="0" smtClean="0">
                <a:latin typeface="Maiandra GD" pitchFamily="34" charset="0"/>
              </a:rPr>
              <a:t>Asimptomatska </a:t>
            </a:r>
            <a:endParaRPr lang="sr-Latn-RS" sz="2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Vestibularni evocirani miogeni potencijali 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Cervikalni (cVEMP) testiraju funkcionalnost vestibulospinalnog puta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Okularni (oVEMP) testiraju funkcionalnost vrstibulookularnog refleksa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Pozitivan rezultata bilo kog testa govori u prilog lezije moždanog stabla </a:t>
            </a: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u</a:t>
            </a:r>
            <a:r>
              <a:rPr lang="sr-Latn-RS" sz="1600" dirty="0" smtClean="0">
                <a:latin typeface="Maiandra GD" pitchFamily="34" charset="0"/>
              </a:rPr>
              <a:t>prkos normalnog  MR pregleda i/ili odsustva klinički potvrđene lezije</a:t>
            </a:r>
            <a:endParaRPr lang="en-U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T</a:t>
            </a:r>
            <a:r>
              <a:rPr lang="sr-Latn-RS" sz="1400" dirty="0">
                <a:latin typeface="Maiandra GD" pitchFamily="34" charset="0"/>
              </a:rPr>
              <a:t>. Gabeliet al, European Journal of Neurology </a:t>
            </a:r>
            <a:r>
              <a:rPr lang="sr-Latn-RS" sz="1400" dirty="0" smtClean="0">
                <a:latin typeface="Maiandra GD" pitchFamily="34" charset="0"/>
              </a:rPr>
              <a:t>2015</a:t>
            </a:r>
            <a:r>
              <a:rPr lang="en-US" sz="2000" dirty="0" smtClean="0">
                <a:latin typeface="Maiandra GD" pitchFamily="34" charset="0"/>
              </a:rPr>
              <a:t>,</a:t>
            </a:r>
            <a:r>
              <a:rPr lang="sr-Latn-RS" sz="2000" dirty="0" smtClean="0">
                <a:latin typeface="Maiandra GD" pitchFamily="34" charset="0"/>
              </a:rPr>
              <a:t> </a:t>
            </a:r>
            <a:r>
              <a:rPr lang="sr-Latn-RS" sz="1400" dirty="0">
                <a:latin typeface="Maiandra GD" pitchFamily="34" charset="0"/>
              </a:rPr>
              <a:t>Invernizzi P et </a:t>
            </a:r>
            <a:r>
              <a:rPr lang="sr-Latn-RS" sz="1400" dirty="0" smtClean="0">
                <a:latin typeface="Maiandra GD" pitchFamily="34" charset="0"/>
              </a:rPr>
              <a:t>al, </a:t>
            </a:r>
            <a:r>
              <a:rPr lang="sr-Latn-RS" sz="1400" dirty="0">
                <a:latin typeface="Maiandra GD" pitchFamily="34" charset="0"/>
              </a:rPr>
              <a:t>J </a:t>
            </a:r>
            <a:r>
              <a:rPr lang="sr-Latn-RS" sz="1400" dirty="0" smtClean="0">
                <a:latin typeface="Maiandra GD" pitchFamily="34" charset="0"/>
              </a:rPr>
              <a:t>Neurol 2011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550995"/>
            <a:ext cx="4600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5809480"/>
            <a:ext cx="4271554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Maiandra GD" pitchFamily="34" charset="0"/>
              </a:rPr>
              <a:t>            </a:t>
            </a:r>
            <a:r>
              <a:rPr lang="en-US" sz="1600" dirty="0" err="1" smtClean="0">
                <a:latin typeface="Maiandra GD" pitchFamily="34" charset="0"/>
              </a:rPr>
              <a:t>oVEMP</a:t>
            </a:r>
            <a:r>
              <a:rPr lang="sr-Latn-RS" sz="1600" dirty="0" smtClean="0">
                <a:latin typeface="Maiandra GD" pitchFamily="34" charset="0"/>
              </a:rPr>
              <a:t>:</a:t>
            </a:r>
            <a:r>
              <a:rPr lang="en-US" sz="1600" dirty="0" smtClean="0">
                <a:latin typeface="Maiandra GD" pitchFamily="34" charset="0"/>
              </a:rPr>
              <a:t>  </a:t>
            </a:r>
            <a:r>
              <a:rPr lang="en-US" sz="1600" dirty="0" err="1" smtClean="0">
                <a:latin typeface="Maiandra GD" pitchFamily="34" charset="0"/>
              </a:rPr>
              <a:t>Desno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uredan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nalaz</a:t>
            </a:r>
            <a:r>
              <a:rPr lang="en-US" sz="1600" dirty="0" smtClean="0">
                <a:latin typeface="Maiandra GD" pitchFamily="34" charset="0"/>
              </a:rPr>
              <a:t>,</a:t>
            </a:r>
          </a:p>
          <a:p>
            <a:r>
              <a:rPr lang="en-US" sz="1600" dirty="0" smtClean="0">
                <a:latin typeface="Maiandra GD" pitchFamily="34" charset="0"/>
              </a:rPr>
              <a:t>                        </a:t>
            </a:r>
            <a:r>
              <a:rPr lang="sr-Latn-RS" sz="1600" dirty="0" smtClean="0">
                <a:latin typeface="Maiandra GD" pitchFamily="34" charset="0"/>
              </a:rPr>
              <a:t> 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Levo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kondukcioni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blok</a:t>
            </a:r>
            <a:endParaRPr lang="en-US" sz="1600" dirty="0" smtClean="0">
              <a:latin typeface="Maiandra GD" pitchFamily="34" charset="0"/>
            </a:endParaRPr>
          </a:p>
          <a:p>
            <a:endParaRPr lang="en-US" sz="1600" dirty="0" smtClean="0">
              <a:latin typeface="Maiandra GD" pitchFamily="34" charset="0"/>
            </a:endParaRPr>
          </a:p>
          <a:p>
            <a:r>
              <a:rPr lang="sr-Latn-RS" sz="1400" dirty="0">
                <a:latin typeface="Maiandra GD" pitchFamily="34" charset="0"/>
              </a:rPr>
              <a:t>T. Gabeliet al, European Journal of Neurology </a:t>
            </a:r>
            <a:r>
              <a:rPr lang="sr-Latn-RS" sz="1400" dirty="0" smtClean="0">
                <a:latin typeface="Maiandra GD" pitchFamily="34" charset="0"/>
              </a:rPr>
              <a:t>2015</a:t>
            </a:r>
            <a:r>
              <a:rPr lang="en-US" sz="1400" dirty="0" smtClean="0">
                <a:latin typeface="Maiandra GD" pitchFamily="34" charset="0"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837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486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Lezija malog mozga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simptomi </a:t>
            </a:r>
            <a:r>
              <a:rPr lang="sr-Latn-RS" sz="3200" dirty="0">
                <a:latin typeface="Maiandra GD" pitchFamily="34" charset="0"/>
              </a:rPr>
              <a:t>i znaci 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buNone/>
            </a:pPr>
            <a:endParaRPr lang="sr-Latn-RS" sz="1600" b="1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en-US" sz="1800" dirty="0" err="1" smtClean="0">
                <a:latin typeface="Maiandra GD" pitchFamily="34" charset="0"/>
              </a:rPr>
              <a:t>Doprinos</a:t>
            </a:r>
            <a:r>
              <a:rPr lang="en-US" sz="1800" dirty="0" smtClean="0">
                <a:latin typeface="Maiandra GD" pitchFamily="34" charset="0"/>
              </a:rPr>
              <a:t> </a:t>
            </a:r>
            <a:r>
              <a:rPr lang="en-US" sz="1800" dirty="0" err="1" smtClean="0">
                <a:latin typeface="Maiandra GD" pitchFamily="34" charset="0"/>
              </a:rPr>
              <a:t>malog</a:t>
            </a:r>
            <a:r>
              <a:rPr lang="sr-Latn-RS" sz="1800" dirty="0" smtClean="0">
                <a:latin typeface="Maiandra GD" pitchFamily="34" charset="0"/>
              </a:rPr>
              <a:t> </a:t>
            </a:r>
            <a:r>
              <a:rPr lang="en-US" sz="1800" dirty="0" err="1" smtClean="0">
                <a:latin typeface="Maiandra GD" pitchFamily="34" charset="0"/>
              </a:rPr>
              <a:t>mo</a:t>
            </a:r>
            <a:r>
              <a:rPr lang="sr-Latn-RS" sz="1800" dirty="0">
                <a:latin typeface="Maiandra GD" pitchFamily="34" charset="0"/>
              </a:rPr>
              <a:t>z</a:t>
            </a:r>
            <a:r>
              <a:rPr lang="en-US" sz="1800" dirty="0" err="1">
                <a:latin typeface="Maiandra GD" pitchFamily="34" charset="0"/>
              </a:rPr>
              <a:t>ga</a:t>
            </a:r>
            <a:r>
              <a:rPr lang="en-US" sz="1800" dirty="0">
                <a:latin typeface="Maiandra GD" pitchFamily="34" charset="0"/>
              </a:rPr>
              <a:t> </a:t>
            </a:r>
            <a:r>
              <a:rPr lang="en-US" sz="1800" dirty="0" err="1">
                <a:latin typeface="Maiandra GD" pitchFamily="34" charset="0"/>
              </a:rPr>
              <a:t>komple</a:t>
            </a:r>
            <a:r>
              <a:rPr lang="sr-Latn-RS" sz="1800" dirty="0">
                <a:latin typeface="Maiandra GD" pitchFamily="34" charset="0"/>
              </a:rPr>
              <a:t>t</a:t>
            </a:r>
            <a:r>
              <a:rPr lang="en-US" sz="1800" dirty="0">
                <a:latin typeface="Maiandra GD" pitchFamily="34" charset="0"/>
              </a:rPr>
              <a:t>no</a:t>
            </a:r>
            <a:r>
              <a:rPr lang="sr-Latn-RS" sz="1800" dirty="0">
                <a:latin typeface="Maiandra GD" pitchFamily="34" charset="0"/>
              </a:rPr>
              <a:t>j</a:t>
            </a:r>
            <a:r>
              <a:rPr lang="en-US" sz="1800" dirty="0">
                <a:latin typeface="Maiandra GD" pitchFamily="34" charset="0"/>
              </a:rPr>
              <a:t> </a:t>
            </a:r>
            <a:r>
              <a:rPr lang="sr-Latn-RS" sz="1800" dirty="0">
                <a:latin typeface="Maiandra GD" pitchFamily="34" charset="0"/>
              </a:rPr>
              <a:t>k</a:t>
            </a:r>
            <a:r>
              <a:rPr lang="en-US" sz="1800" dirty="0" err="1">
                <a:latin typeface="Maiandra GD" pitchFamily="34" charset="0"/>
              </a:rPr>
              <a:t>lini</a:t>
            </a:r>
            <a:r>
              <a:rPr lang="sr-Latn-RS" sz="1800" dirty="0">
                <a:latin typeface="Maiandra GD" pitchFamily="34" charset="0"/>
              </a:rPr>
              <a:t>č</a:t>
            </a:r>
            <a:r>
              <a:rPr lang="en-US" sz="1800" dirty="0" err="1">
                <a:latin typeface="Maiandra GD" pitchFamily="34" charset="0"/>
              </a:rPr>
              <a:t>koj</a:t>
            </a:r>
            <a:r>
              <a:rPr lang="en-US" sz="1800" dirty="0">
                <a:latin typeface="Maiandra GD" pitchFamily="34" charset="0"/>
              </a:rPr>
              <a:t> pre</a:t>
            </a:r>
            <a:r>
              <a:rPr lang="sr-Latn-RS" sz="1800" dirty="0">
                <a:latin typeface="Maiandra GD" pitchFamily="34" charset="0"/>
              </a:rPr>
              <a:t>z</a:t>
            </a:r>
            <a:r>
              <a:rPr lang="en-US" sz="1800" dirty="0" err="1" smtClean="0">
                <a:latin typeface="Maiandra GD" pitchFamily="34" charset="0"/>
              </a:rPr>
              <a:t>entaciji</a:t>
            </a:r>
            <a:r>
              <a:rPr lang="sr-Latn-RS" sz="1800" dirty="0" smtClean="0">
                <a:latin typeface="Maiandra GD" pitchFamily="34" charset="0"/>
              </a:rPr>
              <a:t>  teško je tačno proceniti </a:t>
            </a: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Predominantna  klinička simptomatologija   kod  11 do 33% obolelih </a:t>
            </a: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Predstavlja </a:t>
            </a:r>
            <a:r>
              <a:rPr lang="sr-Latn-RS" sz="1800" dirty="0">
                <a:latin typeface="Maiandra GD" pitchFamily="34" charset="0"/>
              </a:rPr>
              <a:t>tipičnu kliničku prezentaciju klinički izolovanog </a:t>
            </a:r>
            <a:r>
              <a:rPr lang="sr-Latn-RS" sz="1800" dirty="0" smtClean="0">
                <a:latin typeface="Maiandra GD" pitchFamily="34" charset="0"/>
              </a:rPr>
              <a:t>sindroma</a:t>
            </a:r>
          </a:p>
          <a:p>
            <a:pPr marL="0" indent="0">
              <a:buNone/>
            </a:pPr>
            <a:endParaRPr lang="sr-Latn-R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b="1" dirty="0" smtClean="0">
                <a:latin typeface="Maiandra GD" pitchFamily="34" charset="0"/>
              </a:rPr>
              <a:t>Simptomi  i znaci :</a:t>
            </a:r>
          </a:p>
          <a:p>
            <a:r>
              <a:rPr lang="sr-Latn-RS" sz="1600" dirty="0" smtClean="0">
                <a:latin typeface="Maiandra GD" pitchFamily="34" charset="0"/>
              </a:rPr>
              <a:t>U </a:t>
            </a:r>
            <a:r>
              <a:rPr lang="sr-Latn-RS" sz="1600" dirty="0">
                <a:latin typeface="Maiandra GD" pitchFamily="34" charset="0"/>
              </a:rPr>
              <a:t>ranom toku bolesti prediktor su brzog razvoja teške onesposobljenosti</a:t>
            </a:r>
          </a:p>
          <a:p>
            <a:r>
              <a:rPr lang="sr-Latn-RS" sz="1600" dirty="0">
                <a:latin typeface="Maiandra GD" pitchFamily="34" charset="0"/>
              </a:rPr>
              <a:t>Vrlo su perzistentni sa jako lošim odgovorom na simptomatsku terapiju. </a:t>
            </a:r>
            <a:endParaRPr lang="sr-Latn-RS" sz="1600" dirty="0" smtClean="0">
              <a:latin typeface="Maiandra GD" pitchFamily="34" charset="0"/>
            </a:endParaRPr>
          </a:p>
          <a:p>
            <a:endParaRPr lang="sr-Latn-RS" sz="1600" b="1" dirty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Nastaju usled lezija vermisa,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hemisfera i brojnih projekcija</a:t>
            </a:r>
            <a:r>
              <a:rPr lang="en-US" sz="1600" dirty="0" smtClean="0">
                <a:latin typeface="Maiandra GD" pitchFamily="34" charset="0"/>
              </a:rPr>
              <a:t>  </a:t>
            </a:r>
            <a:r>
              <a:rPr lang="en-US" sz="1600" dirty="0" err="1" smtClean="0">
                <a:latin typeface="Maiandra GD" pitchFamily="34" charset="0"/>
              </a:rPr>
              <a:t>malog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mozga</a:t>
            </a: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(primarni  korteks velikog mozga, precerebelarna jedra i kičmena moždina)  što  značajno </a:t>
            </a: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doprinosi koordinaciji, motornim i kognitivno-bihejvioralnim funkcijama. </a:t>
            </a:r>
            <a:endParaRPr lang="sr-Latn-RS" sz="18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800" dirty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     cerebelarni motorni sindrom 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     cerebelarni kognitivno afektivni sindrom  </a:t>
            </a:r>
          </a:p>
          <a:p>
            <a:pPr marL="0" indent="0">
              <a:buNone/>
            </a:pPr>
            <a:r>
              <a:rPr lang="sr-Latn-RS" sz="1800" dirty="0">
                <a:latin typeface="Maiandra GD" pitchFamily="34" charset="0"/>
              </a:rPr>
              <a:t>                                                                                 </a:t>
            </a:r>
            <a:r>
              <a:rPr lang="sr-Latn-RS" sz="1800" dirty="0" smtClean="0">
                <a:latin typeface="Maiandra GD" pitchFamily="34" charset="0"/>
              </a:rPr>
              <a:t>        </a:t>
            </a:r>
            <a:r>
              <a:rPr lang="sr-Latn-RS" sz="1400" dirty="0" smtClean="0">
                <a:latin typeface="Maiandra GD" pitchFamily="34" charset="0"/>
              </a:rPr>
              <a:t>Stoodley </a:t>
            </a:r>
            <a:r>
              <a:rPr lang="sr-Latn-RS" sz="1400" dirty="0">
                <a:latin typeface="Maiandra GD" pitchFamily="34" charset="0"/>
              </a:rPr>
              <a:t>CJ </a:t>
            </a:r>
            <a:r>
              <a:rPr lang="sr-Latn-RS" sz="1400" dirty="0" smtClean="0">
                <a:latin typeface="Maiandra GD" pitchFamily="34" charset="0"/>
              </a:rPr>
              <a:t>et </a:t>
            </a:r>
            <a:r>
              <a:rPr lang="sr-Latn-RS" sz="1400" dirty="0">
                <a:latin typeface="Maiandra GD" pitchFamily="34" charset="0"/>
              </a:rPr>
              <a:t>al Cortex. 2010</a:t>
            </a:r>
            <a:endParaRPr lang="sr-Latn-RS" sz="1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200" dirty="0" smtClean="0">
                <a:latin typeface="Maiandra GD" pitchFamily="34" charset="0"/>
              </a:rPr>
              <a:t>                                                   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Rot U et al, Clin Neurol Neurosurg. 2008</a:t>
            </a: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                                         Amato MP et al Neurol Sci. 2000</a:t>
            </a:r>
          </a:p>
          <a:p>
            <a:pPr marL="0" indent="0">
              <a:buNone/>
            </a:pPr>
            <a:endParaRPr lang="sr-Latn-RS" sz="1800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018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5486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Lezija malog mozga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simptomi </a:t>
            </a:r>
            <a:r>
              <a:rPr lang="sr-Latn-RS" sz="3200" dirty="0">
                <a:latin typeface="Maiandra GD" pitchFamily="34" charset="0"/>
              </a:rPr>
              <a:t>i znaci 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1800" b="1" dirty="0" smtClean="0">
                <a:latin typeface="Maiandra GD" pitchFamily="34" charset="0"/>
              </a:rPr>
              <a:t>    „cerebelarni </a:t>
            </a:r>
            <a:r>
              <a:rPr lang="sr-Latn-RS" sz="1800" b="1" dirty="0">
                <a:latin typeface="Maiandra GD" pitchFamily="34" charset="0"/>
              </a:rPr>
              <a:t>motorni sindrom </a:t>
            </a:r>
            <a:r>
              <a:rPr lang="sr-Latn-RS" sz="1800" b="1" dirty="0" smtClean="0">
                <a:latin typeface="Maiandra GD" pitchFamily="34" charset="0"/>
              </a:rPr>
              <a:t>„</a:t>
            </a:r>
          </a:p>
          <a:p>
            <a:pPr>
              <a:buFont typeface="Wingdings" pitchFamily="2" charset="2"/>
              <a:buChar char="q"/>
            </a:pPr>
            <a:endParaRPr lang="sr-Latn-RS" sz="1800" b="1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Dismetrija</a:t>
            </a:r>
            <a:r>
              <a:rPr lang="sr-Latn-RS" sz="1600" dirty="0">
                <a:latin typeface="Maiandra GD" pitchFamily="34" charset="0"/>
              </a:rPr>
              <a:t>, disdijadohokineza,  skandiran govor, hipotonija </a:t>
            </a:r>
          </a:p>
          <a:p>
            <a:r>
              <a:rPr lang="sr-Latn-RS" sz="1600" dirty="0">
                <a:latin typeface="Maiandra GD" pitchFamily="34" charset="0"/>
              </a:rPr>
              <a:t>Različite forme  nistagmusa ( „gaze evoked“, „upbest“, „rebound“, optokinetski)</a:t>
            </a:r>
          </a:p>
          <a:p>
            <a:r>
              <a:rPr lang="sr-Latn-RS" sz="1600" dirty="0">
                <a:latin typeface="Maiandra GD" pitchFamily="34" charset="0"/>
              </a:rPr>
              <a:t>Ataksija trupa, ekstremiteta, okularna, bulbarba . Ataksija hoda</a:t>
            </a:r>
            <a:endParaRPr lang="sr-Latn-RS" sz="1600" dirty="0">
              <a:solidFill>
                <a:srgbClr val="FF0000"/>
              </a:solidFill>
              <a:latin typeface="Maiandra GD" pitchFamily="34" charset="0"/>
            </a:endParaRPr>
          </a:p>
          <a:p>
            <a:r>
              <a:rPr lang="en-US" sz="1600" dirty="0">
                <a:latin typeface="Maiandra GD" pitchFamily="34" charset="0"/>
              </a:rPr>
              <a:t>T</a:t>
            </a:r>
            <a:r>
              <a:rPr lang="sr-Latn-RS" sz="1600" dirty="0">
                <a:latin typeface="Maiandra GD" pitchFamily="34" charset="0"/>
              </a:rPr>
              <a:t>remor</a:t>
            </a:r>
            <a:r>
              <a:rPr lang="en-US" sz="1600" dirty="0">
                <a:latin typeface="Maiandra GD" pitchFamily="34" charset="0"/>
              </a:rPr>
              <a:t> </a:t>
            </a:r>
            <a:r>
              <a:rPr lang="sr-Latn-RS" sz="1600" dirty="0">
                <a:latin typeface="Maiandra GD" pitchFamily="34" charset="0"/>
              </a:rPr>
              <a:t> najčešća</a:t>
            </a:r>
            <a:r>
              <a:rPr lang="en-US" sz="1600" dirty="0">
                <a:latin typeface="Maiandra GD" pitchFamily="34" charset="0"/>
              </a:rPr>
              <a:t> </a:t>
            </a:r>
            <a:r>
              <a:rPr lang="en-US" sz="1600" dirty="0" err="1">
                <a:latin typeface="Maiandra GD" pitchFamily="34" charset="0"/>
              </a:rPr>
              <a:t>manifestacija</a:t>
            </a:r>
            <a:r>
              <a:rPr lang="en-US" sz="1600" dirty="0">
                <a:latin typeface="Maiandra GD" pitchFamily="34" charset="0"/>
              </a:rPr>
              <a:t> </a:t>
            </a:r>
            <a:r>
              <a:rPr lang="sr-Latn-RS" sz="1600" dirty="0">
                <a:latin typeface="Maiandra GD" pitchFamily="34" charset="0"/>
              </a:rPr>
              <a:t>(</a:t>
            </a:r>
            <a:r>
              <a:rPr lang="en-US" sz="1600" dirty="0">
                <a:latin typeface="Maiandra GD" pitchFamily="34" charset="0"/>
              </a:rPr>
              <a:t>50%</a:t>
            </a:r>
            <a:r>
              <a:rPr lang="sr-Latn-RS" sz="1600" dirty="0">
                <a:latin typeface="Maiandra GD" pitchFamily="34" charset="0"/>
              </a:rPr>
              <a:t>), Po tipu posturalni ili intencioni  </a:t>
            </a: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                 </a:t>
            </a:r>
            <a:r>
              <a:rPr lang="sr-Latn-RS" sz="1600" dirty="0" smtClean="0">
                <a:latin typeface="Maiandra GD" pitchFamily="34" charset="0"/>
              </a:rPr>
              <a:t>  </a:t>
            </a:r>
            <a:r>
              <a:rPr lang="sr-Latn-RS" sz="1600" dirty="0">
                <a:latin typeface="Maiandra GD" pitchFamily="34" charset="0"/>
              </a:rPr>
              <a:t>prevashodno gornjih ekstremiteta, kao i glave, varta, trupa, glasnih žica                                                         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      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 </a:t>
            </a:r>
            <a:r>
              <a:rPr lang="sr-Latn-RS" sz="1400" dirty="0">
                <a:latin typeface="Maiandra GD" pitchFamily="34" charset="0"/>
              </a:rPr>
              <a:t>(</a:t>
            </a:r>
            <a:r>
              <a:rPr lang="sr-Latn-RS" sz="1600" dirty="0">
                <a:latin typeface="Maiandra GD" pitchFamily="34" charset="0"/>
              </a:rPr>
              <a:t>Waxman SG et al Prog Brain Res. </a:t>
            </a:r>
            <a:r>
              <a:rPr lang="sr-Latn-RS" sz="1600" dirty="0" smtClean="0">
                <a:latin typeface="Maiandra GD" pitchFamily="34" charset="0"/>
              </a:rPr>
              <a:t>2005)</a:t>
            </a:r>
          </a:p>
          <a:p>
            <a:pPr marL="0" indent="0">
              <a:buNone/>
            </a:pPr>
            <a:endParaRPr lang="sr-Latn-RS" sz="16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1600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600" dirty="0">
                <a:latin typeface="Maiandra GD" pitchFamily="34" charset="0"/>
              </a:rPr>
              <a:t>      </a:t>
            </a:r>
            <a:r>
              <a:rPr lang="sr-Latn-RS" sz="1600" dirty="0" smtClean="0">
                <a:latin typeface="Maiandra GD" pitchFamily="34" charset="0"/>
              </a:rPr>
              <a:t>„</a:t>
            </a:r>
            <a:r>
              <a:rPr lang="sr-Latn-RS" sz="1800" b="1" dirty="0" smtClean="0">
                <a:latin typeface="Maiandra GD" pitchFamily="34" charset="0"/>
              </a:rPr>
              <a:t>cerebelarni </a:t>
            </a:r>
            <a:r>
              <a:rPr lang="sr-Latn-RS" sz="1800" b="1" dirty="0">
                <a:latin typeface="Maiandra GD" pitchFamily="34" charset="0"/>
              </a:rPr>
              <a:t>kognitivno afektivni </a:t>
            </a:r>
            <a:r>
              <a:rPr lang="sr-Latn-RS" sz="1800" b="1" dirty="0" smtClean="0">
                <a:latin typeface="Maiandra GD" pitchFamily="34" charset="0"/>
              </a:rPr>
              <a:t>sindrom“  </a:t>
            </a:r>
          </a:p>
          <a:p>
            <a:pPr marL="0" indent="0">
              <a:buNone/>
            </a:pPr>
            <a:endParaRPr lang="sr-Latn-RS" sz="1600" b="1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Egzekutivne funkcije (pažnja, radna memorija)</a:t>
            </a:r>
          </a:p>
          <a:p>
            <a:r>
              <a:rPr lang="sr-Latn-RS" sz="1600" dirty="0" smtClean="0">
                <a:latin typeface="Maiandra GD" pitchFamily="34" charset="0"/>
              </a:rPr>
              <a:t>Jezičke funkcije (verbalna fluentnost)</a:t>
            </a:r>
          </a:p>
          <a:p>
            <a:pPr marL="0" indent="0">
              <a:buNone/>
            </a:pPr>
            <a:r>
              <a:rPr lang="sr-Latn-RS" sz="1600" b="1" dirty="0">
                <a:latin typeface="Maiandra GD" pitchFamily="34" charset="0"/>
              </a:rPr>
              <a:t>                                               </a:t>
            </a:r>
            <a:r>
              <a:rPr lang="sr-Latn-RS" sz="1600" b="1" dirty="0" smtClean="0">
                <a:latin typeface="Maiandra GD" pitchFamily="34" charset="0"/>
              </a:rPr>
              <a:t>     </a:t>
            </a:r>
            <a:r>
              <a:rPr lang="sr-Latn-RS" sz="1600" dirty="0" smtClean="0">
                <a:latin typeface="Maiandra GD" pitchFamily="34" charset="0"/>
              </a:rPr>
              <a:t>(</a:t>
            </a:r>
            <a:r>
              <a:rPr lang="sr-Latn-RS" sz="1400" dirty="0" smtClean="0">
                <a:latin typeface="Maiandra GD" pitchFamily="34" charset="0"/>
              </a:rPr>
              <a:t>Schmahmann </a:t>
            </a:r>
            <a:r>
              <a:rPr lang="sr-Latn-RS" sz="1400" dirty="0">
                <a:latin typeface="Maiandra GD" pitchFamily="34" charset="0"/>
              </a:rPr>
              <a:t>JD et </a:t>
            </a:r>
            <a:r>
              <a:rPr lang="sr-Latn-RS" sz="1400" dirty="0" smtClean="0">
                <a:latin typeface="Maiandra GD" pitchFamily="34" charset="0"/>
              </a:rPr>
              <a:t>al, Brain</a:t>
            </a:r>
            <a:r>
              <a:rPr lang="sr-Latn-RS" sz="1400" dirty="0">
                <a:latin typeface="Maiandra GD" pitchFamily="34" charset="0"/>
              </a:rPr>
              <a:t>. 1998; Tedesco </a:t>
            </a:r>
            <a:r>
              <a:rPr lang="sr-Latn-RS" sz="1400" dirty="0" smtClean="0">
                <a:latin typeface="Maiandra GD" pitchFamily="34" charset="0"/>
              </a:rPr>
              <a:t>AM et al Brain 2011)</a:t>
            </a:r>
          </a:p>
          <a:p>
            <a:pPr>
              <a:buFont typeface="Wingdings" pitchFamily="2" charset="2"/>
              <a:buChar char="q"/>
            </a:pPr>
            <a:r>
              <a:rPr lang="sr-Latn-RS" sz="1600" b="1" dirty="0" smtClean="0">
                <a:latin typeface="Maiandra GD" pitchFamily="34" charset="0"/>
              </a:rPr>
              <a:t>Kongnitivni deficit i motrni znaci usled lezija malog mozga  dešavaju se paralelno</a:t>
            </a:r>
            <a:endParaRPr lang="sr-Latn-RS" sz="1600" b="1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600" b="1" dirty="0" smtClean="0">
                <a:latin typeface="Maiandra GD" pitchFamily="34" charset="0"/>
              </a:rPr>
              <a:t>      </a:t>
            </a:r>
            <a:r>
              <a:rPr lang="sr-Latn-RS" sz="1600" dirty="0" smtClean="0">
                <a:latin typeface="Maiandra GD" pitchFamily="34" charset="0"/>
              </a:rPr>
              <a:t>Kad postoje cerebelarni motorni znaci ispoljen je značajni veći kognitivni deficit</a:t>
            </a:r>
          </a:p>
          <a:p>
            <a:pPr marL="0" indent="0">
              <a:buNone/>
            </a:pPr>
            <a:r>
              <a:rPr lang="sr-Latn-RS" sz="1600" b="1" dirty="0">
                <a:latin typeface="Maiandra GD" pitchFamily="34" charset="0"/>
              </a:rPr>
              <a:t>                                     </a:t>
            </a:r>
            <a:r>
              <a:rPr lang="sr-Latn-RS" sz="1600" b="1" dirty="0" smtClean="0">
                <a:latin typeface="Maiandra GD" pitchFamily="34" charset="0"/>
              </a:rPr>
              <a:t>  </a:t>
            </a:r>
            <a:r>
              <a:rPr lang="sr-Latn-RS" sz="1600" dirty="0">
                <a:latin typeface="Maiandra GD" pitchFamily="34" charset="0"/>
              </a:rPr>
              <a:t>(Valentino P et al, Mult Scler. 2009   Weier </a:t>
            </a:r>
            <a:r>
              <a:rPr lang="sr-Latn-RS" sz="1600" dirty="0" smtClean="0">
                <a:latin typeface="Maiandra GD" pitchFamily="34" charset="0"/>
              </a:rPr>
              <a:t>K et </a:t>
            </a:r>
            <a:r>
              <a:rPr lang="sr-Latn-RS" sz="1600" dirty="0">
                <a:latin typeface="Maiandra GD" pitchFamily="34" charset="0"/>
              </a:rPr>
              <a:t>al  PLoS one. </a:t>
            </a:r>
            <a:r>
              <a:rPr lang="sr-Latn-RS" sz="1600" dirty="0" smtClean="0">
                <a:latin typeface="Maiandra GD" pitchFamily="34" charset="0"/>
              </a:rPr>
              <a:t>2014)</a:t>
            </a:r>
            <a:endParaRPr lang="sr-Latn-RS" sz="1600" dirty="0">
              <a:latin typeface="Maiandra GD" pitchFamily="34" charset="0"/>
            </a:endParaRPr>
          </a:p>
          <a:p>
            <a:pPr marL="0" indent="0">
              <a:buNone/>
            </a:pPr>
            <a:endParaRPr lang="sr-Latn-RS" sz="1600" b="1" dirty="0">
              <a:latin typeface="Maiandra GD" pitchFamily="34" charset="0"/>
            </a:endParaRPr>
          </a:p>
          <a:p>
            <a:pPr marL="0" indent="0">
              <a:buNone/>
            </a:pPr>
            <a:endParaRPr lang="sr-Latn-RS" sz="1800" dirty="0" smtClean="0">
              <a:latin typeface="Maiandra GD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2995613" cy="71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338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Mali mozak u multiploj sklerozi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800" b="1" dirty="0" smtClean="0">
                <a:latin typeface="Maiandra GD" pitchFamily="34" charset="0"/>
              </a:rPr>
              <a:t> Od  JM </a:t>
            </a:r>
            <a:r>
              <a:rPr lang="sr-Latn-RS" sz="2800" b="1" dirty="0">
                <a:latin typeface="Maiandra GD" pitchFamily="34" charset="0"/>
              </a:rPr>
              <a:t>Sharcot </a:t>
            </a:r>
            <a:endParaRPr lang="sr-Latn-RS" sz="2800" b="1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800" b="1" dirty="0" smtClean="0">
                <a:latin typeface="Maiandra GD" pitchFamily="34" charset="0"/>
              </a:rPr>
              <a:t>    trijas : tremor, nistagmus </a:t>
            </a:r>
            <a:r>
              <a:rPr lang="sr-Latn-RS" sz="2800" b="1" dirty="0">
                <a:latin typeface="Maiandra GD" pitchFamily="34" charset="0"/>
              </a:rPr>
              <a:t>i skandirani govor </a:t>
            </a:r>
            <a:endParaRPr lang="sr-Latn-RS" sz="2800" dirty="0">
              <a:latin typeface="Maiandra GD" pitchFamily="34" charset="0"/>
            </a:endParaRPr>
          </a:p>
          <a:p>
            <a:pPr marL="0" indent="0">
              <a:buNone/>
            </a:pPr>
            <a:endParaRPr lang="sr-Latn-RS" dirty="0" smtClean="0"/>
          </a:p>
          <a:p>
            <a:pPr>
              <a:buFont typeface="Wingdings" pitchFamily="2" charset="2"/>
              <a:buChar char="q"/>
            </a:pPr>
            <a:r>
              <a:rPr lang="sr-Latn-RS" dirty="0" smtClean="0"/>
              <a:t> </a:t>
            </a:r>
            <a:r>
              <a:rPr lang="sr-Latn-RS" sz="2400" dirty="0" smtClean="0">
                <a:latin typeface="Maiandra GD" pitchFamily="34" charset="0"/>
              </a:rPr>
              <a:t>Do otkrivanja asimptomatskih promena u malom mozgu obolelih od MS</a:t>
            </a:r>
          </a:p>
          <a:p>
            <a:pPr marL="0" indent="0">
              <a:buNone/>
            </a:pPr>
            <a:r>
              <a:rPr lang="sr-Latn-RS" sz="2400" dirty="0">
                <a:latin typeface="Maiandra GD" pitchFamily="34" charset="0"/>
              </a:rPr>
              <a:t> </a:t>
            </a:r>
            <a:endParaRPr lang="sr-Latn-RS" sz="2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400" dirty="0">
                <a:latin typeface="Maiandra GD" pitchFamily="34" charset="0"/>
              </a:rPr>
              <a:t> </a:t>
            </a:r>
            <a:r>
              <a:rPr lang="sr-Latn-RS" sz="2400" dirty="0" smtClean="0">
                <a:latin typeface="Maiandra GD" pitchFamily="34" charset="0"/>
              </a:rPr>
              <a:t>    </a:t>
            </a:r>
            <a:r>
              <a:rPr lang="sr-Latn-RS" sz="2000" dirty="0" smtClean="0">
                <a:latin typeface="Maiandra GD" pitchFamily="34" charset="0"/>
              </a:rPr>
              <a:t>Tehnikama nekonvencionalne MR mogu se otkriti prmene u naizgled normalnoj beloj masi malog mozga i kod asimptomatskih slučajeva 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                                                   </a:t>
            </a:r>
            <a:r>
              <a:rPr lang="sr-Latn-RS" sz="1600" dirty="0"/>
              <a:t> </a:t>
            </a:r>
            <a:r>
              <a:rPr lang="sr-Latn-RS" sz="1600" dirty="0" smtClean="0"/>
              <a:t>                           </a:t>
            </a:r>
          </a:p>
          <a:p>
            <a:pPr marL="0" indent="0">
              <a:buNone/>
            </a:pPr>
            <a:r>
              <a:rPr lang="sr-Latn-RS" sz="1600" dirty="0"/>
              <a:t> </a:t>
            </a:r>
            <a:r>
              <a:rPr lang="sr-Latn-RS" sz="1600" dirty="0" smtClean="0"/>
              <a:t>                                                                                         (</a:t>
            </a:r>
            <a:r>
              <a:rPr lang="sr-Latn-RS" sz="1600" dirty="0" smtClean="0">
                <a:latin typeface="Maiandra GD" pitchFamily="34" charset="0"/>
              </a:rPr>
              <a:t>Deppe M et al Mult Scler 2015)</a:t>
            </a:r>
            <a:endParaRPr lang="en-US" sz="16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0466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638800" cy="1325562"/>
          </a:xfrm>
        </p:spPr>
        <p:txBody>
          <a:bodyPr/>
          <a:lstStyle/>
          <a:p>
            <a:r>
              <a:rPr lang="sr-Latn-RS" dirty="0" smtClean="0">
                <a:latin typeface="Maiandra GD" pitchFamily="34" charset="0"/>
              </a:rPr>
              <a:t>Poremećaj funkcije  </a:t>
            </a:r>
            <a:br>
              <a:rPr lang="sr-Latn-RS" dirty="0" smtClean="0">
                <a:latin typeface="Maiandra GD" pitchFamily="34" charset="0"/>
              </a:rPr>
            </a:br>
            <a:r>
              <a:rPr lang="sr-Latn-RS" dirty="0" smtClean="0">
                <a:latin typeface="Maiandra GD" pitchFamily="34" charset="0"/>
              </a:rPr>
              <a:t>mokraćne bešike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5029200"/>
          </a:xfrm>
        </p:spPr>
        <p:txBody>
          <a:bodyPr/>
          <a:lstStyle/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     Učestalost poremećaja pražnjenja bešike je 80%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     Češći je kod žena, dužeg trajanja bolesti,većeg EDSS i postojanja parapareze</a:t>
            </a:r>
            <a:endParaRPr lang="en-U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     </a:t>
            </a:r>
            <a:r>
              <a:rPr lang="en-US" sz="1600" dirty="0" err="1" smtClean="0">
                <a:latin typeface="Maiandra GD" pitchFamily="34" charset="0"/>
              </a:rPr>
              <a:t>Smetnje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sfinktera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na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po</a:t>
            </a:r>
            <a:r>
              <a:rPr lang="sr-Latn-RS" sz="1600" dirty="0" smtClean="0">
                <a:latin typeface="Maiandra GD" pitchFamily="34" charset="0"/>
              </a:rPr>
              <a:t>č</a:t>
            </a:r>
            <a:r>
              <a:rPr lang="en-US" sz="1600" dirty="0" err="1" smtClean="0">
                <a:latin typeface="Maiandra GD" pitchFamily="34" charset="0"/>
              </a:rPr>
              <a:t>etku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bolesti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najjači prediktor teške forme bolesti</a:t>
            </a:r>
          </a:p>
          <a:p>
            <a:pPr marL="0" indent="0">
              <a:buNone/>
            </a:pPr>
            <a:r>
              <a:rPr lang="sr-Latn-RS" sz="2000" b="1" dirty="0" smtClean="0">
                <a:latin typeface="Maiandra GD" pitchFamily="34" charset="0"/>
              </a:rPr>
              <a:t>Simptomatologija:</a:t>
            </a:r>
          </a:p>
          <a:p>
            <a:pPr>
              <a:buFont typeface="Wingdings" pitchFamily="2" charset="2"/>
              <a:buChar char="q"/>
            </a:pPr>
            <a:r>
              <a:rPr lang="sr-Latn-RS" sz="1800" b="1" dirty="0" smtClean="0">
                <a:latin typeface="Maiandra GD" pitchFamily="34" charset="0"/>
              </a:rPr>
              <a:t>Neurogena bešika </a:t>
            </a:r>
            <a:r>
              <a:rPr lang="sr-Latn-RS" sz="1800" dirty="0" smtClean="0">
                <a:latin typeface="Maiandra GD" pitchFamily="34" charset="0"/>
              </a:rPr>
              <a:t>je značajan uzrok onesposobljenosti </a:t>
            </a:r>
          </a:p>
          <a:p>
            <a:r>
              <a:rPr lang="sr-Latn-RS" sz="1800" dirty="0">
                <a:latin typeface="Maiandra GD" pitchFamily="34" charset="0"/>
              </a:rPr>
              <a:t>  </a:t>
            </a:r>
            <a:r>
              <a:rPr lang="sr-Latn-RS" sz="1600" dirty="0" smtClean="0">
                <a:latin typeface="Maiandra GD" pitchFamily="34" charset="0"/>
              </a:rPr>
              <a:t>Hiperaktivna </a:t>
            </a:r>
            <a:r>
              <a:rPr lang="sr-Latn-RS" sz="1600" dirty="0">
                <a:latin typeface="Maiandra GD" pitchFamily="34" charset="0"/>
              </a:rPr>
              <a:t>bešika – </a:t>
            </a:r>
            <a:r>
              <a:rPr lang="sr-Latn-RS" sz="1400" dirty="0">
                <a:latin typeface="Maiandra GD" pitchFamily="34" charset="0"/>
              </a:rPr>
              <a:t>učestalo </a:t>
            </a:r>
            <a:r>
              <a:rPr lang="sr-Latn-RS" sz="1400" dirty="0" smtClean="0">
                <a:latin typeface="Maiandra GD" pitchFamily="34" charset="0"/>
              </a:rPr>
              <a:t>mokrenje 16%, </a:t>
            </a:r>
            <a:r>
              <a:rPr lang="sr-Latn-RS" sz="1400" dirty="0">
                <a:latin typeface="Maiandra GD" pitchFamily="34" charset="0"/>
              </a:rPr>
              <a:t>noćno </a:t>
            </a:r>
            <a:r>
              <a:rPr lang="sr-Latn-RS" sz="1400" dirty="0" smtClean="0">
                <a:latin typeface="Maiandra GD" pitchFamily="34" charset="0"/>
              </a:rPr>
              <a:t>mokrenje 21%, urgencija 17%, inkontinencija 8%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 Dezinhibicije  refelksa </a:t>
            </a:r>
            <a:r>
              <a:rPr lang="sr-Latn-RS" sz="1600" dirty="0">
                <a:latin typeface="Maiandra GD" pitchFamily="34" charset="0"/>
              </a:rPr>
              <a:t>detrusora </a:t>
            </a:r>
            <a:r>
              <a:rPr lang="sr-Latn-RS" sz="1600" dirty="0" smtClean="0">
                <a:latin typeface="Maiandra GD" pitchFamily="34" charset="0"/>
              </a:rPr>
              <a:t>(kooordinacija </a:t>
            </a:r>
            <a:r>
              <a:rPr lang="sr-Latn-RS" sz="1600" dirty="0">
                <a:latin typeface="Maiandra GD" pitchFamily="34" charset="0"/>
              </a:rPr>
              <a:t>kontrakcije detrusora i simultana relaksacija </a:t>
            </a:r>
            <a:endParaRPr lang="sr-Latn-R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 uretralnog sfinktera- vrlo često lezija u ponsu) kod 2/3 ovolelih sa urađenom urodinamikom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</a:t>
            </a:r>
            <a:r>
              <a:rPr lang="sr-Latn-RS" sz="1600" u="sng" dirty="0" smtClean="0">
                <a:latin typeface="Maiandra GD" pitchFamily="34" charset="0"/>
              </a:rPr>
              <a:t>Lečenje antiholinergicima  može uvesti i simptom lošeg pražnjenja i uzrokuje retenciju</a:t>
            </a:r>
          </a:p>
          <a:p>
            <a:r>
              <a:rPr lang="sr-Latn-RS" sz="1600" b="1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Snižena aktivnost bešike i nekompletno pražnjenje kod 25% dokazano urodinamikom  </a:t>
            </a:r>
            <a:endParaRPr lang="sr-Latn-RS" sz="14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  Detrusor sfinkter disinergija  kod 25% dokazano urodinamikom -gubitak koordinacije </a:t>
            </a: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  između detrusora i mišića svinktera (uobičajeno lezija u kičmenoj moždini  : oklevanje </a:t>
            </a: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  mokrenja, prekidi tokom mokrenja, nekompletno pražnjenje.</a:t>
            </a:r>
          </a:p>
          <a:p>
            <a:pPr marL="0" indent="0">
              <a:buNone/>
            </a:pPr>
            <a:r>
              <a:rPr lang="sr-Latn-RS" sz="1600" u="sng" dirty="0" smtClean="0">
                <a:latin typeface="Maiandra GD" pitchFamily="34" charset="0"/>
              </a:rPr>
              <a:t>Mešana simptomatologija je vrlo česta kod neurogene bešike</a:t>
            </a:r>
          </a:p>
          <a:p>
            <a:pPr marL="0" indent="0">
              <a:buNone/>
            </a:pPr>
            <a:r>
              <a:rPr lang="sr-Latn-RS" sz="1600" u="sng" dirty="0" smtClean="0">
                <a:latin typeface="Maiandra GD" pitchFamily="34" charset="0"/>
              </a:rPr>
              <a:t>Ponavljane  urinarne infekcije indikativne su za postojanje neurogene bešike</a:t>
            </a:r>
            <a:endParaRPr lang="sr-Latn-RS" sz="1600" b="1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800" b="1" dirty="0" smtClean="0">
                <a:latin typeface="Maiandra GD" pitchFamily="34" charset="0"/>
              </a:rPr>
              <a:t>Akutna urinarna retencija  </a:t>
            </a:r>
            <a:r>
              <a:rPr lang="sr-Latn-RS" sz="1800" dirty="0" smtClean="0">
                <a:latin typeface="Maiandra GD" pitchFamily="34" charset="0"/>
              </a:rPr>
              <a:t>često je simptom akutnog mijelitisa</a:t>
            </a:r>
            <a:endParaRPr lang="sr-Latn-RS" sz="1800" dirty="0">
              <a:latin typeface="Maiandra GD" pitchFamily="34" charset="0"/>
            </a:endParaRPr>
          </a:p>
          <a:p>
            <a:r>
              <a:rPr lang="sr-Latn-RS" sz="1400" dirty="0" smtClean="0">
                <a:latin typeface="Maiandra GD" pitchFamily="34" charset="0"/>
              </a:rPr>
              <a:t>Ridder et al 2013, Seze et al 2009, Fowler 2009, Litwiller et al </a:t>
            </a:r>
            <a:r>
              <a:rPr lang="sr-Latn-RS" sz="1400" dirty="0">
                <a:latin typeface="Maiandra GD" pitchFamily="34" charset="0"/>
              </a:rPr>
              <a:t>1999, Araki </a:t>
            </a:r>
            <a:r>
              <a:rPr lang="sr-Latn-RS" sz="1400" dirty="0" smtClean="0">
                <a:latin typeface="Maiandra GD" pitchFamily="34" charset="0"/>
              </a:rPr>
              <a:t>I et al J urol 2003.</a:t>
            </a:r>
          </a:p>
          <a:p>
            <a:pPr marL="0" indent="0">
              <a:buNone/>
            </a:pPr>
            <a:endParaRPr lang="sr-Latn-RS" sz="18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861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096000" cy="1325562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Maiandra GD" pitchFamily="34" charset="0"/>
              </a:rPr>
              <a:t>Poremećaj funkcije creva i seksualna disfunkcija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038600"/>
          </a:xfrm>
        </p:spPr>
        <p:txBody>
          <a:bodyPr/>
          <a:lstStyle/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Učestalost poremećaja pražnjenja creva je 66% kod obolelih od MS </a:t>
            </a:r>
          </a:p>
          <a:p>
            <a:endParaRPr lang="sr-Latn-RS" sz="1800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800" b="1" dirty="0" smtClean="0">
                <a:latin typeface="Maiandra GD" pitchFamily="34" charset="0"/>
              </a:rPr>
              <a:t>Poremećaj funkcije creva </a:t>
            </a:r>
            <a:r>
              <a:rPr lang="sr-Latn-RS" sz="1600" b="1" dirty="0" smtClean="0">
                <a:latin typeface="Maiandra GD" pitchFamily="34" charset="0"/>
              </a:rPr>
              <a:t>: </a:t>
            </a:r>
            <a:r>
              <a:rPr lang="sr-Latn-RS" sz="1600" dirty="0" smtClean="0">
                <a:latin typeface="Maiandra GD" pitchFamily="34" charset="0"/>
              </a:rPr>
              <a:t>opstipacija  36%,   fekalna inkontinencija 30%</a:t>
            </a:r>
            <a:endParaRPr lang="sr-Latn-RS" sz="16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Jasna patofiziološka osnova nije definisana. 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Poremećaj pražnejnja creva uzrokuje</a:t>
            </a:r>
            <a:r>
              <a:rPr lang="sr-Latn-RS" sz="1600" b="1" dirty="0">
                <a:solidFill>
                  <a:srgbClr val="FF0000"/>
                </a:solidFill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sram, predisponira infekciju i pogoršava spasticitet</a:t>
            </a:r>
            <a:endParaRPr lang="en-US" sz="16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                                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     Hinds  JP et al Gastroeneterology  1990</a:t>
            </a:r>
          </a:p>
          <a:p>
            <a:pPr marL="0" indent="0">
              <a:buNone/>
            </a:pPr>
            <a:endParaRPr lang="sr-Latn-RS" sz="1400" dirty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800" b="1" dirty="0" smtClean="0">
                <a:latin typeface="Maiandra GD" pitchFamily="34" charset="0"/>
              </a:rPr>
              <a:t>Poremećaj seksualnih funkcija  </a:t>
            </a: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    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Učestalost kod obolelih od MS je značajna i do 80% muškaraca i 50-70% žena</a:t>
            </a:r>
          </a:p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 U prvih 5 godina bolesti: 50% muškaraca i 14% žena ima poremećaj seksualnih  funkcija</a:t>
            </a:r>
          </a:p>
          <a:p>
            <a:pPr marL="0" indent="0">
              <a:buNone/>
            </a:pPr>
            <a:endParaRPr lang="sr-Latn-R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Najučestaliji simptom: erektilna disfunkcija muškaraca i izostanak orgazma kod žena</a:t>
            </a:r>
          </a:p>
          <a:p>
            <a:r>
              <a:rPr lang="sr-Latn-RS" sz="1600" dirty="0" smtClean="0">
                <a:latin typeface="Maiandra GD" pitchFamily="34" charset="0"/>
              </a:rPr>
              <a:t>Primarna seksualna disfunkcija – demijelinizacija CNS  (erektilna disfunkcija,smanjen libido)</a:t>
            </a:r>
          </a:p>
          <a:p>
            <a:r>
              <a:rPr lang="sr-Latn-RS" sz="1600" dirty="0" smtClean="0">
                <a:latin typeface="Maiandra GD" pitchFamily="34" charset="0"/>
              </a:rPr>
              <a:t>Sekundarna seksualna disfunkcija- zamor, spasticitet, kognitivna disfunkcija, dejstvo lekova</a:t>
            </a:r>
          </a:p>
          <a:p>
            <a:r>
              <a:rPr lang="sr-Latn-RS" sz="1600" dirty="0" smtClean="0">
                <a:latin typeface="Maiandra GD" pitchFamily="34" charset="0"/>
              </a:rPr>
              <a:t>Tercijarna seksualna disfunkcija</a:t>
            </a:r>
            <a:r>
              <a:rPr lang="sr-Latn-RS" sz="1800" dirty="0" smtClean="0">
                <a:latin typeface="Maiandra GD" pitchFamily="34" charset="0"/>
              </a:rPr>
              <a:t> – </a:t>
            </a:r>
            <a:r>
              <a:rPr lang="sr-Latn-RS" sz="1600" dirty="0" smtClean="0">
                <a:latin typeface="Maiandra GD" pitchFamily="34" charset="0"/>
              </a:rPr>
              <a:t>psihološka, socijalna i kulturološka pitanja  </a:t>
            </a:r>
            <a:r>
              <a:rPr lang="sr-Latn-RS" sz="1800" dirty="0" smtClean="0">
                <a:latin typeface="Maiandra GD" pitchFamily="34" charset="0"/>
              </a:rPr>
              <a:t> </a:t>
            </a:r>
            <a:endParaRPr lang="sr-Latn-RS" sz="18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Maiandra GD" pitchFamily="34" charset="0"/>
              </a:rPr>
              <a:t>Tepav</a:t>
            </a:r>
            <a:r>
              <a:rPr lang="sr-Latn-RS" sz="1400" dirty="0" smtClean="0">
                <a:latin typeface="Maiandra GD" pitchFamily="34" charset="0"/>
              </a:rPr>
              <a:t>čević DK  et al Mult Scler 2008, Litwiller et al 1999, J Drulovic et al 2013,Nortvedt M et al Mult Scler 2007</a:t>
            </a:r>
            <a:endParaRPr lang="sr-Latn-RS" sz="16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7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334000" cy="1325562"/>
          </a:xfrm>
        </p:spPr>
        <p:txBody>
          <a:bodyPr/>
          <a:lstStyle/>
          <a:p>
            <a:r>
              <a:rPr lang="sr-Latn-RS" dirty="0" smtClean="0">
                <a:latin typeface="Maiandra GD" pitchFamily="34" charset="0"/>
              </a:rPr>
              <a:t>Spinalni sindrom u </a:t>
            </a:r>
            <a:br>
              <a:rPr lang="sr-Latn-RS" dirty="0" smtClean="0">
                <a:latin typeface="Maiandra GD" pitchFamily="34" charset="0"/>
              </a:rPr>
            </a:br>
            <a:r>
              <a:rPr lang="sr-Latn-RS" dirty="0" smtClean="0">
                <a:latin typeface="Maiandra GD" pitchFamily="34" charset="0"/>
              </a:rPr>
              <a:t>multiploj sklerozi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1"/>
            <a:ext cx="8229600" cy="3962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1800" dirty="0" smtClean="0">
                <a:latin typeface="Maiandra GD" pitchFamily="34" charset="0"/>
              </a:rPr>
              <a:t>Parcijalni transferzalni mijelitis zahvatanje jednog ili više ali ne i svih funkcionalnih sistema kičmene moždine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 smtClean="0">
                <a:latin typeface="Maiandra GD" pitchFamily="34" charset="0"/>
              </a:rPr>
              <a:t>Sa predominacijom senzitivnih simptoma p</a:t>
            </a:r>
            <a:r>
              <a:rPr lang="en-US" sz="1800" dirty="0" err="1" smtClean="0">
                <a:latin typeface="Maiandra GD" pitchFamily="34" charset="0"/>
              </a:rPr>
              <a:t>redstavlja</a:t>
            </a:r>
            <a:r>
              <a:rPr lang="en-US" sz="1800" dirty="0" smtClean="0">
                <a:latin typeface="Maiandra GD" pitchFamily="34" charset="0"/>
              </a:rPr>
              <a:t> </a:t>
            </a:r>
            <a:r>
              <a:rPr lang="sr-Latn-RS" sz="1800" dirty="0">
                <a:latin typeface="Maiandra GD" pitchFamily="34" charset="0"/>
              </a:rPr>
              <a:t>tipičnu kliničku manifestaciju klinički izolovanog </a:t>
            </a:r>
            <a:r>
              <a:rPr lang="sr-Latn-RS" sz="1800" dirty="0" smtClean="0">
                <a:latin typeface="Maiandra GD" pitchFamily="34" charset="0"/>
              </a:rPr>
              <a:t>sindroma 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 smtClean="0">
                <a:latin typeface="Maiandra GD" pitchFamily="34" charset="0"/>
              </a:rPr>
              <a:t>Većina fokalnih lezija nalazi seu vratnom delu kičmene moždine,u 16%</a:t>
            </a:r>
            <a:r>
              <a:rPr lang="sr-Latn-RS" sz="1800" dirty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su lezije isključivo u vratnom segmentu</a:t>
            </a:r>
          </a:p>
          <a:p>
            <a:pPr marL="0" indent="0">
              <a:buNone/>
            </a:pPr>
            <a:endParaRPr lang="sr-Latn-RS" sz="18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Simptomi i znaci: </a:t>
            </a:r>
          </a:p>
          <a:p>
            <a:r>
              <a:rPr lang="sr-Latn-RS" sz="1800" dirty="0" smtClean="0">
                <a:latin typeface="Maiandra GD" pitchFamily="34" charset="0"/>
              </a:rPr>
              <a:t>Subakutni tok pojave simptoma, od nekoliko dana do 3 nedelje</a:t>
            </a:r>
          </a:p>
          <a:p>
            <a:r>
              <a:rPr lang="sr-Latn-RS" sz="1800" dirty="0" smtClean="0">
                <a:latin typeface="Maiandra GD" pitchFamily="34" charset="0"/>
              </a:rPr>
              <a:t>Senzacija pojasnog stezanja u trupu „MS hug“</a:t>
            </a:r>
          </a:p>
          <a:p>
            <a:r>
              <a:rPr lang="sr-Latn-RS" sz="1800" dirty="0" smtClean="0">
                <a:latin typeface="Maiandra GD" pitchFamily="34" charset="0"/>
              </a:rPr>
              <a:t>Smetnje sfinktera uglavnom bešike (urgencija, inkontinencija)</a:t>
            </a:r>
          </a:p>
          <a:p>
            <a:r>
              <a:rPr lang="sr-Latn-RS" sz="1800" dirty="0" smtClean="0">
                <a:latin typeface="Maiandra GD" pitchFamily="34" charset="0"/>
              </a:rPr>
              <a:t>Lhermitte-ov  znak</a:t>
            </a:r>
          </a:p>
          <a:p>
            <a:r>
              <a:rPr lang="sr-Latn-RS" sz="1800" dirty="0" smtClean="0">
                <a:latin typeface="Maiandra GD" pitchFamily="34" charset="0"/>
              </a:rPr>
              <a:t>Asmietrična (spastična) slabost nogu</a:t>
            </a:r>
          </a:p>
          <a:p>
            <a:pPr marL="0" indent="0">
              <a:buNone/>
            </a:pPr>
            <a:r>
              <a:rPr lang="sr-Latn-RS" sz="2000" dirty="0">
                <a:latin typeface="Maiandra GD" pitchFamily="34" charset="0"/>
              </a:rPr>
              <a:t>                   </a:t>
            </a:r>
            <a:r>
              <a:rPr lang="sr-Latn-RS" sz="2000" dirty="0" smtClean="0">
                <a:latin typeface="Maiandra GD" pitchFamily="34" charset="0"/>
              </a:rPr>
              <a:t>     </a:t>
            </a:r>
            <a:r>
              <a:rPr lang="sr-Latn-RS" sz="1400" dirty="0">
                <a:latin typeface="Maiandra GD" pitchFamily="34" charset="0"/>
              </a:rPr>
              <a:t>de Seze J et al Brain </a:t>
            </a:r>
            <a:r>
              <a:rPr lang="sr-Latn-RS" sz="1400" dirty="0" smtClean="0">
                <a:latin typeface="Maiandra GD" pitchFamily="34" charset="0"/>
              </a:rPr>
              <a:t>2001, Miller </a:t>
            </a:r>
            <a:r>
              <a:rPr lang="sr-Latn-RS" sz="1400" dirty="0">
                <a:latin typeface="Maiandra GD" pitchFamily="34" charset="0"/>
              </a:rPr>
              <a:t>DH et al Mult Scler </a:t>
            </a:r>
            <a:r>
              <a:rPr lang="sr-Latn-RS" sz="1400" dirty="0" smtClean="0">
                <a:latin typeface="Maiandra GD" pitchFamily="34" charset="0"/>
              </a:rPr>
              <a:t>2008, Bourre </a:t>
            </a:r>
            <a:r>
              <a:rPr lang="sr-Latn-RS" sz="1400" dirty="0">
                <a:latin typeface="Maiandra GD" pitchFamily="34" charset="0"/>
              </a:rPr>
              <a:t>et al 2012</a:t>
            </a:r>
          </a:p>
          <a:p>
            <a:pPr marL="0" indent="0">
              <a:buNone/>
            </a:pPr>
            <a:endParaRPr lang="sr-Latn-RS" sz="1400" dirty="0">
              <a:latin typeface="Maiandra GD" pitchFamily="34" charset="0"/>
            </a:endParaRPr>
          </a:p>
          <a:p>
            <a:pPr marL="0" indent="0">
              <a:buNone/>
            </a:pPr>
            <a:endParaRPr lang="sr-Latn-RS" sz="1400" dirty="0" smtClean="0">
              <a:latin typeface="Maiandra GD" pitchFamily="34" charset="0"/>
            </a:endParaRPr>
          </a:p>
          <a:p>
            <a:endParaRPr lang="sr-Latn-RS" sz="20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</a:t>
            </a:r>
          </a:p>
          <a:p>
            <a:pPr marL="0" indent="0">
              <a:buNone/>
            </a:pPr>
            <a:endParaRPr lang="en-US" sz="20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8588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00800" cy="1630362"/>
          </a:xfrm>
        </p:spPr>
        <p:txBody>
          <a:bodyPr>
            <a:normAutofit fontScale="90000"/>
          </a:bodyPr>
          <a:lstStyle/>
          <a:p>
            <a:r>
              <a:rPr lang="sr-Latn-RS" sz="2700" dirty="0" smtClean="0">
                <a:latin typeface="Maiandra GD" pitchFamily="34" charset="0"/>
              </a:rPr>
              <a:t/>
            </a:r>
            <a:br>
              <a:rPr lang="sr-Latn-RS" sz="2700" dirty="0" smtClean="0">
                <a:latin typeface="Maiandra GD" pitchFamily="34" charset="0"/>
              </a:rPr>
            </a:br>
            <a:r>
              <a:rPr lang="sr-Latn-RS" sz="2700" dirty="0">
                <a:latin typeface="Maiandra GD" pitchFamily="34" charset="0"/>
              </a:rPr>
              <a:t/>
            </a:r>
            <a:br>
              <a:rPr lang="sr-Latn-RS" sz="2700" dirty="0">
                <a:latin typeface="Maiandra GD" pitchFamily="34" charset="0"/>
              </a:rPr>
            </a:br>
            <a:r>
              <a:rPr lang="sr-Latn-RS" sz="2700" dirty="0" smtClean="0">
                <a:latin typeface="Maiandra GD" pitchFamily="34" charset="0"/>
              </a:rPr>
              <a:t/>
            </a:r>
            <a:br>
              <a:rPr lang="sr-Latn-RS" sz="2700" dirty="0" smtClean="0">
                <a:latin typeface="Maiandra GD" pitchFamily="34" charset="0"/>
              </a:rPr>
            </a:br>
            <a:r>
              <a:rPr lang="sr-Latn-RS" sz="2700" dirty="0" smtClean="0">
                <a:latin typeface="Maiandra GD" pitchFamily="34" charset="0"/>
              </a:rPr>
              <a:t/>
            </a:r>
            <a:br>
              <a:rPr lang="sr-Latn-RS" sz="2700" dirty="0" smtClean="0">
                <a:latin typeface="Maiandra GD" pitchFamily="34" charset="0"/>
              </a:rPr>
            </a:br>
            <a:r>
              <a:rPr lang="sr-Latn-RS" sz="3100" dirty="0" smtClean="0">
                <a:latin typeface="Maiandra GD" pitchFamily="34" charset="0"/>
              </a:rPr>
              <a:t>Zamor u MS</a:t>
            </a:r>
            <a:r>
              <a:rPr lang="sr-Latn-RS" sz="2700" dirty="0" smtClean="0">
                <a:latin typeface="Maiandra GD" pitchFamily="34" charset="0"/>
              </a:rPr>
              <a:t/>
            </a:r>
            <a:br>
              <a:rPr lang="sr-Latn-RS" sz="2700" dirty="0" smtClean="0">
                <a:latin typeface="Maiandra GD" pitchFamily="34" charset="0"/>
              </a:rPr>
            </a:br>
            <a:r>
              <a:rPr lang="sr-Latn-RS" sz="2200" dirty="0" smtClean="0">
                <a:latin typeface="Maiandra GD" pitchFamily="34" charset="0"/>
              </a:rPr>
              <a:t>percepcija snižene mentalne ili fizičke energije što </a:t>
            </a:r>
            <a:br>
              <a:rPr lang="sr-Latn-RS" sz="2200" dirty="0" smtClean="0">
                <a:latin typeface="Maiandra GD" pitchFamily="34" charset="0"/>
              </a:rPr>
            </a:br>
            <a:r>
              <a:rPr lang="sr-Latn-RS" sz="2200" dirty="0" smtClean="0">
                <a:latin typeface="Maiandra GD" pitchFamily="34" charset="0"/>
              </a:rPr>
              <a:t>može ograničiti rutinske ili dnevne sktivnosti</a:t>
            </a:r>
            <a:r>
              <a:rPr lang="sr-Latn-RS" dirty="0" smtClean="0">
                <a:latin typeface="Maiandra GD" pitchFamily="34" charset="0"/>
              </a:rPr>
              <a:t/>
            </a:r>
            <a:br>
              <a:rPr lang="sr-Latn-RS" dirty="0" smtClean="0">
                <a:latin typeface="Maiandra GD" pitchFamily="34" charset="0"/>
              </a:rPr>
            </a:br>
            <a:r>
              <a:rPr lang="sr-Latn-RS" dirty="0" smtClean="0">
                <a:latin typeface="Maiandra GD" pitchFamily="34" charset="0"/>
              </a:rPr>
              <a:t/>
            </a:r>
            <a:br>
              <a:rPr lang="sr-Latn-RS" dirty="0" smtClean="0">
                <a:latin typeface="Maiandra GD" pitchFamily="34" charset="0"/>
              </a:rPr>
            </a:br>
            <a:r>
              <a:rPr lang="sr-Latn-RS" dirty="0" smtClean="0">
                <a:latin typeface="Maiandra GD" pitchFamily="34" charset="0"/>
              </a:rPr>
              <a:t/>
            </a:r>
            <a:br>
              <a:rPr lang="sr-Latn-RS" dirty="0" smtClean="0">
                <a:latin typeface="Maiandra GD" pitchFamily="34" charset="0"/>
              </a:rPr>
            </a:b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158777"/>
            <a:ext cx="8991600" cy="4656759"/>
          </a:xfrm>
        </p:spPr>
        <p:txBody>
          <a:bodyPr/>
          <a:lstStyle/>
          <a:p>
            <a:r>
              <a:rPr lang="sr-Latn-RS" sz="1600" dirty="0" smtClean="0">
                <a:latin typeface="Maiandra GD" pitchFamily="34" charset="0"/>
              </a:rPr>
              <a:t>Vrlo čest simptom (i do 90%), inicjalna prezentacija bolesti (10%) često neprepoznat</a:t>
            </a:r>
          </a:p>
          <a:p>
            <a:r>
              <a:rPr lang="sr-Latn-RS" sz="1600" dirty="0" smtClean="0">
                <a:latin typeface="Maiandra GD" pitchFamily="34" charset="0"/>
              </a:rPr>
              <a:t>2/3 obolelih zamor izdavajaju kao simptom koji ih najviše remeti </a:t>
            </a:r>
          </a:p>
          <a:p>
            <a:r>
              <a:rPr lang="sr-Latn-RS" sz="1600" dirty="0" smtClean="0">
                <a:latin typeface="Maiandra GD" pitchFamily="34" charset="0"/>
              </a:rPr>
              <a:t>Češći </a:t>
            </a:r>
            <a:r>
              <a:rPr lang="sr-Latn-RS" sz="1600" dirty="0">
                <a:latin typeface="Maiandra GD" pitchFamily="34" charset="0"/>
              </a:rPr>
              <a:t>je kod žena, u starijoj životnoj </a:t>
            </a:r>
            <a:r>
              <a:rPr lang="sr-Latn-RS" sz="1600" dirty="0" smtClean="0">
                <a:latin typeface="Maiandra GD" pitchFamily="34" charset="0"/>
              </a:rPr>
              <a:t>dobi, u bolesti koja duže traje </a:t>
            </a:r>
            <a:r>
              <a:rPr lang="sr-Latn-RS" sz="1600" dirty="0">
                <a:latin typeface="Maiandra GD" pitchFamily="34" charset="0"/>
              </a:rPr>
              <a:t>i u progresivnoj </a:t>
            </a:r>
            <a:r>
              <a:rPr lang="sr-Latn-RS" sz="1600" dirty="0" smtClean="0">
                <a:latin typeface="Maiandra GD" pitchFamily="34" charset="0"/>
              </a:rPr>
              <a:t>MS (100%)</a:t>
            </a:r>
          </a:p>
          <a:p>
            <a:r>
              <a:rPr lang="sr-Latn-RS" sz="1600" b="1" dirty="0" smtClean="0">
                <a:latin typeface="Maiandra GD" pitchFamily="34" charset="0"/>
              </a:rPr>
              <a:t>Karakteristično za MS: nastaje tokom dana i nestaje sa odmaranjem </a:t>
            </a:r>
            <a:endParaRPr lang="sr-Latn-RS" sz="16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Provocira </a:t>
            </a:r>
            <a:r>
              <a:rPr lang="sr-Latn-RS" sz="1600" dirty="0">
                <a:latin typeface="Maiandra GD" pitchFamily="34" charset="0"/>
              </a:rPr>
              <a:t>ga i </a:t>
            </a:r>
            <a:r>
              <a:rPr lang="sr-Latn-RS" sz="1600" dirty="0" smtClean="0">
                <a:latin typeface="Maiandra GD" pitchFamily="34" charset="0"/>
              </a:rPr>
              <a:t>potencira,fizička aktivnost, emocinalni napor, </a:t>
            </a:r>
            <a:r>
              <a:rPr lang="sr-Latn-RS" sz="1600" dirty="0">
                <a:latin typeface="Maiandra GD" pitchFamily="34" charset="0"/>
              </a:rPr>
              <a:t>kognitivna disfunkcija, osetljivost na visoku temperaturu </a:t>
            </a:r>
            <a:endParaRPr lang="sr-Latn-RS" sz="16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Forma </a:t>
            </a:r>
            <a:r>
              <a:rPr lang="sr-Latn-RS" sz="1600" dirty="0">
                <a:latin typeface="Maiandra GD" pitchFamily="34" charset="0"/>
              </a:rPr>
              <a:t>spontanog zamora (ne provociranog) konstantnog trajanja bez redukcije po odmaranju  </a:t>
            </a:r>
            <a:endParaRPr lang="sr-Latn-RS" sz="16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Tendenca  javljanja u kalsteru uz anksioznost i depresiju sa verovatnim  patofiziološkim mehanizmima koji se dodiruju ili preklapaju</a:t>
            </a:r>
          </a:p>
          <a:p>
            <a:r>
              <a:rPr lang="sr-Latn-RS" sz="1600" dirty="0">
                <a:latin typeface="Maiandra GD" pitchFamily="34" charset="0"/>
              </a:rPr>
              <a:t>Skala za procenu zamora: Fatigue Severity Scale</a:t>
            </a:r>
          </a:p>
          <a:p>
            <a:pPr marL="0" indent="0">
              <a:buNone/>
            </a:pPr>
            <a:endParaRPr lang="sr-Latn-RS" sz="16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Jasna patofiziologija zamora nije definisana</a:t>
            </a:r>
          </a:p>
          <a:p>
            <a:r>
              <a:rPr lang="sr-Latn-RS" sz="1600" dirty="0" smtClean="0">
                <a:latin typeface="Maiandra GD" pitchFamily="34" charset="0"/>
              </a:rPr>
              <a:t>Ne postoji specificna, uspešna terapija</a:t>
            </a:r>
          </a:p>
          <a:p>
            <a:r>
              <a:rPr lang="sr-Latn-RS" sz="1600" dirty="0" smtClean="0">
                <a:latin typeface="Maiandra GD" pitchFamily="34" charset="0"/>
              </a:rPr>
              <a:t>Zamor je često razlog za penzionisanje</a:t>
            </a:r>
            <a:endParaRPr lang="sr-Latn-RS" sz="18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1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400" dirty="0" smtClean="0">
                <a:latin typeface="Maiandra GD" pitchFamily="34" charset="0"/>
              </a:rPr>
              <a:t>                Drulović j et al Disabil Rehabil</a:t>
            </a:r>
            <a:r>
              <a:rPr lang="en-US" sz="1400" dirty="0" smtClean="0"/>
              <a:t> 2013</a:t>
            </a:r>
            <a:r>
              <a:rPr lang="sr-Latn-RS" sz="1400" dirty="0" smtClean="0"/>
              <a:t>, </a:t>
            </a:r>
            <a:r>
              <a:rPr lang="en-US" sz="1400" dirty="0" err="1"/>
              <a:t>Branas</a:t>
            </a:r>
            <a:r>
              <a:rPr lang="en-US" sz="1400" dirty="0"/>
              <a:t> </a:t>
            </a:r>
            <a:r>
              <a:rPr lang="en-US" sz="1400" dirty="0" smtClean="0"/>
              <a:t>P</a:t>
            </a:r>
            <a:r>
              <a:rPr lang="sr-Latn-RS" sz="1400" dirty="0"/>
              <a:t> et al Health Technol Assess 2000, Feinstein A </a:t>
            </a:r>
            <a:r>
              <a:rPr lang="sr-Latn-RS" sz="1400" dirty="0" smtClean="0"/>
              <a:t> 1999.</a:t>
            </a:r>
            <a:endParaRPr lang="sr-Latn-RS" sz="1400" dirty="0" smtClean="0">
              <a:latin typeface="Maiandra G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5645986"/>
            <a:ext cx="4823436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dirty="0" smtClean="0">
                <a:latin typeface="Maiandra GD" pitchFamily="34" charset="0"/>
              </a:rPr>
              <a:t> Zamor kao simptom je opisan prvi put 1949. </a:t>
            </a:r>
          </a:p>
          <a:p>
            <a:r>
              <a:rPr lang="sr-Latn-RS" sz="1400" dirty="0" smtClean="0">
                <a:latin typeface="Maiandra GD" pitchFamily="34" charset="0"/>
              </a:rPr>
              <a:t>                                (Klenner et al South Med Surg 1949)</a:t>
            </a:r>
            <a:endParaRPr lang="en-U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10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325562"/>
          </a:xfrm>
        </p:spPr>
        <p:txBody>
          <a:bodyPr/>
          <a:lstStyle/>
          <a:p>
            <a:r>
              <a:rPr lang="sr-Latn-RS" dirty="0" smtClean="0">
                <a:latin typeface="Maiandra GD" pitchFamily="34" charset="0"/>
              </a:rPr>
              <a:t>Pokušaj da se razume</a:t>
            </a:r>
            <a:br>
              <a:rPr lang="sr-Latn-RS" dirty="0" smtClean="0">
                <a:latin typeface="Maiandra GD" pitchFamily="34" charset="0"/>
              </a:rPr>
            </a:br>
            <a:r>
              <a:rPr lang="sr-Latn-RS" dirty="0" smtClean="0">
                <a:latin typeface="Maiandra GD" pitchFamily="34" charset="0"/>
              </a:rPr>
              <a:t>patofiziologija</a:t>
            </a:r>
            <a:endParaRPr lang="en-US" dirty="0">
              <a:latin typeface="Maiandra G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8507619"/>
              </p:ext>
            </p:extLst>
          </p:nvPr>
        </p:nvGraphicFramePr>
        <p:xfrm>
          <a:off x="457200" y="1600200"/>
          <a:ext cx="8534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0200" y="6421677"/>
            <a:ext cx="731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 dirty="0" smtClean="0">
                <a:latin typeface="Maiandra GD" pitchFamily="34" charset="0"/>
              </a:rPr>
              <a:t>              Bol </a:t>
            </a:r>
            <a:r>
              <a:rPr lang="sr-Latn-RS" sz="1400" dirty="0">
                <a:latin typeface="Maiandra GD" pitchFamily="34" charset="0"/>
              </a:rPr>
              <a:t>Y et al  J Behav Med </a:t>
            </a:r>
            <a:r>
              <a:rPr lang="sr-Latn-RS" sz="1400" dirty="0" smtClean="0">
                <a:latin typeface="Maiandra GD" pitchFamily="34" charset="0"/>
              </a:rPr>
              <a:t>2010 </a:t>
            </a:r>
            <a:r>
              <a:rPr lang="sr-Latn-RS" sz="1400" dirty="0">
                <a:latin typeface="Maiandra GD" pitchFamily="34" charset="0"/>
              </a:rPr>
              <a:t>, Braley TJ Sleep 2010, Rocca MA  </a:t>
            </a:r>
            <a:r>
              <a:rPr lang="sr-Latn-RS" sz="1400" dirty="0" smtClean="0">
                <a:latin typeface="Maiandra GD" pitchFamily="34" charset="0"/>
              </a:rPr>
              <a:t>Radiology 2014.</a:t>
            </a:r>
            <a:endParaRPr lang="en-U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9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7" y="1438275"/>
            <a:ext cx="15716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656" y="1809750"/>
            <a:ext cx="3038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" y="171270"/>
            <a:ext cx="496379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dirty="0" smtClean="0">
                <a:latin typeface="Maiandra GD" pitchFamily="34" charset="0"/>
              </a:rPr>
              <a:t>                                      </a:t>
            </a:r>
            <a:r>
              <a:rPr lang="sr-Latn-RS" b="1" dirty="0" smtClean="0">
                <a:latin typeface="Maiandra GD" pitchFamily="34" charset="0"/>
              </a:rPr>
              <a:t>HOLISM</a:t>
            </a:r>
            <a:r>
              <a:rPr lang="sr-Latn-RS" dirty="0" smtClean="0">
                <a:latin typeface="Maiandra GD" pitchFamily="34" charset="0"/>
              </a:rPr>
              <a:t> studija </a:t>
            </a:r>
          </a:p>
          <a:p>
            <a:r>
              <a:rPr lang="sr-Latn-RS" dirty="0">
                <a:latin typeface="Maiandra GD" pitchFamily="34" charset="0"/>
              </a:rPr>
              <a:t> </a:t>
            </a:r>
            <a:r>
              <a:rPr lang="sr-Latn-RS" dirty="0" smtClean="0">
                <a:latin typeface="Maiandra GD" pitchFamily="34" charset="0"/>
              </a:rPr>
              <a:t>          </a:t>
            </a:r>
            <a:r>
              <a:rPr lang="sr-Latn-RS" sz="1600" b="1" dirty="0" smtClean="0">
                <a:latin typeface="Maiandra GD" pitchFamily="34" charset="0"/>
              </a:rPr>
              <a:t>H</a:t>
            </a:r>
            <a:r>
              <a:rPr lang="sr-Latn-RS" sz="1600" dirty="0" smtClean="0">
                <a:latin typeface="Maiandra GD" pitchFamily="34" charset="0"/>
              </a:rPr>
              <a:t>ealth </a:t>
            </a:r>
            <a:r>
              <a:rPr lang="sr-Latn-RS" sz="1600" b="1" dirty="0" smtClean="0">
                <a:latin typeface="Maiandra GD" pitchFamily="34" charset="0"/>
              </a:rPr>
              <a:t>O</a:t>
            </a:r>
            <a:r>
              <a:rPr lang="sr-Latn-RS" sz="1600" dirty="0" smtClean="0">
                <a:latin typeface="Maiandra GD" pitchFamily="34" charset="0"/>
              </a:rPr>
              <a:t>utcomes and </a:t>
            </a:r>
            <a:r>
              <a:rPr lang="sr-Latn-RS" sz="1600" b="1" dirty="0" smtClean="0">
                <a:latin typeface="Maiandra GD" pitchFamily="34" charset="0"/>
              </a:rPr>
              <a:t>L</a:t>
            </a:r>
            <a:r>
              <a:rPr lang="sr-Latn-RS" sz="1600" dirty="0" smtClean="0">
                <a:latin typeface="Maiandra GD" pitchFamily="34" charset="0"/>
              </a:rPr>
              <a:t>ifestyle </a:t>
            </a:r>
            <a:r>
              <a:rPr lang="sr-Latn-RS" sz="1600" b="1" dirty="0" smtClean="0">
                <a:latin typeface="Maiandra GD" pitchFamily="34" charset="0"/>
              </a:rPr>
              <a:t>I</a:t>
            </a:r>
            <a:r>
              <a:rPr lang="sr-Latn-RS" sz="1600" dirty="0" smtClean="0">
                <a:latin typeface="Maiandra GD" pitchFamily="34" charset="0"/>
              </a:rPr>
              <a:t>nterventions </a:t>
            </a:r>
          </a:p>
          <a:p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       in a </a:t>
            </a:r>
            <a:r>
              <a:rPr lang="sr-Latn-RS" sz="1600" b="1" dirty="0" smtClean="0">
                <a:latin typeface="Maiandra GD" pitchFamily="34" charset="0"/>
              </a:rPr>
              <a:t>S</a:t>
            </a:r>
            <a:r>
              <a:rPr lang="sr-Latn-RS" sz="1600" dirty="0" smtClean="0">
                <a:latin typeface="Maiandra GD" pitchFamily="34" charset="0"/>
              </a:rPr>
              <a:t>imple of People with </a:t>
            </a:r>
            <a:r>
              <a:rPr lang="sr-Latn-RS" sz="1600" b="1" dirty="0" smtClean="0">
                <a:latin typeface="Maiandra GD" pitchFamily="34" charset="0"/>
              </a:rPr>
              <a:t>M</a:t>
            </a:r>
            <a:r>
              <a:rPr lang="sr-Latn-RS" sz="1600" dirty="0" smtClean="0">
                <a:latin typeface="Maiandra GD" pitchFamily="34" charset="0"/>
              </a:rPr>
              <a:t>ultiple Sclerosis</a:t>
            </a:r>
          </a:p>
          <a:p>
            <a:r>
              <a:rPr lang="sr-Latn-RS" sz="1600" dirty="0" smtClean="0">
                <a:latin typeface="Maiandra GD" pitchFamily="34" charset="0"/>
              </a:rPr>
              <a:t>                                 </a:t>
            </a:r>
            <a:r>
              <a:rPr lang="en-US" sz="1600" dirty="0" smtClean="0">
                <a:latin typeface="Maiandra GD" pitchFamily="34" charset="0"/>
              </a:rPr>
              <a:t>          </a:t>
            </a:r>
            <a:r>
              <a:rPr lang="sr-Latn-RS" sz="1600" dirty="0" smtClean="0">
                <a:latin typeface="Maiandra GD" pitchFamily="34" charset="0"/>
              </a:rPr>
              <a:t>    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400" i="1" dirty="0" smtClean="0">
                <a:latin typeface="Maiandra GD" pitchFamily="34" charset="0"/>
              </a:rPr>
              <a:t>preliminarni rezultatai  </a:t>
            </a:r>
            <a:endParaRPr lang="en-US" sz="1400" i="1" dirty="0">
              <a:latin typeface="Maiandra G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9400" y="2552700"/>
            <a:ext cx="1369414" cy="64633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sz="1200" dirty="0" smtClean="0">
                <a:latin typeface="Maiandra GD" pitchFamily="34" charset="0"/>
              </a:rPr>
              <a:t>2138 ispitanika</a:t>
            </a:r>
          </a:p>
          <a:p>
            <a:r>
              <a:rPr lang="sr-Latn-RS" sz="1200" dirty="0" smtClean="0">
                <a:latin typeface="Maiandra GD" pitchFamily="34" charset="0"/>
              </a:rPr>
              <a:t>Iz 50 zemalja</a:t>
            </a:r>
          </a:p>
          <a:p>
            <a:r>
              <a:rPr lang="sr-Latn-RS" sz="1200" dirty="0" smtClean="0">
                <a:latin typeface="Maiandra GD" pitchFamily="34" charset="0"/>
              </a:rPr>
              <a:t>61,8% poz na FSS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4876800" cy="1295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283523"/>
              </p:ext>
            </p:extLst>
          </p:nvPr>
        </p:nvGraphicFramePr>
        <p:xfrm>
          <a:off x="304800" y="3367256"/>
          <a:ext cx="8610600" cy="3019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368"/>
                <a:gridCol w="4499232"/>
              </a:tblGrid>
              <a:tr h="354536">
                <a:tc>
                  <a:txBody>
                    <a:bodyPr/>
                    <a:lstStyle/>
                    <a:p>
                      <a:r>
                        <a:rPr lang="sr-Latn-RS" sz="180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Maiandra GD" pitchFamily="34" charset="0"/>
                        </a:rPr>
                        <a:t>Nekorektabilni</a:t>
                      </a:r>
                      <a:r>
                        <a:rPr lang="en-US" sz="180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Maiandra GD" pitchFamily="34" charset="0"/>
                        </a:rPr>
                        <a:t>faktori</a:t>
                      </a:r>
                      <a:r>
                        <a:rPr lang="sr-Latn-RS" sz="1800" dirty="0" smtClean="0">
                          <a:latin typeface="Maiandra GD" pitchFamily="34" charset="0"/>
                        </a:rPr>
                        <a:t> i jak zamor</a:t>
                      </a:r>
                      <a:endParaRPr lang="en-US" sz="18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Maiandra GD" pitchFamily="34" charset="0"/>
                        </a:rPr>
                        <a:t>Korektabilni</a:t>
                      </a:r>
                      <a:r>
                        <a:rPr lang="en-US" sz="1800" dirty="0" smtClean="0">
                          <a:latin typeface="Maiandra GD" pitchFamily="34" charset="0"/>
                        </a:rPr>
                        <a:t> </a:t>
                      </a:r>
                      <a:r>
                        <a:rPr lang="en-US" sz="1800" dirty="0" err="1" smtClean="0">
                          <a:latin typeface="Maiandra GD" pitchFamily="34" charset="0"/>
                        </a:rPr>
                        <a:t>faktori</a:t>
                      </a:r>
                      <a:r>
                        <a:rPr lang="sr-Latn-RS" sz="1800" dirty="0" smtClean="0">
                          <a:latin typeface="Maiandra GD" pitchFamily="34" charset="0"/>
                        </a:rPr>
                        <a:t> (protektivni</a:t>
                      </a:r>
                      <a:r>
                        <a:rPr lang="sr-Latn-RS" sz="1800" baseline="0" dirty="0" smtClean="0">
                          <a:latin typeface="Maiandra GD" pitchFamily="34" charset="0"/>
                        </a:rPr>
                        <a:t> po zamor</a:t>
                      </a:r>
                      <a:endParaRPr lang="en-US" sz="18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295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dirty="0" smtClean="0">
                          <a:latin typeface="Maiandra GD" pitchFamily="34" charset="0"/>
                          <a:cs typeface="Andalus" pitchFamily="18" charset="-78"/>
                        </a:rPr>
                        <a:t>ž</a:t>
                      </a:r>
                      <a:r>
                        <a:rPr lang="en-US" sz="1400" b="0" dirty="0" err="1" smtClean="0">
                          <a:latin typeface="Maiandra GD" pitchFamily="34" charset="0"/>
                          <a:cs typeface="Andalus" pitchFamily="18" charset="-78"/>
                        </a:rPr>
                        <a:t>enski</a:t>
                      </a:r>
                      <a:r>
                        <a:rPr lang="en-US" sz="1400" b="0" dirty="0" smtClean="0">
                          <a:latin typeface="Maiandra GD" pitchFamily="34" charset="0"/>
                          <a:cs typeface="Andalus" pitchFamily="18" charset="-78"/>
                        </a:rPr>
                        <a:t> pol</a:t>
                      </a:r>
                      <a:endParaRPr lang="sr-Latn-RS" sz="1400" b="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0" dirty="0" smtClean="0">
                          <a:latin typeface="Maiandra GD" pitchFamily="34" charset="0"/>
                          <a:cs typeface="Andalus" pitchFamily="18" charset="-78"/>
                        </a:rPr>
                        <a:t>Nepušač,  ikada</a:t>
                      </a:r>
                    </a:p>
                  </a:txBody>
                  <a:tcPr/>
                </a:tc>
              </a:tr>
              <a:tr h="295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latin typeface="Maiandra GD" pitchFamily="34" charset="0"/>
                          <a:cs typeface="Andalus" pitchFamily="18" charset="-78"/>
                        </a:rPr>
                        <a:t>Starije životno doba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sr-Latn-RS" sz="1400" b="1" dirty="0" smtClean="0">
                          <a:latin typeface="Maiandra GD" pitchFamily="34" charset="0"/>
                          <a:cs typeface="Andalus" pitchFamily="18" charset="-78"/>
                        </a:rPr>
                        <a:t>Riba u ishrani najmanje</a:t>
                      </a:r>
                      <a:r>
                        <a:rPr lang="sr-Latn-RS" sz="1400" b="1" baseline="0" dirty="0" smtClean="0">
                          <a:latin typeface="Maiandra GD" pitchFamily="34" charset="0"/>
                          <a:cs typeface="Andalus" pitchFamily="18" charset="-78"/>
                        </a:rPr>
                        <a:t> 4 puta nedeljno</a:t>
                      </a:r>
                      <a:endParaRPr lang="sr-Latn-RS" sz="1400" b="1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</a:tr>
              <a:tr h="3055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latin typeface="Maiandra GD" pitchFamily="34" charset="0"/>
                          <a:cs typeface="Andalus" pitchFamily="18" charset="-78"/>
                        </a:rPr>
                        <a:t>Duže trajanje bolesti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b="1" dirty="0" smtClean="0">
                          <a:latin typeface="Maiandra GD" pitchFamily="34" charset="0"/>
                          <a:cs typeface="Andalus" pitchFamily="18" charset="-78"/>
                        </a:rPr>
                        <a:t>Alkohol,umereno konzumiranje</a:t>
                      </a:r>
                    </a:p>
                  </a:txBody>
                  <a:tcPr/>
                </a:tc>
              </a:tr>
              <a:tr h="324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latin typeface="Maiandra GD" pitchFamily="34" charset="0"/>
                          <a:cs typeface="Andalus" pitchFamily="18" charset="-78"/>
                        </a:rPr>
                        <a:t>Živeti</a:t>
                      </a:r>
                      <a:r>
                        <a:rPr lang="sr-Latn-RS" sz="1400" baseline="0" dirty="0" smtClean="0">
                          <a:latin typeface="Maiandra GD" pitchFamily="34" charset="0"/>
                          <a:cs typeface="Andalus" pitchFamily="18" charset="-78"/>
                        </a:rPr>
                        <a:t> sam (udovac, ili razveden)</a:t>
                      </a:r>
                      <a:endParaRPr lang="sr-Latn-RS" sz="140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600" b="1" dirty="0" smtClean="0">
                          <a:latin typeface="Andalus" pitchFamily="18" charset="-78"/>
                          <a:cs typeface="Andalus" pitchFamily="18" charset="-78"/>
                        </a:rPr>
                        <a:t>Umerena fizička aktivnost</a:t>
                      </a:r>
                    </a:p>
                  </a:txBody>
                  <a:tcPr/>
                </a:tc>
              </a:tr>
              <a:tr h="2954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latin typeface="Maiandra GD" pitchFamily="34" charset="0"/>
                          <a:cs typeface="Andalus" pitchFamily="18" charset="-78"/>
                        </a:rPr>
                        <a:t>Niži stepen obrazovanja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600" b="1" dirty="0" smtClean="0"/>
                        <a:t>Vitamin D (&gt;5000IJ),</a:t>
                      </a:r>
                      <a:r>
                        <a:rPr lang="sr-Latn-RS" sz="1600" b="1" baseline="0" dirty="0" smtClean="0"/>
                        <a:t> flaxseedoil </a:t>
                      </a:r>
                      <a:endParaRPr lang="en-US" sz="1600" b="1" dirty="0"/>
                    </a:p>
                  </a:txBody>
                  <a:tcPr/>
                </a:tc>
              </a:tr>
              <a:tr h="295447">
                <a:tc>
                  <a:txBody>
                    <a:bodyPr/>
                    <a:lstStyle/>
                    <a:p>
                      <a:r>
                        <a:rPr lang="sr-Latn-RS" sz="1600" dirty="0" smtClean="0">
                          <a:latin typeface="Maiandra GD" pitchFamily="34" charset="0"/>
                          <a:cs typeface="Andalus" pitchFamily="18" charset="-78"/>
                        </a:rPr>
                        <a:t>Biti penzionisan zbog onesposobljenosti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sr-Latn-RS" sz="1600" b="1" dirty="0" smtClean="0">
                          <a:latin typeface="Andalus" pitchFamily="18" charset="-78"/>
                          <a:cs typeface="Andalus" pitchFamily="18" charset="-78"/>
                        </a:rPr>
                        <a:t>Normalan  BMI  2,9 puta smanjuje rizik</a:t>
                      </a:r>
                    </a:p>
                  </a:txBody>
                  <a:tcPr/>
                </a:tc>
              </a:tr>
              <a:tr h="4275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latin typeface="Maiandra GD" pitchFamily="34" charset="0"/>
                          <a:cs typeface="Andalus" pitchFamily="18" charset="-78"/>
                        </a:rPr>
                        <a:t>Progresivni tok &gt;4</a:t>
                      </a:r>
                      <a:r>
                        <a:rPr lang="sr-Latn-RS" sz="1400" baseline="0" dirty="0" smtClean="0">
                          <a:latin typeface="Maiandra GD" pitchFamily="34" charset="0"/>
                          <a:cs typeface="Andalus" pitchFamily="18" charset="-78"/>
                        </a:rPr>
                        <a:t> puta veći od relapsne MS</a:t>
                      </a:r>
                      <a:endParaRPr lang="sr-Latn-RS" sz="140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r-Latn-RS" sz="14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1400" dirty="0" smtClean="0">
                          <a:latin typeface="Maiandra GD" pitchFamily="34" charset="0"/>
                          <a:cs typeface="Andalus" pitchFamily="18" charset="-78"/>
                        </a:rPr>
                        <a:t>5≥komorbiditeta ima 9 puta veći od osobe bez</a:t>
                      </a:r>
                      <a:r>
                        <a:rPr lang="sr-Latn-RS" sz="1400" baseline="0" dirty="0" smtClean="0">
                          <a:latin typeface="Maiandra GD" pitchFamily="34" charset="0"/>
                          <a:cs typeface="Andalus" pitchFamily="18" charset="-78"/>
                        </a:rPr>
                        <a:t> k.</a:t>
                      </a:r>
                      <a:endParaRPr lang="sr-Latn-RS" sz="140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0" y="6400800"/>
            <a:ext cx="6606489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RS" dirty="0" smtClean="0"/>
              <a:t>Terapija FINGOLIMODOM povezano je sa pojavom značajnog zamora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87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6248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Tipične među brojnim kliničkim manifestacijama 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2644"/>
            <a:ext cx="8229600" cy="42973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Difuzan p</a:t>
            </a:r>
            <a:r>
              <a:rPr lang="en-US" sz="2000" dirty="0" err="1" smtClean="0">
                <a:latin typeface="Maiandra GD" pitchFamily="34" charset="0"/>
              </a:rPr>
              <a:t>atološki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proces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karakterističan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za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smtClean="0">
                <a:latin typeface="Maiandra GD" pitchFamily="34" charset="0"/>
              </a:rPr>
              <a:t>MS</a:t>
            </a:r>
            <a:endParaRPr lang="sr-Latn-RS" sz="20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    rasejan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spektar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simptoma</a:t>
            </a:r>
            <a:r>
              <a:rPr lang="en-US" sz="2000" dirty="0">
                <a:latin typeface="Maiandra GD" pitchFamily="34" charset="0"/>
              </a:rPr>
              <a:t> i </a:t>
            </a:r>
            <a:r>
              <a:rPr lang="en-US" sz="2000" dirty="0" err="1" smtClean="0">
                <a:latin typeface="Maiandra GD" pitchFamily="34" charset="0"/>
              </a:rPr>
              <a:t>znakova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i</a:t>
            </a:r>
            <a:r>
              <a:rPr lang="en-US" sz="2000" dirty="0" err="1" smtClean="0">
                <a:latin typeface="Maiandra GD" pitchFamily="34" charset="0"/>
              </a:rPr>
              <a:t>zrazit</a:t>
            </a:r>
            <a:r>
              <a:rPr lang="sr-Latn-RS" sz="2000" dirty="0" smtClean="0">
                <a:latin typeface="Maiandra GD" pitchFamily="34" charset="0"/>
              </a:rPr>
              <a:t>og 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varijabilitet</a:t>
            </a:r>
            <a:r>
              <a:rPr lang="sr-Latn-RS" sz="2000" dirty="0" smtClean="0">
                <a:latin typeface="Maiandra GD" pitchFamily="34" charset="0"/>
              </a:rPr>
              <a:t>a</a:t>
            </a:r>
          </a:p>
          <a:p>
            <a:pPr marL="0" indent="0">
              <a:buNone/>
            </a:pPr>
            <a:endParaRPr lang="sr-Latn-R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Maiandra GD" pitchFamily="34" charset="0"/>
              </a:rPr>
              <a:t>Ne </a:t>
            </a:r>
            <a:r>
              <a:rPr lang="en-US" sz="2000" dirty="0" err="1">
                <a:latin typeface="Maiandra GD" pitchFamily="34" charset="0"/>
              </a:rPr>
              <a:t>postoji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sr-Latn-RS" sz="2000" dirty="0">
                <a:latin typeface="Maiandra GD" pitchFamily="34" charset="0"/>
              </a:rPr>
              <a:t>z</a:t>
            </a:r>
            <a:r>
              <a:rPr lang="en-US" sz="2000" dirty="0" err="1">
                <a:latin typeface="Maiandra GD" pitchFamily="34" charset="0"/>
              </a:rPr>
              <a:t>nak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ili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simptom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sr-Latn-RS" sz="2000" dirty="0">
                <a:latin typeface="Maiandra GD" pitchFamily="34" charset="0"/>
              </a:rPr>
              <a:t>oštećenja CNS patognomoničan za MS</a:t>
            </a:r>
            <a:endParaRPr lang="en-US" sz="2000" dirty="0">
              <a:latin typeface="Maiandra GD" pitchFamily="34" charset="0"/>
            </a:endParaRPr>
          </a:p>
          <a:p>
            <a:pPr marL="0" indent="0">
              <a:buNone/>
            </a:pPr>
            <a:endParaRPr lang="sr-Latn-R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P</a:t>
            </a:r>
            <a:r>
              <a:rPr lang="en-US" sz="2000" dirty="0" err="1" smtClean="0">
                <a:latin typeface="Maiandra GD" pitchFamily="34" charset="0"/>
              </a:rPr>
              <a:t>redilekciona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mesta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za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formiranje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polja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 smtClean="0">
                <a:latin typeface="Maiandra GD" pitchFamily="34" charset="0"/>
              </a:rPr>
              <a:t>demijelinizacije</a:t>
            </a:r>
            <a:r>
              <a:rPr lang="sr-Latn-RS" sz="2000" dirty="0" smtClean="0">
                <a:latin typeface="Maiandra GD" pitchFamily="34" charset="0"/>
              </a:rPr>
              <a:t> (plakova)</a:t>
            </a:r>
            <a:r>
              <a:rPr lang="en-US" sz="2000" dirty="0" smtClean="0">
                <a:latin typeface="Maiandra GD" pitchFamily="34" charset="0"/>
              </a:rPr>
              <a:t>, </a:t>
            </a:r>
            <a:r>
              <a:rPr lang="sr-Latn-RS" sz="2000" dirty="0" smtClean="0">
                <a:latin typeface="Maiandra GD" pitchFamily="34" charset="0"/>
              </a:rPr>
              <a:t>korespodentna,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sr-Latn-RS" sz="2000" dirty="0" smtClean="0">
                <a:latin typeface="Maiandra GD" pitchFamily="34" charset="0"/>
              </a:rPr>
              <a:t>tipična </a:t>
            </a:r>
            <a:r>
              <a:rPr lang="en-US" sz="2000" dirty="0" err="1" smtClean="0">
                <a:latin typeface="Maiandra GD" pitchFamily="34" charset="0"/>
              </a:rPr>
              <a:t>simptomatologija</a:t>
            </a:r>
            <a:r>
              <a:rPr lang="en-US" sz="2000" dirty="0">
                <a:latin typeface="Maiandra GD" pitchFamily="34" charset="0"/>
              </a:rPr>
              <a:t>. </a:t>
            </a:r>
            <a:endParaRPr lang="sr-Latn-RS" sz="20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20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 err="1" smtClean="0">
                <a:latin typeface="Maiandra GD" pitchFamily="34" charset="0"/>
              </a:rPr>
              <a:t>Klinički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simptomi</a:t>
            </a:r>
            <a:r>
              <a:rPr lang="en-US" sz="2000" dirty="0">
                <a:latin typeface="Maiandra GD" pitchFamily="34" charset="0"/>
              </a:rPr>
              <a:t> i </a:t>
            </a:r>
            <a:r>
              <a:rPr lang="en-US" sz="2000" dirty="0" err="1" smtClean="0">
                <a:latin typeface="Maiandra GD" pitchFamily="34" charset="0"/>
              </a:rPr>
              <a:t>znaci</a:t>
            </a:r>
            <a:r>
              <a:rPr lang="en-US" sz="2000" dirty="0" smtClean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mogu</a:t>
            </a:r>
            <a:r>
              <a:rPr lang="en-US" sz="2000" dirty="0">
                <a:latin typeface="Maiandra GD" pitchFamily="34" charset="0"/>
              </a:rPr>
              <a:t> se </a:t>
            </a:r>
            <a:r>
              <a:rPr lang="en-US" sz="2000" dirty="0" err="1">
                <a:latin typeface="Maiandra GD" pitchFamily="34" charset="0"/>
              </a:rPr>
              <a:t>javiti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izolovano</a:t>
            </a:r>
            <a:r>
              <a:rPr lang="en-US" sz="2000" dirty="0">
                <a:latin typeface="Maiandra GD" pitchFamily="34" charset="0"/>
              </a:rPr>
              <a:t> </a:t>
            </a:r>
            <a:r>
              <a:rPr lang="en-US" sz="2000" dirty="0" err="1">
                <a:latin typeface="Maiandra GD" pitchFamily="34" charset="0"/>
              </a:rPr>
              <a:t>ili</a:t>
            </a:r>
            <a:r>
              <a:rPr lang="en-US" sz="2000" dirty="0">
                <a:latin typeface="Maiandra GD" pitchFamily="34" charset="0"/>
              </a:rPr>
              <a:t> u </a:t>
            </a:r>
            <a:r>
              <a:rPr lang="en-US" sz="2000" dirty="0" err="1">
                <a:latin typeface="Maiandra GD" pitchFamily="34" charset="0"/>
              </a:rPr>
              <a:t>kombinaciji</a:t>
            </a:r>
            <a:r>
              <a:rPr lang="en-US" sz="2000" dirty="0">
                <a:latin typeface="Maiandra GD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5486400"/>
            <a:ext cx="5791200" cy="12311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err="1">
                <a:latin typeface="Maiandra GD" pitchFamily="34" charset="0"/>
              </a:rPr>
              <a:t>Prv</a:t>
            </a:r>
            <a:r>
              <a:rPr lang="sr-Latn-RS" dirty="0">
                <a:latin typeface="Maiandra GD" pitchFamily="34" charset="0"/>
              </a:rPr>
              <a:t>i opisi </a:t>
            </a:r>
            <a:r>
              <a:rPr lang="en-US" dirty="0" err="1">
                <a:latin typeface="Maiandra GD" pitchFamily="34" charset="0"/>
              </a:rPr>
              <a:t>kliničkih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karakterisitika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tipičnih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za</a:t>
            </a:r>
            <a:r>
              <a:rPr lang="en-US" dirty="0">
                <a:latin typeface="Maiandra GD" pitchFamily="34" charset="0"/>
              </a:rPr>
              <a:t> MS </a:t>
            </a:r>
            <a:r>
              <a:rPr lang="en-US" dirty="0" err="1">
                <a:latin typeface="Maiandra GD" pitchFamily="34" charset="0"/>
              </a:rPr>
              <a:t>sežu</a:t>
            </a:r>
            <a:r>
              <a:rPr lang="en-US" dirty="0">
                <a:latin typeface="Maiandra GD" pitchFamily="34" charset="0"/>
              </a:rPr>
              <a:t> u period 15. i 16. </a:t>
            </a:r>
            <a:r>
              <a:rPr lang="en-US" dirty="0" err="1">
                <a:latin typeface="Maiandra GD" pitchFamily="34" charset="0"/>
              </a:rPr>
              <a:t>veka</a:t>
            </a:r>
            <a:r>
              <a:rPr lang="sr-Latn-RS" dirty="0">
                <a:latin typeface="Maiandra GD" pitchFamily="34" charset="0"/>
              </a:rPr>
              <a:t>,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zabeležen</a:t>
            </a:r>
            <a:r>
              <a:rPr lang="sr-Latn-RS" dirty="0">
                <a:latin typeface="Maiandra GD" pitchFamily="34" charset="0"/>
              </a:rPr>
              <a:t>i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sr-Latn-RS" dirty="0">
                <a:latin typeface="Maiandra GD" pitchFamily="34" charset="0"/>
              </a:rPr>
              <a:t>su </a:t>
            </a:r>
            <a:r>
              <a:rPr lang="en-US" dirty="0">
                <a:latin typeface="Maiandra GD" pitchFamily="34" charset="0"/>
              </a:rPr>
              <a:t>u  </a:t>
            </a:r>
            <a:r>
              <a:rPr lang="en-US" dirty="0" err="1">
                <a:latin typeface="Maiandra GD" pitchFamily="34" charset="0"/>
              </a:rPr>
              <a:t>autobiografskim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dnevnicima</a:t>
            </a:r>
            <a:r>
              <a:rPr lang="en-US" dirty="0">
                <a:latin typeface="Maiandra GD" pitchFamily="34" charset="0"/>
              </a:rPr>
              <a:t> </a:t>
            </a:r>
            <a:r>
              <a:rPr lang="en-US" dirty="0" err="1">
                <a:latin typeface="Maiandra GD" pitchFamily="34" charset="0"/>
              </a:rPr>
              <a:t>obolelih</a:t>
            </a:r>
            <a:r>
              <a:rPr lang="sr-Latn-RS" sz="2000" dirty="0">
                <a:latin typeface="Maiandra GD" pitchFamily="34" charset="0"/>
              </a:rPr>
              <a:t> </a:t>
            </a:r>
            <a:r>
              <a:rPr lang="sr-Latn-RS" dirty="0">
                <a:latin typeface="Maiandra GD" pitchFamily="34" charset="0"/>
              </a:rPr>
              <a:t>od multiple skleroze.</a:t>
            </a:r>
            <a:r>
              <a:rPr lang="en-US" b="1" dirty="0">
                <a:latin typeface="Maiandra GD" pitchFamily="34" charset="0"/>
              </a:rPr>
              <a:t> </a:t>
            </a:r>
            <a:endParaRPr lang="sr-Latn-RS" b="1" dirty="0" smtClean="0">
              <a:latin typeface="Maiandra GD" pitchFamily="34" charset="0"/>
            </a:endParaRPr>
          </a:p>
          <a:p>
            <a:r>
              <a:rPr lang="sr-Latn-RS" dirty="0">
                <a:latin typeface="Maiandra GD" pitchFamily="34" charset="0"/>
              </a:rPr>
              <a:t>                     </a:t>
            </a:r>
            <a:r>
              <a:rPr lang="sr-Latn-RS" dirty="0" smtClean="0">
                <a:latin typeface="Maiandra GD" pitchFamily="34" charset="0"/>
              </a:rPr>
              <a:t>                 (</a:t>
            </a:r>
            <a:r>
              <a:rPr lang="sr-Latn-RS" sz="1400" dirty="0" smtClean="0">
                <a:latin typeface="Maiandra GD" pitchFamily="34" charset="0"/>
              </a:rPr>
              <a:t>Helen Tremlett et al Neurology 2010)</a:t>
            </a:r>
            <a:endParaRPr lang="sr-Latn-R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28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57912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Zamor i  frontoparijetalna kora </a:t>
            </a:r>
            <a:r>
              <a:rPr lang="sr-Latn-RS" sz="2400" dirty="0" smtClean="0">
                <a:latin typeface="Maiandra GD" pitchFamily="34" charset="0"/>
              </a:rPr>
              <a:t>(centralni mehanizmi)</a:t>
            </a:r>
            <a:endParaRPr lang="en-US" sz="24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534400" cy="4953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1800" b="1" dirty="0" smtClean="0">
                <a:latin typeface="Maiandra GD" pitchFamily="34" charset="0"/>
              </a:rPr>
              <a:t>Zamor (mišićna slabost) usled neuspšne transmisije impulsa iz centralnog motornog neurona do spinalnog alfa moto neurona!</a:t>
            </a:r>
          </a:p>
          <a:p>
            <a:r>
              <a:rPr lang="sr-Latn-RS" sz="1600" dirty="0" smtClean="0">
                <a:latin typeface="Maiandra GD" pitchFamily="34" charset="0"/>
              </a:rPr>
              <a:t>značajno veća ekscitabilnost primarnog motonog korteksa, usled izostanka intrakortikalne inhibicije u frontalnoj arei M1.  </a:t>
            </a:r>
            <a:endParaRPr lang="sr-Latn-RS" sz="1600" dirty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snižena ekscitabilnost primarne somatosenzorne kore</a:t>
            </a:r>
          </a:p>
          <a:p>
            <a:r>
              <a:rPr lang="sr-Latn-RS" sz="1600" dirty="0" smtClean="0">
                <a:latin typeface="Maiandra GD" pitchFamily="34" charset="0"/>
              </a:rPr>
              <a:t>tKMS potvrđuje pojačne fronto-parijetalne projekcije</a:t>
            </a:r>
          </a:p>
          <a:p>
            <a:r>
              <a:rPr lang="sr-Latn-RS" sz="1600" dirty="0" smtClean="0">
                <a:latin typeface="Maiandra GD" pitchFamily="34" charset="0"/>
              </a:rPr>
              <a:t>Tretman </a:t>
            </a:r>
            <a:r>
              <a:rPr lang="sr-Latn-RS" sz="1600" dirty="0">
                <a:latin typeface="Maiandra GD" pitchFamily="34" charset="0"/>
              </a:rPr>
              <a:t>tKMS somatosenzorne kore obostrano, za 27% redukuje zamor</a:t>
            </a:r>
          </a:p>
          <a:p>
            <a:endParaRPr lang="sr-Latn-RS" sz="18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                                    </a:t>
            </a:r>
            <a:r>
              <a:rPr lang="sr-Latn-RS" sz="1400" dirty="0" smtClean="0">
                <a:latin typeface="Maiandra GD" pitchFamily="34" charset="0"/>
              </a:rPr>
              <a:t>                  </a:t>
            </a:r>
            <a:r>
              <a:rPr lang="sr-Latn-RS" sz="1400" dirty="0">
                <a:latin typeface="Maiandra GD" pitchFamily="34" charset="0"/>
              </a:rPr>
              <a:t>Engstrom M et al Brain Behav </a:t>
            </a:r>
            <a:r>
              <a:rPr lang="sr-Latn-RS" sz="1400" dirty="0" smtClean="0">
                <a:latin typeface="Maiandra GD" pitchFamily="34" charset="0"/>
              </a:rPr>
              <a:t>2013, Yusuf </a:t>
            </a:r>
            <a:r>
              <a:rPr lang="sr-Latn-RS" sz="1400" dirty="0">
                <a:latin typeface="Maiandra GD" pitchFamily="34" charset="0"/>
              </a:rPr>
              <a:t>A J Neurol Sci </a:t>
            </a:r>
            <a:r>
              <a:rPr lang="sr-Latn-RS" sz="1400" dirty="0" smtClean="0">
                <a:latin typeface="Maiandra GD" pitchFamily="34" charset="0"/>
              </a:rPr>
              <a:t>2013      </a:t>
            </a:r>
            <a:endParaRPr lang="sr-Latn-RS" sz="14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000" dirty="0" smtClean="0">
                <a:latin typeface="Maiandra GD" pitchFamily="34" charset="0"/>
              </a:rPr>
              <a:t>                 </a:t>
            </a:r>
            <a:r>
              <a:rPr lang="sr-Latn-RS" sz="1400" dirty="0" smtClean="0">
                <a:latin typeface="Maiandra GD" pitchFamily="34" charset="0"/>
              </a:rPr>
              <a:t>Polania </a:t>
            </a:r>
            <a:r>
              <a:rPr lang="sr-Latn-RS" sz="1400" dirty="0">
                <a:latin typeface="Maiandra GD" pitchFamily="34" charset="0"/>
              </a:rPr>
              <a:t>R et al Hum Brain Mapp </a:t>
            </a:r>
            <a:r>
              <a:rPr lang="sr-Latn-RS" sz="1400" dirty="0" smtClean="0">
                <a:latin typeface="Maiandra GD" pitchFamily="34" charset="0"/>
              </a:rPr>
              <a:t> 2011,  F.Tecchio et al Frontines in neurology 2015</a:t>
            </a:r>
            <a:endParaRPr lang="sr-Latn-RS" sz="1800" b="1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1800" b="1" dirty="0" smtClean="0">
                <a:latin typeface="Maiandra GD" pitchFamily="34" charset="0"/>
              </a:rPr>
              <a:t>Atrofija frontoparijetalne kore asocirana je sa postojanjem zamora</a:t>
            </a:r>
          </a:p>
          <a:p>
            <a:r>
              <a:rPr lang="sr-Latn-RS" sz="1600" dirty="0" smtClean="0">
                <a:latin typeface="Maiandra GD" pitchFamily="34" charset="0"/>
              </a:rPr>
              <a:t>Jasna veza između zamora i pada kognitivnog funkcionisanja tipa  upozorenje i opreznost  Strukture frontoparijetalne kore  deo su neuronalne mreže  (talamus i hipotalamus) koja reguliše  upozerenje i </a:t>
            </a:r>
            <a:r>
              <a:rPr lang="en-US" sz="1600" dirty="0" err="1" smtClean="0">
                <a:latin typeface="Maiandra GD" pitchFamily="34" charset="0"/>
              </a:rPr>
              <a:t>opreznost</a:t>
            </a:r>
            <a:r>
              <a:rPr lang="sr-Latn-RS" sz="1600" dirty="0" smtClean="0">
                <a:latin typeface="Maiandra GD" pitchFamily="34" charset="0"/>
              </a:rPr>
              <a:t> ali i budnost i spavanje i oslobadjanje noradrenalina i histamina čiji deficit vodi u sedaciju i zamor </a:t>
            </a: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                          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   </a:t>
            </a:r>
            <a:r>
              <a:rPr lang="sr-Latn-RS" sz="1400" dirty="0">
                <a:latin typeface="Maiandra GD" pitchFamily="34" charset="0"/>
              </a:rPr>
              <a:t>K Hanken et </a:t>
            </a:r>
            <a:r>
              <a:rPr lang="sr-Latn-RS" sz="1400" dirty="0" smtClean="0">
                <a:latin typeface="Maiandra GD" pitchFamily="34" charset="0"/>
              </a:rPr>
              <a:t>al. Multiple </a:t>
            </a:r>
            <a:r>
              <a:rPr lang="sr-Latn-RS" sz="1400" dirty="0">
                <a:latin typeface="Maiandra GD" pitchFamily="34" charset="0"/>
              </a:rPr>
              <a:t>Sclerosis </a:t>
            </a:r>
            <a:r>
              <a:rPr lang="sr-Latn-RS" sz="1400" dirty="0" smtClean="0">
                <a:latin typeface="Maiandra GD" pitchFamily="34" charset="0"/>
              </a:rPr>
              <a:t>Journal 2014</a:t>
            </a:r>
          </a:p>
        </p:txBody>
      </p:sp>
    </p:spTree>
    <p:extLst>
      <p:ext uri="{BB962C8B-B14F-4D97-AF65-F5344CB8AC3E}">
        <p14:creationId xmlns:p14="http://schemas.microsoft.com/office/powerpoint/2010/main" val="11744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65"/>
            <a:ext cx="5638800" cy="1325562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Maiandra GD" pitchFamily="34" charset="0"/>
              </a:rPr>
              <a:t>Zamor i </a:t>
            </a:r>
            <a:br>
              <a:rPr lang="sr-Latn-RS" dirty="0" smtClean="0">
                <a:latin typeface="Maiandra GD" pitchFamily="34" charset="0"/>
              </a:rPr>
            </a:br>
            <a:r>
              <a:rPr lang="sr-Latn-RS" dirty="0" smtClean="0">
                <a:latin typeface="Maiandra GD" pitchFamily="34" charset="0"/>
              </a:rPr>
              <a:t>poremećaj spavanja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487863"/>
          </a:xfrm>
        </p:spPr>
        <p:txBody>
          <a:bodyPr/>
          <a:lstStyle/>
          <a:p>
            <a:pPr marL="0" indent="0">
              <a:buNone/>
            </a:pPr>
            <a:r>
              <a:rPr lang="sr-Latn-RS" sz="1600" dirty="0">
                <a:latin typeface="Maiandra GD" pitchFamily="34" charset="0"/>
              </a:rPr>
              <a:t>P</a:t>
            </a:r>
            <a:r>
              <a:rPr lang="en-US" sz="1600" dirty="0" err="1" smtClean="0">
                <a:latin typeface="Maiandra GD" pitchFamily="34" charset="0"/>
              </a:rPr>
              <a:t>oka</a:t>
            </a:r>
            <a:r>
              <a:rPr lang="sr-Latn-RS" sz="1600" dirty="0" smtClean="0">
                <a:latin typeface="Maiandra GD" pitchFamily="34" charset="0"/>
              </a:rPr>
              <a:t>zana je značajna  povezanost  između zamora u MS i poremećaja spavanja. </a:t>
            </a:r>
          </a:p>
          <a:p>
            <a:r>
              <a:rPr lang="en-US" sz="1600" dirty="0" smtClean="0">
                <a:latin typeface="Maiandra GD" pitchFamily="34" charset="0"/>
              </a:rPr>
              <a:t>Restless </a:t>
            </a:r>
            <a:r>
              <a:rPr lang="en-US" sz="1600" dirty="0">
                <a:latin typeface="Maiandra GD" pitchFamily="34" charset="0"/>
              </a:rPr>
              <a:t>legs syndrome (RLS) </a:t>
            </a:r>
            <a:endParaRPr lang="sr-Latn-RS" sz="16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Noćno mokrenje</a:t>
            </a:r>
          </a:p>
          <a:p>
            <a:r>
              <a:rPr lang="sr-Latn-RS" sz="1600" dirty="0" smtClean="0">
                <a:latin typeface="Maiandra GD" pitchFamily="34" charset="0"/>
              </a:rPr>
              <a:t>Obstruktivna slip apnea </a:t>
            </a:r>
          </a:p>
          <a:p>
            <a:pPr marL="0" indent="0">
              <a:buNone/>
            </a:pP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Lečenje poremećaja spavanja  dovodi do redukcije zamora</a:t>
            </a:r>
            <a:endParaRPr lang="en-US" sz="16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b="1" dirty="0" smtClean="0">
                <a:latin typeface="Maiandra GD" pitchFamily="34" charset="0"/>
              </a:rPr>
              <a:t>Poremećaji spavanja trebalo bi razmatrati u studijama kod ispitivanja zamora</a:t>
            </a:r>
            <a:endParaRPr lang="sr-Latn-RS" b="1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dirty="0" smtClean="0"/>
              <a:t>                                              </a:t>
            </a:r>
            <a:r>
              <a:rPr lang="sr-Latn-RS" sz="1400" dirty="0" smtClean="0">
                <a:latin typeface="Maiandra GD" pitchFamily="34" charset="0"/>
              </a:rPr>
              <a:t>Kaminska </a:t>
            </a:r>
            <a:r>
              <a:rPr lang="sr-Latn-RS" sz="1400" dirty="0">
                <a:latin typeface="Maiandra GD" pitchFamily="34" charset="0"/>
              </a:rPr>
              <a:t>M et al Mult Scler  </a:t>
            </a:r>
            <a:r>
              <a:rPr lang="sr-Latn-RS" sz="1400" dirty="0" smtClean="0">
                <a:latin typeface="Maiandra GD" pitchFamily="34" charset="0"/>
              </a:rPr>
              <a:t>2012</a:t>
            </a: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</a:t>
            </a:r>
            <a:r>
              <a:rPr lang="sr-Latn-RS" sz="1400" dirty="0" smtClean="0">
                <a:latin typeface="Maiandra GD" pitchFamily="34" charset="0"/>
              </a:rPr>
              <a:t>                                                                                                  C. Veauthier et al Sleep Medicine 2014</a:t>
            </a:r>
            <a:endParaRPr lang="sr-Latn-RS" dirty="0" smtClean="0"/>
          </a:p>
          <a:p>
            <a:pPr marL="0" indent="0">
              <a:buNone/>
            </a:pPr>
            <a:r>
              <a:rPr lang="sr-Latn-RS" sz="2400" dirty="0">
                <a:latin typeface="Maiandra GD" pitchFamily="34" charset="0"/>
              </a:rPr>
              <a:t> </a:t>
            </a:r>
            <a:r>
              <a:rPr lang="sr-Latn-RS" sz="2400" dirty="0" smtClean="0">
                <a:latin typeface="Maiandra GD" pitchFamily="34" charset="0"/>
              </a:rPr>
              <a:t>    </a:t>
            </a:r>
            <a:r>
              <a:rPr lang="sr-Latn-RS" sz="1800" b="1" dirty="0" smtClean="0">
                <a:latin typeface="Maiandra GD" pitchFamily="34" charset="0"/>
              </a:rPr>
              <a:t>Mogući razlog za udruženost... ili je zamor posledica:</a:t>
            </a:r>
          </a:p>
          <a:p>
            <a:pPr>
              <a:buFont typeface="Wingdings" pitchFamily="2" charset="2"/>
              <a:buChar char="q"/>
            </a:pPr>
            <a:r>
              <a:rPr lang="sr-Latn-RS" sz="1600" dirty="0" smtClean="0">
                <a:latin typeface="Maiandra GD" pitchFamily="34" charset="0"/>
                <a:ea typeface="Malgun Gothic" pitchFamily="34" charset="-127"/>
              </a:rPr>
              <a:t>Neuronski krugovi : frontoparijetalna kora-hipotalamus-hipofiza dovedeni u vezu sa zamorom regulisu i ciklus budnosti i spavanja, gubitak apetita.</a:t>
            </a:r>
          </a:p>
          <a:p>
            <a:pPr>
              <a:buFont typeface="Wingdings" pitchFamily="2" charset="2"/>
              <a:buChar char="q"/>
            </a:pPr>
            <a:r>
              <a:rPr lang="sr-Latn-RS" sz="1600" dirty="0" smtClean="0">
                <a:latin typeface="Maiandra GD" pitchFamily="34" charset="0"/>
                <a:ea typeface="Malgun Gothic" pitchFamily="34" charset="-127"/>
              </a:rPr>
              <a:t>Proinflamatorni citokinski profil IL1,IL6,TNFalfa  reguliše sintezu noradrenalina,serotonina,dopamina, histamina.  Disregulacija  melatonina.</a:t>
            </a:r>
          </a:p>
          <a:p>
            <a:pPr>
              <a:buFont typeface="Wingdings" pitchFamily="2" charset="2"/>
              <a:buChar char="q"/>
            </a:pPr>
            <a:r>
              <a:rPr lang="sr-Latn-RS" sz="1600" dirty="0" smtClean="0">
                <a:latin typeface="Maiandra GD" pitchFamily="34" charset="0"/>
                <a:ea typeface="Malgun Gothic" pitchFamily="34" charset="-127"/>
              </a:rPr>
              <a:t>Studije MR i postmortem analiza pokazale su neočekivano veliki broj aktivnih lezija u predelu hipotalamusa kod obolelih od MS</a:t>
            </a:r>
            <a:r>
              <a:rPr lang="sr-Latn-RS" sz="1200" dirty="0" smtClean="0">
                <a:latin typeface="Maiandra GD" pitchFamily="34" charset="0"/>
                <a:ea typeface="Malgun Gothic" pitchFamily="34" charset="-127"/>
              </a:rPr>
              <a:t>.        </a:t>
            </a:r>
            <a:r>
              <a:rPr lang="sr-Latn-RS" sz="1400" dirty="0" smtClean="0">
                <a:latin typeface="Maiandra GD" pitchFamily="34" charset="0"/>
                <a:ea typeface="Malgun Gothic" pitchFamily="34" charset="-127"/>
              </a:rPr>
              <a:t>I Huitinga  et al Ann Neurol 2004</a:t>
            </a:r>
          </a:p>
          <a:p>
            <a:pPr marL="0" indent="0">
              <a:buNone/>
            </a:pPr>
            <a:r>
              <a:rPr lang="sr-Latn-RS" sz="1800" dirty="0">
                <a:latin typeface="Maiandra GD" pitchFamily="34" charset="0"/>
                <a:ea typeface="Malgun Gothic" pitchFamily="34" charset="-127"/>
              </a:rPr>
              <a:t> </a:t>
            </a:r>
            <a:r>
              <a:rPr lang="sr-Latn-RS" sz="1800" dirty="0" smtClean="0">
                <a:latin typeface="Maiandra GD" pitchFamily="34" charset="0"/>
                <a:ea typeface="Malgun Gothic" pitchFamily="34" charset="-127"/>
              </a:rPr>
              <a:t>                                                                   </a:t>
            </a:r>
            <a:r>
              <a:rPr lang="sr-Latn-RS" sz="1400" dirty="0">
                <a:latin typeface="Maiandra GD" pitchFamily="34" charset="0"/>
              </a:rPr>
              <a:t>K Hanken et al. Multiple Sclerosis Journal 2014</a:t>
            </a:r>
            <a:endParaRPr lang="sr-Latn-RS" sz="18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  <a:ea typeface="Malgun Gothic" pitchFamily="34" charset="-127"/>
              </a:rPr>
              <a:t>    </a:t>
            </a: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Maiandra GD" pitchFamily="34" charset="0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995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81600" cy="1325562"/>
          </a:xfrm>
        </p:spPr>
        <p:txBody>
          <a:bodyPr/>
          <a:lstStyle/>
          <a:p>
            <a:r>
              <a:rPr lang="sr-Latn-RS" dirty="0" smtClean="0">
                <a:latin typeface="Maiandra GD" pitchFamily="34" charset="0"/>
              </a:rPr>
              <a:t>Poremećaji spavanja u Multiploj Sklerozi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4025"/>
            <a:ext cx="8991600" cy="5029200"/>
          </a:xfrm>
        </p:spPr>
        <p:txBody>
          <a:bodyPr/>
          <a:lstStyle/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Poremećaji spavanja u MS 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 smtClean="0">
                <a:latin typeface="Maiandra GD" pitchFamily="34" charset="0"/>
              </a:rPr>
              <a:t>Primarni simptom – usled patofizioloških procesa MS (...zamora, kognicije...)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 smtClean="0">
                <a:latin typeface="Maiandra GD" pitchFamily="34" charset="0"/>
              </a:rPr>
              <a:t>Sekunradni simptom posledica kliničke fenomenologije  MS...bol,spazam, depresija </a:t>
            </a:r>
          </a:p>
          <a:p>
            <a:pPr>
              <a:buFont typeface="Wingdings" pitchFamily="2" charset="2"/>
              <a:buChar char="q"/>
            </a:pPr>
            <a:r>
              <a:rPr lang="sr-Latn-RS" sz="1800" dirty="0">
                <a:latin typeface="Maiandra GD" pitchFamily="34" charset="0"/>
              </a:rPr>
              <a:t>K</a:t>
            </a:r>
            <a:r>
              <a:rPr lang="sr-Latn-RS" sz="1800" dirty="0" smtClean="0">
                <a:latin typeface="Maiandra GD" pitchFamily="34" charset="0"/>
              </a:rPr>
              <a:t>omorbiditet </a:t>
            </a:r>
          </a:p>
          <a:p>
            <a:pPr marL="0" indent="0">
              <a:buNone/>
            </a:pPr>
            <a:endParaRPr lang="sr-Latn-RS" sz="20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Zastuplejnost poremećaja spavanja u MS do 62% </a:t>
            </a:r>
          </a:p>
          <a:p>
            <a:r>
              <a:rPr lang="sr-Latn-RS" sz="1600" dirty="0" smtClean="0">
                <a:latin typeface="Maiandra GD" pitchFamily="34" charset="0"/>
              </a:rPr>
              <a:t>Insomnija, najučestaliji poremećaj spavanja u MS (40%)  </a:t>
            </a:r>
          </a:p>
          <a:p>
            <a:pPr marL="0" indent="0">
              <a:buNone/>
            </a:pPr>
            <a:r>
              <a:rPr lang="sr-Latn-RS" sz="1600" dirty="0" smtClean="0">
                <a:latin typeface="Maiandra GD" pitchFamily="34" charset="0"/>
              </a:rPr>
              <a:t>                                             </a:t>
            </a:r>
            <a:r>
              <a:rPr lang="sr-Latn-RS" sz="1400" dirty="0">
                <a:latin typeface="Maiandra GD" pitchFamily="34" charset="0"/>
              </a:rPr>
              <a:t>Buysse D et al Psychiatry Res </a:t>
            </a:r>
            <a:r>
              <a:rPr lang="sr-Latn-RS" sz="1400" dirty="0" smtClean="0">
                <a:latin typeface="Maiandra GD" pitchFamily="34" charset="0"/>
              </a:rPr>
              <a:t>1989, Stanton BR et al Mult Scler 2006</a:t>
            </a:r>
          </a:p>
          <a:p>
            <a:pPr marL="0" indent="0">
              <a:buNone/>
            </a:pPr>
            <a:endParaRPr lang="sr-Latn-RS" sz="14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      </a:t>
            </a:r>
            <a:r>
              <a:rPr lang="sr-Latn-RS" sz="1800" b="1" dirty="0" smtClean="0">
                <a:latin typeface="Maiandra GD" pitchFamily="34" charset="0"/>
              </a:rPr>
              <a:t>Meta analiza 18 </a:t>
            </a:r>
            <a:r>
              <a:rPr lang="sr-Latn-RS" sz="1800" b="1" dirty="0">
                <a:latin typeface="Maiandra GD" pitchFamily="34" charset="0"/>
              </a:rPr>
              <a:t>studija </a:t>
            </a:r>
            <a:r>
              <a:rPr lang="sr-Latn-RS" sz="1800" b="1" dirty="0" smtClean="0">
                <a:latin typeface="Maiandra GD" pitchFamily="34" charset="0"/>
              </a:rPr>
              <a:t>:</a:t>
            </a:r>
            <a:endParaRPr lang="sr-Latn-RS" sz="1400" b="1" dirty="0" smtClean="0">
              <a:latin typeface="Maiandra GD" pitchFamily="34" charset="0"/>
            </a:endParaRPr>
          </a:p>
          <a:p>
            <a:r>
              <a:rPr lang="en-US" sz="1600" dirty="0" smtClean="0">
                <a:latin typeface="Maiandra GD" pitchFamily="34" charset="0"/>
              </a:rPr>
              <a:t>Restless </a:t>
            </a:r>
            <a:r>
              <a:rPr lang="en-US" sz="1600" dirty="0">
                <a:latin typeface="Maiandra GD" pitchFamily="34" charset="0"/>
              </a:rPr>
              <a:t>legs </a:t>
            </a:r>
            <a:r>
              <a:rPr lang="en-US" sz="1600" dirty="0" smtClean="0">
                <a:latin typeface="Maiandra GD" pitchFamily="34" charset="0"/>
              </a:rPr>
              <a:t>syndrome </a:t>
            </a:r>
            <a:r>
              <a:rPr lang="sr-Latn-RS" sz="1600" dirty="0" smtClean="0">
                <a:latin typeface="Maiandra GD" pitchFamily="34" charset="0"/>
              </a:rPr>
              <a:t>4 puta češći u odnosu na zdravu populaciju  14,4 do 57,5 %</a:t>
            </a:r>
          </a:p>
          <a:p>
            <a:r>
              <a:rPr lang="sr-Latn-RS" sz="1600" dirty="0">
                <a:latin typeface="Maiandra GD" pitchFamily="34" charset="0"/>
              </a:rPr>
              <a:t>N</a:t>
            </a:r>
            <a:r>
              <a:rPr lang="sr-Latn-RS" sz="1600" dirty="0" smtClean="0">
                <a:latin typeface="Maiandra GD" pitchFamily="34" charset="0"/>
              </a:rPr>
              <a:t>arkolepsija sa najnižom prevalencijom  0 do 1,6%</a:t>
            </a:r>
          </a:p>
          <a:p>
            <a:r>
              <a:rPr lang="sr-Latn-RS" sz="1600" dirty="0" smtClean="0">
                <a:latin typeface="Maiandra GD" pitchFamily="34" charset="0"/>
              </a:rPr>
              <a:t>Obstruktivna </a:t>
            </a:r>
            <a:r>
              <a:rPr lang="sr-Latn-RS" sz="1600" dirty="0">
                <a:latin typeface="Maiandra GD" pitchFamily="34" charset="0"/>
              </a:rPr>
              <a:t>slip </a:t>
            </a:r>
            <a:r>
              <a:rPr lang="sr-Latn-RS" sz="1600" dirty="0" smtClean="0">
                <a:latin typeface="Maiandra GD" pitchFamily="34" charset="0"/>
              </a:rPr>
              <a:t>apnea 7,14 do 58,1%</a:t>
            </a:r>
          </a:p>
          <a:p>
            <a:r>
              <a:rPr lang="nb-NO" sz="1600" dirty="0" smtClean="0">
                <a:latin typeface="Maiandra GD" pitchFamily="34" charset="0"/>
              </a:rPr>
              <a:t>REM  </a:t>
            </a:r>
            <a:r>
              <a:rPr lang="nb-NO" sz="1600" dirty="0">
                <a:latin typeface="Maiandra GD" pitchFamily="34" charset="0"/>
              </a:rPr>
              <a:t>sleep  behavior  </a:t>
            </a:r>
            <a:r>
              <a:rPr lang="nb-NO" sz="1600" dirty="0" smtClean="0">
                <a:latin typeface="Maiandra GD" pitchFamily="34" charset="0"/>
              </a:rPr>
              <a:t>disorder  </a:t>
            </a:r>
            <a:r>
              <a:rPr lang="nb-NO" sz="1600" dirty="0">
                <a:latin typeface="Maiandra GD" pitchFamily="34" charset="0"/>
              </a:rPr>
              <a:t>(RBD</a:t>
            </a:r>
            <a:r>
              <a:rPr lang="nb-NO" sz="1600" dirty="0" smtClean="0">
                <a:latin typeface="Maiandra GD" pitchFamily="34" charset="0"/>
              </a:rPr>
              <a:t>)</a:t>
            </a:r>
            <a:r>
              <a:rPr lang="sr-Latn-RS" sz="1600" dirty="0" smtClean="0">
                <a:latin typeface="Maiandra GD" pitchFamily="34" charset="0"/>
              </a:rPr>
              <a:t> sa niskom prevalencijom 2,2 – 3,2% </a:t>
            </a:r>
          </a:p>
          <a:p>
            <a:pPr marL="0" indent="0">
              <a:buNone/>
            </a:pPr>
            <a:r>
              <a:rPr lang="sr-Latn-RS" sz="1100" dirty="0" smtClean="0">
                <a:latin typeface="Maiandra GD" pitchFamily="34" charset="0"/>
              </a:rPr>
              <a:t>                                                                                                    </a:t>
            </a:r>
            <a:r>
              <a:rPr lang="sr-Latn-RS" sz="1400" dirty="0">
                <a:latin typeface="Maiandra GD" pitchFamily="34" charset="0"/>
              </a:rPr>
              <a:t> </a:t>
            </a:r>
            <a:r>
              <a:rPr lang="sr-Latn-RS" sz="1400" dirty="0" smtClean="0">
                <a:latin typeface="Maiandra GD" pitchFamily="34" charset="0"/>
              </a:rPr>
              <a:t> RA </a:t>
            </a:r>
            <a:r>
              <a:rPr lang="sr-Latn-RS" sz="1400" dirty="0">
                <a:latin typeface="Maiandra GD" pitchFamily="34" charset="0"/>
              </a:rPr>
              <a:t>Marrie et al Multiple Sclerosis Journal </a:t>
            </a:r>
            <a:r>
              <a:rPr lang="sr-Latn-RS" sz="1400" dirty="0" smtClean="0">
                <a:latin typeface="Maiandra GD" pitchFamily="34" charset="0"/>
              </a:rPr>
              <a:t>2015 </a:t>
            </a:r>
            <a:endParaRPr lang="en-U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325562"/>
          </a:xfrm>
        </p:spPr>
        <p:txBody>
          <a:bodyPr/>
          <a:lstStyle/>
          <a:p>
            <a:r>
              <a:rPr lang="sr-Latn-RS" dirty="0" smtClean="0">
                <a:latin typeface="Maiandra GD" pitchFamily="34" charset="0"/>
              </a:rPr>
              <a:t>    Umesto zaključka</a:t>
            </a:r>
            <a:endParaRPr lang="en-US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09800"/>
            <a:ext cx="8229600" cy="42973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dirty="0" smtClean="0">
                <a:latin typeface="Maiandra GD" pitchFamily="34" charset="0"/>
              </a:rPr>
              <a:t> Bilo koji simptom može biti simptom MS</a:t>
            </a:r>
          </a:p>
          <a:p>
            <a:pPr marL="0" indent="0">
              <a:buNone/>
            </a:pPr>
            <a:endParaRPr lang="sr-Latn-RS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dirty="0" smtClean="0">
                <a:latin typeface="Maiandra GD" pitchFamily="34" charset="0"/>
              </a:rPr>
              <a:t> Pojava, trajanje,težina, ponovno javljanje simptoma, udruženost simptoma, spontano povlačenje...  je nepredvidljivo</a:t>
            </a:r>
          </a:p>
          <a:p>
            <a:endParaRPr lang="sr-Latn-RS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dirty="0" smtClean="0">
                <a:latin typeface="Maiandra GD" pitchFamily="34" charset="0"/>
              </a:rPr>
              <a:t>          Bolest nam priča bezbroj priča</a:t>
            </a:r>
          </a:p>
          <a:p>
            <a:endParaRPr lang="sr-Latn-RS" dirty="0">
              <a:latin typeface="Maiandra GD" pitchFamily="34" charset="0"/>
            </a:endParaRPr>
          </a:p>
          <a:p>
            <a:endParaRPr lang="sr-Latn-RS" dirty="0" smtClean="0">
              <a:latin typeface="Maiandra GD" pitchFamily="34" charset="0"/>
            </a:endParaRPr>
          </a:p>
          <a:p>
            <a:endParaRPr lang="en-US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2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772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64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867400" cy="1325562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>
                <a:latin typeface="Maiandra GD" pitchFamily="34" charset="0"/>
              </a:rPr>
              <a:t/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Tipičan fenotip MS </a:t>
            </a:r>
            <a:br>
              <a:rPr lang="sr-Latn-RS" sz="3200" dirty="0" smtClean="0">
                <a:latin typeface="Maiandra GD" pitchFamily="34" charset="0"/>
              </a:rPr>
            </a:b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800600"/>
          </a:xfrm>
        </p:spPr>
        <p:txBody>
          <a:bodyPr/>
          <a:lstStyle/>
          <a:p>
            <a:pPr marL="0" indent="0">
              <a:buNone/>
            </a:pPr>
            <a:r>
              <a:rPr lang="sr-Latn-RS" sz="2800" b="1" dirty="0" smtClean="0">
                <a:latin typeface="Maiandra GD" pitchFamily="34" charset="0"/>
              </a:rPr>
              <a:t>kako </a:t>
            </a:r>
            <a:r>
              <a:rPr lang="sr-Latn-RS" sz="2800" b="1" dirty="0">
                <a:latin typeface="Maiandra GD" pitchFamily="34" charset="0"/>
              </a:rPr>
              <a:t>bolest </a:t>
            </a:r>
            <a:r>
              <a:rPr lang="sr-Latn-RS" sz="2800" b="1" dirty="0" smtClean="0">
                <a:latin typeface="Maiandra GD" pitchFamily="34" charset="0"/>
              </a:rPr>
              <a:t>tipično počne</a:t>
            </a:r>
            <a:r>
              <a:rPr lang="sr-Latn-RS" sz="2400" dirty="0" smtClean="0">
                <a:latin typeface="Maiandra GD" pitchFamily="34" charset="0"/>
              </a:rPr>
              <a:t> </a:t>
            </a:r>
            <a:endParaRPr lang="sr-Latn-RS" sz="2400" b="1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Žena</a:t>
            </a:r>
          </a:p>
          <a:p>
            <a:r>
              <a:rPr lang="sr-Latn-RS" sz="1600" dirty="0" smtClean="0">
                <a:latin typeface="Maiandra GD" pitchFamily="34" charset="0"/>
              </a:rPr>
              <a:t>Stara  30 godina, zaposlena,</a:t>
            </a:r>
          </a:p>
          <a:p>
            <a:r>
              <a:rPr lang="sr-Latn-RS" sz="1600" dirty="0" smtClean="0">
                <a:latin typeface="Maiandra GD" pitchFamily="34" charset="0"/>
              </a:rPr>
              <a:t>Prvi prepoznat klički simptom (ON, trnjenje desne sake, dvoslike...) traje najkraće 24 sata</a:t>
            </a:r>
            <a:endParaRPr lang="en-US" sz="1600" dirty="0" smtClean="0">
              <a:latin typeface="Maiandra GD" pitchFamily="34" charset="0"/>
            </a:endParaRPr>
          </a:p>
          <a:p>
            <a:r>
              <a:rPr lang="en-US" sz="1600" dirty="0" err="1" smtClean="0">
                <a:latin typeface="Maiandra GD" pitchFamily="34" charset="0"/>
              </a:rPr>
              <a:t>Prethodno</a:t>
            </a:r>
            <a:r>
              <a:rPr lang="en-US" sz="1600" dirty="0" smtClean="0">
                <a:latin typeface="Maiandra GD" pitchFamily="34" charset="0"/>
              </a:rPr>
              <a:t> u </a:t>
            </a:r>
            <a:r>
              <a:rPr lang="en-US" sz="1600" dirty="0" err="1" smtClean="0">
                <a:latin typeface="Maiandra GD" pitchFamily="34" charset="0"/>
              </a:rPr>
              <a:t>potpunosti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en-US" sz="1600" dirty="0" err="1" smtClean="0">
                <a:latin typeface="Maiandra GD" pitchFamily="34" charset="0"/>
              </a:rPr>
              <a:t>zdrava</a:t>
            </a:r>
            <a:endParaRPr lang="sr-Latn-RS" sz="1600" dirty="0" smtClean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Spontani oporavak </a:t>
            </a:r>
            <a:r>
              <a:rPr lang="en-US" sz="1600" dirty="0" err="1" smtClean="0">
                <a:latin typeface="Maiandra GD" pitchFamily="34" charset="0"/>
              </a:rPr>
              <a:t>posle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dve do tri nedelje </a:t>
            </a:r>
          </a:p>
          <a:p>
            <a:r>
              <a:rPr lang="sr-Latn-RS" sz="1600" dirty="0" smtClean="0">
                <a:latin typeface="Maiandra GD" pitchFamily="34" charset="0"/>
              </a:rPr>
              <a:t>Bez tegoba do </a:t>
            </a:r>
            <a:r>
              <a:rPr lang="en-US" sz="1600" dirty="0" err="1" smtClean="0">
                <a:latin typeface="Maiandra GD" pitchFamily="34" charset="0"/>
              </a:rPr>
              <a:t>pojave</a:t>
            </a:r>
            <a:r>
              <a:rPr lang="en-US" sz="1600" dirty="0" smtClean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novog  simptoma (relapsa)</a:t>
            </a:r>
          </a:p>
          <a:p>
            <a:pPr marL="0" indent="0">
              <a:buNone/>
            </a:pPr>
            <a:endParaRPr lang="sr-Latn-RS" sz="1600" dirty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800" b="1" dirty="0" smtClean="0">
                <a:latin typeface="Maiandra GD" pitchFamily="34" charset="0"/>
              </a:rPr>
              <a:t>      kada </a:t>
            </a:r>
            <a:r>
              <a:rPr lang="sr-Latn-RS" sz="2800" b="1" dirty="0">
                <a:latin typeface="Maiandra GD" pitchFamily="34" charset="0"/>
              </a:rPr>
              <a:t>bolest traje </a:t>
            </a:r>
            <a:endParaRPr lang="sr-Latn-RS" sz="2000" b="1" dirty="0">
              <a:latin typeface="Maiandra GD" pitchFamily="34" charset="0"/>
            </a:endParaRPr>
          </a:p>
          <a:p>
            <a:r>
              <a:rPr lang="sr-Latn-RS" sz="1600" dirty="0" smtClean="0">
                <a:latin typeface="Maiandra GD" pitchFamily="34" charset="0"/>
              </a:rPr>
              <a:t>     spastična tripareza sa urgencijom mokrenja i poremećaj spavanja...</a:t>
            </a:r>
          </a:p>
          <a:p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Internuklearna oftalmoplegija sa spastično ataksični sindrom, tremor i intenzivni zamor...</a:t>
            </a:r>
          </a:p>
          <a:p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Desnostrana hemihipestezija, spasticna parapareza,seksualna disfunkcija i kognitivni deficit...</a:t>
            </a:r>
          </a:p>
          <a:p>
            <a:r>
              <a:rPr lang="sr-Latn-RS" sz="1600" dirty="0">
                <a:latin typeface="Maiandra GD" pitchFamily="34" charset="0"/>
              </a:rPr>
              <a:t> </a:t>
            </a:r>
            <a:r>
              <a:rPr lang="sr-Latn-RS" sz="1600" dirty="0" smtClean="0">
                <a:latin typeface="Maiandra GD" pitchFamily="34" charset="0"/>
              </a:rPr>
              <a:t>    Levostrana hemipareza, Lermith, dvoslike, epileptični GM napadi, bol u denoj nozi...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383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7912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Morfološki supstrat  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funkcionalnog oštećenja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6868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Proces demijelinizacije - oštećenje skokovitog prenosa impulsa </a:t>
            </a:r>
          </a:p>
          <a:p>
            <a:r>
              <a:rPr lang="sr-Latn-RS" sz="1800" dirty="0" smtClean="0">
                <a:latin typeface="Maiandra GD" pitchFamily="34" charset="0"/>
              </a:rPr>
              <a:t>Delimično demijelinizovan akson provodi impulse smanjenom brzinom,</a:t>
            </a:r>
          </a:p>
          <a:p>
            <a:r>
              <a:rPr lang="sr-Latn-RS" sz="1800" dirty="0" smtClean="0">
                <a:latin typeface="Maiandra GD" pitchFamily="34" charset="0"/>
              </a:rPr>
              <a:t>Izražen stepen demijelinizacije i oštećenje aksona- </a:t>
            </a:r>
            <a:r>
              <a:rPr lang="en-US" sz="1800" dirty="0" smtClean="0">
                <a:latin typeface="Maiandra GD" pitchFamily="34" charset="0"/>
              </a:rPr>
              <a:t>k</a:t>
            </a:r>
            <a:r>
              <a:rPr lang="sr-Latn-RS" sz="1800" dirty="0" smtClean="0">
                <a:latin typeface="Maiandra GD" pitchFamily="34" charset="0"/>
              </a:rPr>
              <a:t>ondukcioni blok </a:t>
            </a:r>
            <a:r>
              <a:rPr lang="en-US" sz="1800" dirty="0" smtClean="0">
                <a:latin typeface="Maiandra GD" pitchFamily="34" charset="0"/>
              </a:rPr>
              <a:t>i </a:t>
            </a:r>
            <a:r>
              <a:rPr lang="sr-Latn-RS" sz="1800" dirty="0" smtClean="0">
                <a:latin typeface="Maiandra GD" pitchFamily="34" charset="0"/>
              </a:rPr>
              <a:t>prekid provođenja impulsa</a:t>
            </a:r>
          </a:p>
          <a:p>
            <a:pPr marL="0" indent="0">
              <a:buNone/>
            </a:pPr>
            <a:r>
              <a:rPr lang="sr-Latn-RS" sz="1800" dirty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    Visoka temperatura uvodi u kondukcioni blok delimično demijelinizovan</a:t>
            </a: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      akson  (Uhthoff-ov fenomen)</a:t>
            </a:r>
          </a:p>
          <a:p>
            <a:pPr marL="0" indent="0">
              <a:buNone/>
            </a:pPr>
            <a:r>
              <a:rPr lang="sr-Latn-RS" sz="1800" dirty="0">
                <a:latin typeface="Maiandra GD" pitchFamily="34" charset="0"/>
              </a:rPr>
              <a:t> </a:t>
            </a:r>
            <a:r>
              <a:rPr lang="sr-Latn-RS" sz="1800" dirty="0" smtClean="0">
                <a:latin typeface="Maiandra GD" pitchFamily="34" charset="0"/>
              </a:rPr>
              <a:t>    </a:t>
            </a:r>
          </a:p>
          <a:p>
            <a:pPr marL="0" indent="0">
              <a:buNone/>
            </a:pPr>
            <a:r>
              <a:rPr lang="sr-Latn-RS" sz="1800" dirty="0" smtClean="0">
                <a:latin typeface="Maiandra GD" pitchFamily="34" charset="0"/>
              </a:rPr>
              <a:t>     Svojstva  demijelinizovanog  aksona: </a:t>
            </a:r>
            <a:r>
              <a:rPr lang="en-US" sz="1800" dirty="0" smtClean="0">
                <a:latin typeface="Maiandra GD" pitchFamily="34" charset="0"/>
              </a:rPr>
              <a:t> </a:t>
            </a:r>
          </a:p>
          <a:p>
            <a:r>
              <a:rPr lang="en-US" sz="1800" dirty="0" smtClean="0">
                <a:latin typeface="Maiandra GD" pitchFamily="34" charset="0"/>
              </a:rPr>
              <a:t>S</a:t>
            </a:r>
            <a:r>
              <a:rPr lang="sr-Latn-RS" sz="1800" dirty="0" smtClean="0">
                <a:latin typeface="Maiandra GD" pitchFamily="34" charset="0"/>
              </a:rPr>
              <a:t>pontano pražnjenje impulsa i pojačana mehanička osetljivost (svetlucanje pri pokretu oka, Lhermitt-ov znak)</a:t>
            </a:r>
          </a:p>
          <a:p>
            <a:r>
              <a:rPr lang="sr-Latn-RS" sz="1800" dirty="0" smtClean="0">
                <a:latin typeface="Maiandra GD" pitchFamily="34" charset="0"/>
              </a:rPr>
              <a:t>Transmisija impulsa između susednih demijelinizovanih aksona š</a:t>
            </a:r>
            <a:r>
              <a:rPr lang="en-US" sz="1800" dirty="0" smtClean="0">
                <a:latin typeface="Maiandra GD" pitchFamily="34" charset="0"/>
              </a:rPr>
              <a:t>to </a:t>
            </a:r>
            <a:r>
              <a:rPr lang="en-US" sz="1800" dirty="0" err="1" smtClean="0">
                <a:latin typeface="Maiandra GD" pitchFamily="34" charset="0"/>
              </a:rPr>
              <a:t>dovodi</a:t>
            </a:r>
            <a:r>
              <a:rPr lang="en-US" sz="1800" dirty="0" smtClean="0">
                <a:latin typeface="Maiandra GD" pitchFamily="34" charset="0"/>
              </a:rPr>
              <a:t> do </a:t>
            </a:r>
            <a:r>
              <a:rPr lang="sr-Latn-RS" sz="1800" dirty="0" smtClean="0">
                <a:latin typeface="Maiandra GD" pitchFamily="34" charset="0"/>
              </a:rPr>
              <a:t>paroksizmalnih simptoma.  Čest triger  su dodr ili pokret.</a:t>
            </a:r>
          </a:p>
          <a:p>
            <a:pPr marL="0" indent="0">
              <a:buNone/>
            </a:pPr>
            <a:endParaRPr lang="sr-Latn-RS" sz="1800" dirty="0" smtClean="0">
              <a:latin typeface="Maiandra GD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dirty="0" smtClean="0">
                <a:latin typeface="Maiandra GD" pitchFamily="34" charset="0"/>
              </a:rPr>
              <a:t>Proces citodegeneracije</a:t>
            </a:r>
          </a:p>
          <a:p>
            <a:endParaRPr lang="en-US" sz="2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08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61" y="152400"/>
            <a:ext cx="54864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Mehanizam oštećenja </a:t>
            </a:r>
            <a:br>
              <a:rPr lang="sr-Latn-RS" sz="3200" dirty="0" smtClean="0">
                <a:latin typeface="Maiandra GD" pitchFamily="34" charset="0"/>
              </a:rPr>
            </a:br>
            <a:r>
              <a:rPr lang="sr-Latn-RS" sz="3200" dirty="0" smtClean="0">
                <a:latin typeface="Maiandra GD" pitchFamily="34" charset="0"/>
              </a:rPr>
              <a:t>i posledični simptom</a:t>
            </a:r>
            <a:endParaRPr lang="en-US" sz="3200" dirty="0">
              <a:latin typeface="Maiandra GD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980644"/>
              </p:ext>
            </p:extLst>
          </p:nvPr>
        </p:nvGraphicFramePr>
        <p:xfrm>
          <a:off x="92299" y="1703903"/>
          <a:ext cx="9036676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3075"/>
                <a:gridCol w="2475263"/>
                <a:gridCol w="2259169"/>
                <a:gridCol w="2259169"/>
              </a:tblGrid>
              <a:tr h="370840">
                <a:tc>
                  <a:txBody>
                    <a:bodyPr/>
                    <a:lstStyle/>
                    <a:p>
                      <a:r>
                        <a:rPr lang="sr-Latn-RS" dirty="0" smtClean="0"/>
                        <a:t>Simptomi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Relaps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Prolazni deficit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dirty="0" smtClean="0"/>
                        <a:t>Trajni deficit</a:t>
                      </a:r>
                      <a:endParaRPr lang="en-US" dirty="0"/>
                    </a:p>
                  </a:txBody>
                  <a:tcPr/>
                </a:tc>
              </a:tr>
              <a:tr h="2219960">
                <a:tc>
                  <a:txBody>
                    <a:bodyPr/>
                    <a:lstStyle/>
                    <a:p>
                      <a:r>
                        <a:rPr lang="sr-Latn-RS" sz="1600" b="1" dirty="0" smtClean="0"/>
                        <a:t>NEGATIVNI</a:t>
                      </a:r>
                    </a:p>
                    <a:p>
                      <a:r>
                        <a:rPr lang="sr-Latn-RS" sz="1400" dirty="0" smtClean="0">
                          <a:latin typeface="Maiandra GD" pitchFamily="34" charset="0"/>
                        </a:rPr>
                        <a:t>Oštećenje</a:t>
                      </a:r>
                      <a:r>
                        <a:rPr lang="sr-Latn-RS" sz="1400" baseline="0" dirty="0" smtClean="0">
                          <a:latin typeface="Maiandra GD" pitchFamily="34" charset="0"/>
                        </a:rPr>
                        <a:t> </a:t>
                      </a:r>
                    </a:p>
                    <a:p>
                      <a:r>
                        <a:rPr lang="sr-Latn-RS" sz="1400" baseline="0" dirty="0" smtClean="0">
                          <a:latin typeface="Maiandra GD" pitchFamily="34" charset="0"/>
                        </a:rPr>
                        <a:t>Funkcionalnog sistema:</a:t>
                      </a:r>
                    </a:p>
                    <a:p>
                      <a:r>
                        <a:rPr lang="sr-Latn-RS" sz="1400" baseline="0" dirty="0" smtClean="0">
                          <a:latin typeface="Maiandra GD" pitchFamily="34" charset="0"/>
                        </a:rPr>
                        <a:t>Motorni</a:t>
                      </a:r>
                    </a:p>
                    <a:p>
                      <a:r>
                        <a:rPr lang="sr-Latn-RS" sz="1400" baseline="0" dirty="0" smtClean="0">
                          <a:latin typeface="Maiandra GD" pitchFamily="34" charset="0"/>
                        </a:rPr>
                        <a:t>Senzitivni,</a:t>
                      </a:r>
                    </a:p>
                    <a:p>
                      <a:r>
                        <a:rPr lang="sr-Latn-RS" sz="1400" baseline="0" dirty="0" smtClean="0">
                          <a:latin typeface="Maiandra GD" pitchFamily="34" charset="0"/>
                        </a:rPr>
                        <a:t>Vizuelni ...</a:t>
                      </a:r>
                      <a:endParaRPr lang="en-US" sz="14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Maiandra GD" pitchFamily="34" charset="0"/>
                        </a:rPr>
                        <a:t>Inflamacija</a:t>
                      </a:r>
                    </a:p>
                    <a:p>
                      <a:r>
                        <a:rPr lang="sr-Latn-RS" sz="1400" dirty="0" smtClean="0">
                          <a:latin typeface="Maiandra GD" pitchFamily="34" charset="0"/>
                        </a:rPr>
                        <a:t>Segmentna demijelinizacija</a:t>
                      </a:r>
                    </a:p>
                    <a:p>
                      <a:r>
                        <a:rPr lang="sr-Latn-RS" sz="1400" dirty="0" smtClean="0">
                          <a:latin typeface="Maiandra GD" pitchFamily="34" charset="0"/>
                        </a:rPr>
                        <a:t>Lezija aksona: funkcionalna (edem), strukturalna , redistribucija nodalnih jonskih kanla</a:t>
                      </a:r>
                    </a:p>
                    <a:p>
                      <a:r>
                        <a:rPr lang="sr-Latn-RS" sz="1400" dirty="0" smtClean="0">
                          <a:latin typeface="Maiandra GD" pitchFamily="34" charset="0"/>
                        </a:rPr>
                        <a:t>Disfunkcija glijalnih ćelija: astrocita i oligodendrocita</a:t>
                      </a:r>
                      <a:endParaRPr lang="en-US" sz="14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b="1" dirty="0" smtClean="0">
                          <a:latin typeface="Maiandra GD" pitchFamily="34" charset="0"/>
                        </a:rPr>
                        <a:t>Uhthoff-ov fenomen</a:t>
                      </a:r>
                      <a:endParaRPr lang="sr-Latn-RS" sz="1200" dirty="0" smtClean="0">
                        <a:latin typeface="Maiandra GD" pitchFamily="34" charset="0"/>
                      </a:endParaRPr>
                    </a:p>
                    <a:p>
                      <a:r>
                        <a:rPr lang="sr-Latn-RS" sz="1400" dirty="0" smtClean="0">
                          <a:latin typeface="Maiandra GD" pitchFamily="34" charset="0"/>
                        </a:rPr>
                        <a:t>Promene u električnim svojstvima</a:t>
                      </a:r>
                      <a:r>
                        <a:rPr lang="sr-Latn-RS" sz="1400" baseline="0" dirty="0" smtClean="0">
                          <a:latin typeface="Maiandra GD" pitchFamily="34" charset="0"/>
                        </a:rPr>
                        <a:t> demijeliniziranog aksona , usled povišene temperature tela</a:t>
                      </a:r>
                      <a:endParaRPr lang="en-US" sz="14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Maiandra GD" pitchFamily="34" charset="0"/>
                        </a:rPr>
                        <a:t>Kompletno  oštećenje aksona</a:t>
                      </a:r>
                    </a:p>
                    <a:p>
                      <a:r>
                        <a:rPr lang="sr-Latn-RS" sz="1400" baseline="0" dirty="0" smtClean="0">
                          <a:latin typeface="Maiandra GD" pitchFamily="34" charset="0"/>
                        </a:rPr>
                        <a:t>Stalni blok provođenja</a:t>
                      </a:r>
                    </a:p>
                    <a:p>
                      <a:r>
                        <a:rPr lang="sr-Latn-RS" sz="1400" baseline="0" dirty="0" smtClean="0">
                          <a:latin typeface="Maiandra GD" pitchFamily="34" charset="0"/>
                        </a:rPr>
                        <a:t>Wallerian degeneracija</a:t>
                      </a:r>
                    </a:p>
                    <a:p>
                      <a:r>
                        <a:rPr lang="sr-Latn-RS" sz="1400" baseline="0" dirty="0" smtClean="0">
                          <a:latin typeface="Maiandra GD" pitchFamily="34" charset="0"/>
                        </a:rPr>
                        <a:t>Gubitak aksona i neurona</a:t>
                      </a:r>
                    </a:p>
                    <a:p>
                      <a:r>
                        <a:rPr lang="sr-Latn-RS" sz="1400" baseline="0" dirty="0" smtClean="0">
                          <a:latin typeface="Maiandra GD" pitchFamily="34" charset="0"/>
                        </a:rPr>
                        <a:t>Oštećenje sinapsi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b="1" dirty="0" smtClean="0">
                          <a:latin typeface="Maiandra GD" pitchFamily="34" charset="0"/>
                        </a:rPr>
                        <a:t>POZITIVNI</a:t>
                      </a:r>
                    </a:p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Parestezije</a:t>
                      </a:r>
                    </a:p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Neuralgija V  Lhermitthe</a:t>
                      </a:r>
                    </a:p>
                    <a:p>
                      <a:r>
                        <a:rPr lang="sr-Latn-RS" sz="1600" dirty="0" smtClean="0">
                          <a:latin typeface="Maiandra GD" pitchFamily="34" charset="0"/>
                        </a:rPr>
                        <a:t>Tonični spazmi...</a:t>
                      </a:r>
                      <a:endParaRPr lang="en-US" sz="16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Maiandra GD" pitchFamily="34" charset="0"/>
                        </a:rPr>
                        <a:t>Fenomeni hiperekscitabilnosti na izloženoj aksolemi: spontani ektopični impulsi, mehanosenzitivnnost</a:t>
                      </a:r>
                      <a:endParaRPr lang="en-US" sz="14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600" b="1" dirty="0" smtClean="0"/>
                        <a:t>KORTIKALNI</a:t>
                      </a:r>
                    </a:p>
                    <a:p>
                      <a:r>
                        <a:rPr lang="sr-Latn-RS" sz="1600" b="0" dirty="0" smtClean="0"/>
                        <a:t>Kognitivni deficit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Maiandra GD" pitchFamily="34" charset="0"/>
                        </a:rPr>
                        <a:t>Inflamacija:</a:t>
                      </a:r>
                      <a:r>
                        <a:rPr lang="sr-Latn-RS" sz="1400" baseline="0" dirty="0" smtClean="0">
                          <a:latin typeface="Maiandra GD" pitchFamily="34" charset="0"/>
                        </a:rPr>
                        <a:t> poremećaj sinaptičke transmisije</a:t>
                      </a:r>
                    </a:p>
                    <a:p>
                      <a:r>
                        <a:rPr lang="sr-Latn-RS" sz="1400" baseline="0" dirty="0" smtClean="0">
                          <a:latin typeface="Maiandra GD" pitchFamily="34" charset="0"/>
                        </a:rPr>
                        <a:t>Neurodegeneracija :  glija, neuron i gubitak sinapsi</a:t>
                      </a:r>
                      <a:endParaRPr lang="en-US" sz="14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40061" y="6550223"/>
            <a:ext cx="3288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Maiandra GD" pitchFamily="34" charset="0"/>
              </a:rPr>
              <a:t>Maria José </a:t>
            </a:r>
            <a:r>
              <a:rPr lang="en-US" sz="1400" dirty="0" err="1" smtClean="0">
                <a:latin typeface="Maiandra GD" pitchFamily="34" charset="0"/>
              </a:rPr>
              <a:t>Sá</a:t>
            </a:r>
            <a:r>
              <a:rPr lang="sr-Latn-RS" sz="1400" dirty="0">
                <a:latin typeface="Maiandra GD" pitchFamily="34" charset="0"/>
              </a:rPr>
              <a:t> Arq Neuropsiquiatr 2012 </a:t>
            </a:r>
            <a:endParaRPr lang="en-US" sz="1400" dirty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6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5715000" cy="13255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Maiandra GD" pitchFamily="34" charset="0"/>
              </a:rPr>
              <a:t>Tipi</a:t>
            </a:r>
            <a:r>
              <a:rPr lang="sr-Latn-RS" sz="3200" dirty="0" smtClean="0">
                <a:latin typeface="Maiandra GD" pitchFamily="34" charset="0"/>
              </a:rPr>
              <a:t>č</a:t>
            </a:r>
            <a:r>
              <a:rPr lang="en-US" sz="3200" dirty="0" smtClean="0">
                <a:latin typeface="Maiandra GD" pitchFamily="34" charset="0"/>
              </a:rPr>
              <a:t>ne </a:t>
            </a:r>
            <a:r>
              <a:rPr lang="sr-Latn-RS" sz="3200" dirty="0" smtClean="0">
                <a:latin typeface="Maiandra GD" pitchFamily="34" charset="0"/>
              </a:rPr>
              <a:t>kliničke </a:t>
            </a:r>
            <a:r>
              <a:rPr lang="en-US" sz="3200" dirty="0" err="1" smtClean="0">
                <a:latin typeface="Maiandra GD" pitchFamily="34" charset="0"/>
              </a:rPr>
              <a:t>manifestacije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743569"/>
              </p:ext>
            </p:extLst>
          </p:nvPr>
        </p:nvGraphicFramePr>
        <p:xfrm>
          <a:off x="457200" y="1828800"/>
          <a:ext cx="8458200" cy="431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2467"/>
                <a:gridCol w="4385733"/>
              </a:tblGrid>
              <a:tr h="685800"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Maiandra GD" pitchFamily="34" charset="0"/>
                        </a:rPr>
                        <a:t>    Kako bolest počne </a:t>
                      </a:r>
                      <a:endParaRPr lang="en-US" sz="2400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RS" sz="2400" dirty="0" smtClean="0">
                          <a:latin typeface="Maiandra GD" pitchFamily="34" charset="0"/>
                        </a:rPr>
                        <a:t>   Kada bolest traje</a:t>
                      </a:r>
                      <a:endParaRPr lang="en-US" sz="2400" dirty="0">
                        <a:latin typeface="Maiandra GD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 smtClean="0">
                          <a:latin typeface="Maiandra GD" pitchFamily="34" charset="0"/>
                          <a:cs typeface="Andalus" pitchFamily="18" charset="-78"/>
                        </a:rPr>
                        <a:t>oštećenja</a:t>
                      </a:r>
                      <a:r>
                        <a:rPr lang="en-US" sz="1800" b="1" dirty="0" smtClean="0">
                          <a:latin typeface="Maiandra GD" pitchFamily="34" charset="0"/>
                          <a:cs typeface="Andalus" pitchFamily="18" charset="-78"/>
                        </a:rPr>
                        <a:t> </a:t>
                      </a:r>
                      <a:r>
                        <a:rPr lang="en-US" sz="1800" b="1" dirty="0" err="1" smtClean="0">
                          <a:latin typeface="Maiandra GD" pitchFamily="34" charset="0"/>
                          <a:cs typeface="Andalus" pitchFamily="18" charset="-78"/>
                        </a:rPr>
                        <a:t>senzibiliteta</a:t>
                      </a:r>
                      <a:r>
                        <a:rPr lang="en-US" sz="1800" b="1" dirty="0" smtClean="0">
                          <a:latin typeface="Maiandra GD" pitchFamily="34" charset="0"/>
                          <a:cs typeface="Andalus" pitchFamily="18" charset="-78"/>
                        </a:rPr>
                        <a:t> (30-50%)</a:t>
                      </a:r>
                      <a:endParaRPr lang="sr-Latn-RS" sz="1800" b="1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latin typeface="Maiandra GD" pitchFamily="34" charset="0"/>
                          <a:cs typeface="Andalus" pitchFamily="18" charset="-78"/>
                        </a:rPr>
                        <a:t>oštećenja</a:t>
                      </a:r>
                      <a:r>
                        <a:rPr lang="en-US" sz="1800" b="0" dirty="0" smtClean="0">
                          <a:latin typeface="Maiandra GD" pitchFamily="34" charset="0"/>
                          <a:cs typeface="Andalus" pitchFamily="18" charset="-78"/>
                        </a:rPr>
                        <a:t> </a:t>
                      </a:r>
                      <a:r>
                        <a:rPr lang="en-US" sz="1800" b="0" dirty="0" err="1" smtClean="0">
                          <a:latin typeface="Maiandra GD" pitchFamily="34" charset="0"/>
                          <a:cs typeface="Andalus" pitchFamily="18" charset="-78"/>
                        </a:rPr>
                        <a:t>senzibiliteta</a:t>
                      </a:r>
                      <a:r>
                        <a:rPr lang="en-US" sz="1800" b="0" dirty="0" smtClean="0">
                          <a:latin typeface="Maiandra GD" pitchFamily="34" charset="0"/>
                          <a:cs typeface="Andalus" pitchFamily="18" charset="-78"/>
                        </a:rPr>
                        <a:t> (90%)</a:t>
                      </a:r>
                      <a:endParaRPr lang="sr-Latn-RS" sz="1800" b="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pojačanje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</a:t>
                      </a: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tetivnih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</a:t>
                      </a: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refleksa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(20%) </a:t>
                      </a:r>
                      <a:endParaRPr lang="sr-Latn-RS" sz="180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b="0" dirty="0" err="1" smtClean="0">
                          <a:latin typeface="Maiandra GD" pitchFamily="34" charset="0"/>
                          <a:cs typeface="Andalus" pitchFamily="18" charset="-78"/>
                        </a:rPr>
                        <a:t>slabost</a:t>
                      </a:r>
                      <a:r>
                        <a:rPr lang="en-US" sz="1800" b="0" dirty="0" smtClean="0">
                          <a:latin typeface="Maiandra GD" pitchFamily="34" charset="0"/>
                          <a:cs typeface="Andalus" pitchFamily="18" charset="-78"/>
                        </a:rPr>
                        <a:t> u </a:t>
                      </a:r>
                      <a:r>
                        <a:rPr lang="en-US" sz="1800" b="0" dirty="0" err="1" smtClean="0">
                          <a:latin typeface="Maiandra GD" pitchFamily="34" charset="0"/>
                          <a:cs typeface="Andalus" pitchFamily="18" charset="-78"/>
                        </a:rPr>
                        <a:t>nogama</a:t>
                      </a:r>
                      <a:r>
                        <a:rPr lang="en-US" sz="1800" b="0" dirty="0" smtClean="0">
                          <a:latin typeface="Maiandra GD" pitchFamily="34" charset="0"/>
                          <a:cs typeface="Andalus" pitchFamily="18" charset="-78"/>
                        </a:rPr>
                        <a:t> (90%)</a:t>
                      </a:r>
                      <a:endParaRPr lang="sr-Latn-RS" sz="1800" b="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nistagmus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(20%)</a:t>
                      </a:r>
                      <a:endParaRPr lang="sr-Latn-RS" sz="180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latin typeface="Maiandra GD" pitchFamily="34" charset="0"/>
                          <a:cs typeface="Andalus" pitchFamily="18" charset="-78"/>
                        </a:rPr>
                        <a:t>spasticitet</a:t>
                      </a:r>
                      <a:r>
                        <a:rPr lang="en-US" sz="1800" b="0" dirty="0" smtClean="0">
                          <a:latin typeface="Maiandra GD" pitchFamily="34" charset="0"/>
                          <a:cs typeface="Andalus" pitchFamily="18" charset="-78"/>
                        </a:rPr>
                        <a:t> (90%)</a:t>
                      </a:r>
                      <a:endParaRPr lang="sr-Latn-RS" sz="1800" b="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Internuk</a:t>
                      </a:r>
                      <a:r>
                        <a:rPr lang="sr-Latn-RS" sz="1800" dirty="0" smtClean="0">
                          <a:latin typeface="Maiandra GD" pitchFamily="34" charset="0"/>
                          <a:cs typeface="Andalus" pitchFamily="18" charset="-78"/>
                        </a:rPr>
                        <a:t>.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</a:t>
                      </a: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oftalmoplegija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(17%)</a:t>
                      </a:r>
                      <a:endParaRPr lang="sr-Latn-RS" sz="180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atin typeface="Andalus" pitchFamily="18" charset="-78"/>
                          <a:cs typeface="Andalus" pitchFamily="18" charset="-78"/>
                        </a:rPr>
                        <a:t>nistagmus</a:t>
                      </a:r>
                      <a:r>
                        <a:rPr lang="en-US" sz="2000" dirty="0" smtClean="0">
                          <a:latin typeface="Andalus" pitchFamily="18" charset="-78"/>
                          <a:cs typeface="Andalus" pitchFamily="18" charset="-78"/>
                        </a:rPr>
                        <a:t> (85%),</a:t>
                      </a:r>
                      <a:endParaRPr lang="sr-Latn-RS" sz="20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optički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neuritis (16%)</a:t>
                      </a:r>
                      <a:endParaRPr lang="sr-Latn-RS" sz="180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en-US" sz="1800" dirty="0" err="1" smtClean="0">
                          <a:latin typeface="Andalus" pitchFamily="18" charset="-78"/>
                          <a:cs typeface="Andalus" pitchFamily="18" charset="-78"/>
                        </a:rPr>
                        <a:t>kognitivne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1800" dirty="0" err="1" smtClean="0">
                          <a:latin typeface="Andalus" pitchFamily="18" charset="-78"/>
                          <a:cs typeface="Andalus" pitchFamily="18" charset="-78"/>
                        </a:rPr>
                        <a:t>promene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sr-Latn-RS" sz="1800" dirty="0" smtClean="0">
                          <a:latin typeface="Andalus" pitchFamily="18" charset="-78"/>
                          <a:cs typeface="Andalus" pitchFamily="18" charset="-78"/>
                        </a:rPr>
                        <a:t>(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80%</a:t>
                      </a:r>
                      <a:r>
                        <a:rPr lang="sr-Latn-RS" sz="1800" dirty="0" smtClean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,</a:t>
                      </a:r>
                      <a:endParaRPr lang="sr-Latn-RS" sz="18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slabost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u </a:t>
                      </a: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nogama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(10%) </a:t>
                      </a:r>
                      <a:endParaRPr lang="sr-Latn-RS" sz="180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ndalus" pitchFamily="18" charset="-78"/>
                          <a:cs typeface="Andalus" pitchFamily="18" charset="-78"/>
                        </a:rPr>
                        <a:t>zamor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sr-Latn-RS" sz="1800" dirty="0" smtClean="0">
                          <a:latin typeface="Andalus" pitchFamily="18" charset="-78"/>
                          <a:cs typeface="Andalus" pitchFamily="18" charset="-78"/>
                        </a:rPr>
                        <a:t>(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80%</a:t>
                      </a:r>
                      <a:r>
                        <a:rPr lang="sr-Latn-RS" sz="1800" dirty="0" smtClean="0">
                          <a:latin typeface="Andalus" pitchFamily="18" charset="-78"/>
                          <a:cs typeface="Andalus" pitchFamily="18" charset="-78"/>
                        </a:rPr>
                        <a:t>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poremećaj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</a:t>
                      </a: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kontrole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</a:t>
                      </a: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mokrenja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(10%) </a:t>
                      </a:r>
                      <a:endParaRPr lang="sr-Latn-RS" sz="180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ndalus" pitchFamily="18" charset="-78"/>
                          <a:cs typeface="Andalus" pitchFamily="18" charset="-78"/>
                        </a:rPr>
                        <a:t>poremećaji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1800" dirty="0" err="1" smtClean="0">
                          <a:latin typeface="Andalus" pitchFamily="18" charset="-78"/>
                          <a:cs typeface="Andalus" pitchFamily="18" charset="-78"/>
                        </a:rPr>
                        <a:t>mokrenja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 (80%), </a:t>
                      </a:r>
                      <a:endParaRPr lang="sr-Latn-RS" sz="18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spasticitet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 (10%) </a:t>
                      </a:r>
                      <a:endParaRPr lang="sr-Latn-RS" sz="1800" dirty="0" smtClean="0">
                        <a:latin typeface="Maiandra GD" pitchFamily="34" charset="0"/>
                        <a:cs typeface="Andalus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atin typeface="Andalus" pitchFamily="18" charset="-78"/>
                          <a:cs typeface="Andalus" pitchFamily="18" charset="-78"/>
                        </a:rPr>
                        <a:t>optički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 neuritis (65%),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sr-Latn-RS" sz="1800" dirty="0" smtClean="0">
                          <a:latin typeface="Maiandra GD" pitchFamily="34" charset="0"/>
                          <a:cs typeface="Andalus" pitchFamily="18" charset="-78"/>
                        </a:rPr>
                        <a:t>z</a:t>
                      </a:r>
                      <a:r>
                        <a:rPr lang="en-US" sz="1800" dirty="0" err="1" smtClean="0">
                          <a:latin typeface="Maiandra GD" pitchFamily="34" charset="0"/>
                          <a:cs typeface="Andalus" pitchFamily="18" charset="-78"/>
                        </a:rPr>
                        <a:t>amor</a:t>
                      </a:r>
                      <a:r>
                        <a:rPr lang="sr-Latn-RS" sz="1800" dirty="0" smtClean="0">
                          <a:latin typeface="Maiandra GD" pitchFamily="34" charset="0"/>
                          <a:cs typeface="Andalus" pitchFamily="18" charset="-78"/>
                        </a:rPr>
                        <a:t> (</a:t>
                      </a:r>
                      <a:r>
                        <a:rPr lang="en-US" sz="1800" dirty="0" smtClean="0">
                          <a:latin typeface="Maiandra GD" pitchFamily="34" charset="0"/>
                          <a:cs typeface="Andalus" pitchFamily="18" charset="-78"/>
                        </a:rPr>
                        <a:t>10%</a:t>
                      </a:r>
                      <a:r>
                        <a:rPr lang="sr-Latn-RS" sz="1800" dirty="0" smtClean="0">
                          <a:latin typeface="Maiandra GD" pitchFamily="34" charset="0"/>
                          <a:cs typeface="Andalus" pitchFamily="18" charset="-78"/>
                        </a:rPr>
                        <a:t>)</a:t>
                      </a:r>
                      <a:endParaRPr lang="en-US" dirty="0">
                        <a:latin typeface="Maiandra G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latin typeface="Andalus" pitchFamily="18" charset="-78"/>
                          <a:cs typeface="Andalus" pitchFamily="18" charset="-78"/>
                        </a:rPr>
                        <a:t>seksualni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1800" dirty="0" err="1" smtClean="0">
                          <a:latin typeface="Andalus" pitchFamily="18" charset="-78"/>
                          <a:cs typeface="Andalus" pitchFamily="18" charset="-78"/>
                        </a:rPr>
                        <a:t>poremećaji</a:t>
                      </a:r>
                      <a:endParaRPr lang="sr-Latn-RS" sz="1800" dirty="0" smtClean="0">
                        <a:latin typeface="Andalus" pitchFamily="18" charset="-78"/>
                        <a:cs typeface="Andalus" pitchFamily="18" charset="-78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 (</a:t>
                      </a:r>
                      <a:r>
                        <a:rPr lang="en-US" sz="1800" dirty="0" err="1" smtClean="0">
                          <a:latin typeface="Andalus" pitchFamily="18" charset="-78"/>
                          <a:cs typeface="Andalus" pitchFamily="18" charset="-78"/>
                        </a:rPr>
                        <a:t>žena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 50%,</a:t>
                      </a:r>
                      <a:r>
                        <a:rPr lang="sr-Latn-RS" sz="18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1800" dirty="0" err="1" smtClean="0">
                          <a:latin typeface="Andalus" pitchFamily="18" charset="-78"/>
                          <a:cs typeface="Andalus" pitchFamily="18" charset="-78"/>
                        </a:rPr>
                        <a:t>muškarac</a:t>
                      </a:r>
                      <a:r>
                        <a:rPr lang="sr-Latn-RS" sz="1800" dirty="0" smtClean="0">
                          <a:latin typeface="Andalus" pitchFamily="18" charset="-78"/>
                          <a:cs typeface="Andalus" pitchFamily="18" charset="-78"/>
                        </a:rPr>
                        <a:t>i</a:t>
                      </a:r>
                      <a:r>
                        <a:rPr lang="sr-Latn-RS" sz="1800" baseline="0" dirty="0" smtClean="0">
                          <a:latin typeface="Andalus" pitchFamily="18" charset="-78"/>
                          <a:cs typeface="Andalus" pitchFamily="18" charset="-78"/>
                        </a:rPr>
                        <a:t> </a:t>
                      </a:r>
                      <a:r>
                        <a:rPr lang="en-US" sz="1800" dirty="0" smtClean="0">
                          <a:latin typeface="Andalus" pitchFamily="18" charset="-78"/>
                          <a:cs typeface="Andalus" pitchFamily="18" charset="-78"/>
                        </a:rPr>
                        <a:t>75%). </a:t>
                      </a:r>
                      <a:endParaRPr lang="sr-Latn-RS" sz="1800" dirty="0" smtClean="0">
                        <a:latin typeface="Andalus" pitchFamily="18" charset="-78"/>
                        <a:cs typeface="Andalus" pitchFamily="18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72200" y="6400800"/>
            <a:ext cx="31053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1400" dirty="0" smtClean="0">
                <a:latin typeface="Maiandra GD" pitchFamily="34" charset="0"/>
              </a:rPr>
              <a:t>(</a:t>
            </a:r>
            <a:r>
              <a:rPr lang="en-US" sz="1400" dirty="0" err="1" smtClean="0">
                <a:latin typeface="Maiandra GD" pitchFamily="34" charset="0"/>
              </a:rPr>
              <a:t>Paty</a:t>
            </a:r>
            <a:r>
              <a:rPr lang="en-US" sz="1400" dirty="0" smtClean="0">
                <a:latin typeface="Maiandra GD" pitchFamily="34" charset="0"/>
              </a:rPr>
              <a:t> </a:t>
            </a:r>
            <a:r>
              <a:rPr lang="en-US" sz="1400" dirty="0">
                <a:latin typeface="Maiandra GD" pitchFamily="34" charset="0"/>
              </a:rPr>
              <a:t>i </a:t>
            </a:r>
            <a:r>
              <a:rPr lang="en-US" sz="1400" dirty="0" err="1" smtClean="0">
                <a:latin typeface="Maiandra GD" pitchFamily="34" charset="0"/>
              </a:rPr>
              <a:t>Ebers</a:t>
            </a:r>
            <a:r>
              <a:rPr lang="sr-Latn-RS" sz="1400" dirty="0" smtClean="0">
                <a:latin typeface="Maiandra GD" pitchFamily="34" charset="0"/>
              </a:rPr>
              <a:t>, </a:t>
            </a:r>
            <a:r>
              <a:rPr lang="en-US" sz="1400" dirty="0">
                <a:latin typeface="Maiandra GD" pitchFamily="34" charset="0"/>
              </a:rPr>
              <a:t>Multiple </a:t>
            </a:r>
            <a:r>
              <a:rPr lang="en-US" sz="1400" dirty="0" smtClean="0">
                <a:latin typeface="Maiandra GD" pitchFamily="34" charset="0"/>
              </a:rPr>
              <a:t>sclerosis</a:t>
            </a:r>
            <a:r>
              <a:rPr lang="sr-Latn-RS" sz="1400" dirty="0" smtClean="0">
                <a:latin typeface="Maiandra GD" pitchFamily="34" charset="0"/>
              </a:rPr>
              <a:t> </a:t>
            </a:r>
            <a:r>
              <a:rPr lang="en-US" sz="1400" dirty="0" smtClean="0">
                <a:latin typeface="Maiandra GD" pitchFamily="34" charset="0"/>
              </a:rPr>
              <a:t>1997</a:t>
            </a:r>
            <a:r>
              <a:rPr lang="en-US" sz="1400" dirty="0">
                <a:latin typeface="Maiandra GD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6459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3429000" cy="1325562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Tipično za MS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2514600"/>
            <a:ext cx="8572560" cy="41910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  </a:t>
            </a:r>
            <a:r>
              <a:rPr lang="en-US" sz="2000" b="1" dirty="0" smtClean="0">
                <a:latin typeface="Maiandra GD" pitchFamily="34" charset="0"/>
                <a:cs typeface="Andalus" pitchFamily="18" charset="-78"/>
              </a:rPr>
              <a:t>M</a:t>
            </a: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otorni 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(hiperefleksija, slabost ekstremiteta, slabost respiratornih mišića,</a:t>
            </a:r>
          </a:p>
          <a:p>
            <a:pPr>
              <a:buNone/>
            </a:pP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                           spasticitet, spstična bešika)</a:t>
            </a:r>
            <a:endParaRPr lang="sr-Latn-RS" sz="1800" dirty="0" smtClean="0">
              <a:latin typeface="Maiandra GD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  </a:t>
            </a:r>
            <a:r>
              <a:rPr lang="en-US" sz="2000" b="1" dirty="0" smtClean="0">
                <a:latin typeface="Maiandra GD" pitchFamily="34" charset="0"/>
                <a:cs typeface="Andalus" pitchFamily="18" charset="-78"/>
              </a:rPr>
              <a:t>S</a:t>
            </a: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enzitivni </a:t>
            </a:r>
            <a:r>
              <a:rPr lang="sr-Latn-RS" sz="1800" dirty="0" smtClean="0">
                <a:latin typeface="Maiandra GD" pitchFamily="34" charset="0"/>
                <a:cs typeface="Andalus" pitchFamily="18" charset="-78"/>
              </a:rPr>
              <a:t>(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u b</a:t>
            </a:r>
            <a:r>
              <a:rPr lang="en-US" sz="1600" dirty="0" err="1" smtClean="0">
                <a:latin typeface="Maiandra GD" pitchFamily="34" charset="0"/>
                <a:cs typeface="Andalus" pitchFamily="18" charset="-78"/>
              </a:rPr>
              <a:t>i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lo kojoj anatomskoj distribuciji za sve modalitete. Lhermitt, bol) </a:t>
            </a:r>
            <a:endParaRPr lang="sr-Latn-RS" sz="2000" dirty="0" smtClean="0">
              <a:latin typeface="Maiandra GD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  Vizuelni</a:t>
            </a:r>
            <a:r>
              <a:rPr lang="sr-Latn-RS" sz="2000" dirty="0" smtClean="0">
                <a:latin typeface="Maiandra GD" pitchFamily="34" charset="0"/>
                <a:cs typeface="Andalus" pitchFamily="18" charset="-78"/>
              </a:rPr>
              <a:t> 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(retrobulbarni neuritis, </a:t>
            </a:r>
            <a:r>
              <a:rPr lang="sr-Latn-RS" sz="1600" i="1" dirty="0" smtClean="0">
                <a:latin typeface="Maiandra GD" pitchFamily="34" charset="0"/>
                <a:cs typeface="Andalus" pitchFamily="18" charset="-78"/>
              </a:rPr>
              <a:t>uveitis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)</a:t>
            </a:r>
            <a:endParaRPr lang="sr-Latn-RS" sz="2000" dirty="0" smtClean="0">
              <a:latin typeface="Maiandra GD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  </a:t>
            </a:r>
            <a:r>
              <a:rPr lang="en-US" sz="2000" b="1" dirty="0" smtClean="0">
                <a:latin typeface="Maiandra GD" pitchFamily="34" charset="0"/>
                <a:cs typeface="Andalus" pitchFamily="18" charset="-78"/>
              </a:rPr>
              <a:t>M</a:t>
            </a: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oždano stablo </a:t>
            </a:r>
            <a:r>
              <a:rPr lang="sr-Latn-RS" sz="1800" dirty="0" smtClean="0">
                <a:latin typeface="Maiandra GD" pitchFamily="34" charset="0"/>
                <a:cs typeface="Andalus" pitchFamily="18" charset="-78"/>
              </a:rPr>
              <a:t>(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slabost okulogira-diplopije,nistagmus, INOP;</a:t>
            </a:r>
            <a:r>
              <a:rPr lang="en-US" sz="1600" dirty="0" smtClean="0">
                <a:latin typeface="Maiandra GD" pitchFamily="34" charset="0"/>
                <a:cs typeface="Andalus" pitchFamily="18" charset="-78"/>
              </a:rPr>
              <a:t> 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vertigo,</a:t>
            </a:r>
            <a:r>
              <a:rPr lang="en-US" sz="1600" dirty="0" smtClean="0">
                <a:latin typeface="Maiandra GD" pitchFamily="34" charset="0"/>
                <a:cs typeface="Andalus" pitchFamily="18" charset="-78"/>
              </a:rPr>
              <a:t> 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dizartrija)</a:t>
            </a:r>
            <a:endParaRPr lang="sr-Latn-RS" sz="2000" dirty="0" smtClean="0">
              <a:latin typeface="Maiandra GD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  </a:t>
            </a:r>
            <a:r>
              <a:rPr lang="en-US" sz="2000" b="1" dirty="0" smtClean="0">
                <a:latin typeface="Maiandra GD" pitchFamily="34" charset="0"/>
                <a:cs typeface="Andalus" pitchFamily="18" charset="-78"/>
              </a:rPr>
              <a:t>M</a:t>
            </a: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ali mozak 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(ataksija-hoda, trupa, ekstremiteta, okularna i bulbarna, int.tremor)</a:t>
            </a:r>
            <a:endParaRPr lang="sr-Latn-RS" sz="2000" dirty="0" smtClean="0">
              <a:latin typeface="Maiandra GD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  </a:t>
            </a:r>
            <a:r>
              <a:rPr lang="en-US" sz="2000" b="1" dirty="0" smtClean="0">
                <a:latin typeface="Maiandra GD" pitchFamily="34" charset="0"/>
                <a:cs typeface="Andalus" pitchFamily="18" charset="-78"/>
              </a:rPr>
              <a:t>P</a:t>
            </a: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oremećaj kontrole sfinktera 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(urgencija, inkontinencija, retencija, opstipacija)</a:t>
            </a:r>
            <a:endParaRPr lang="sr-Latn-RS" sz="2000" dirty="0" smtClean="0">
              <a:latin typeface="Maiandra GD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  </a:t>
            </a:r>
            <a:r>
              <a:rPr lang="en-US" sz="2000" b="1" dirty="0" smtClean="0">
                <a:latin typeface="Maiandra GD" pitchFamily="34" charset="0"/>
                <a:cs typeface="Andalus" pitchFamily="18" charset="-78"/>
              </a:rPr>
              <a:t>Z</a:t>
            </a: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amor i spavanje 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(primarni/sekundarni zamor, nesanica, apnea, nem. noge)</a:t>
            </a:r>
            <a:endParaRPr lang="sr-Latn-RS" sz="1800" dirty="0" smtClean="0">
              <a:latin typeface="Maiandra GD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  </a:t>
            </a:r>
            <a:r>
              <a:rPr lang="en-US" sz="2000" b="1" dirty="0" smtClean="0">
                <a:latin typeface="Maiandra GD" pitchFamily="34" charset="0"/>
                <a:cs typeface="Andalus" pitchFamily="18" charset="-78"/>
              </a:rPr>
              <a:t>K</a:t>
            </a: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ognitivne smetnje 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(dugoročno pamćenje, pažnja, brzina obrade informacija)</a:t>
            </a:r>
            <a:endParaRPr lang="sr-Latn-RS" sz="2000" dirty="0" smtClean="0">
              <a:latin typeface="Maiandra GD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  Psihijatrijski poremećaji 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(depresija, agitacija, anksioznost, apatija,euforija)</a:t>
            </a:r>
            <a:endParaRPr lang="sr-Latn-RS" sz="1800" dirty="0" smtClean="0">
              <a:latin typeface="Maiandra GD" pitchFamily="34" charset="0"/>
              <a:cs typeface="Andalus" pitchFamily="18" charset="-78"/>
            </a:endParaRPr>
          </a:p>
          <a:p>
            <a:pPr>
              <a:buFont typeface="Wingdings" pitchFamily="2" charset="2"/>
              <a:buChar char="q"/>
            </a:pPr>
            <a:r>
              <a:rPr lang="sr-Latn-RS" sz="2000" b="1" dirty="0" smtClean="0">
                <a:latin typeface="Maiandra GD" pitchFamily="34" charset="0"/>
                <a:cs typeface="Andalus" pitchFamily="18" charset="-78"/>
              </a:rPr>
              <a:t>  Epilepsija</a:t>
            </a:r>
            <a:r>
              <a:rPr lang="sr-Latn-RS" sz="2000" dirty="0" smtClean="0">
                <a:latin typeface="Maiandra GD" pitchFamily="34" charset="0"/>
                <a:cs typeface="Andalus" pitchFamily="18" charset="-78"/>
              </a:rPr>
              <a:t>  </a:t>
            </a:r>
            <a:r>
              <a:rPr lang="sr-Latn-RS" sz="1600" dirty="0" smtClean="0">
                <a:latin typeface="Maiandra GD" pitchFamily="34" charset="0"/>
                <a:cs typeface="Andalus" pitchFamily="18" charset="-78"/>
              </a:rPr>
              <a:t>(u sklopu relpasa, retki napadi van relapsa, kod kognitivnog propadanja)</a:t>
            </a:r>
            <a:endParaRPr lang="en-US" sz="2000" dirty="0">
              <a:latin typeface="Maiandra GD" pitchFamily="34" charset="0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197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0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5410200" cy="1219200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latin typeface="Maiandra GD" pitchFamily="34" charset="0"/>
              </a:rPr>
              <a:t>Optički neuritis</a:t>
            </a:r>
            <a:r>
              <a:rPr lang="en-US" sz="3200" dirty="0" smtClean="0">
                <a:latin typeface="Maiandra GD" pitchFamily="34" charset="0"/>
              </a:rPr>
              <a:t/>
            </a:r>
            <a:br>
              <a:rPr lang="en-US" sz="3200" dirty="0" smtClean="0">
                <a:latin typeface="Maiandra GD" pitchFamily="34" charset="0"/>
              </a:rPr>
            </a:br>
            <a:r>
              <a:rPr lang="en-US" sz="3200" dirty="0" err="1" smtClean="0">
                <a:latin typeface="Maiandra GD" pitchFamily="34" charset="0"/>
              </a:rPr>
              <a:t>naj</a:t>
            </a:r>
            <a:r>
              <a:rPr lang="sr-Latn-RS" sz="3200" dirty="0" smtClean="0">
                <a:latin typeface="Maiandra GD" pitchFamily="34" charset="0"/>
              </a:rPr>
              <a:t>češć</a:t>
            </a:r>
            <a:r>
              <a:rPr lang="en-US" sz="3200" dirty="0" smtClean="0">
                <a:latin typeface="Maiandra GD" pitchFamily="34" charset="0"/>
              </a:rPr>
              <a:t>a </a:t>
            </a:r>
            <a:r>
              <a:rPr lang="en-US" sz="3200" dirty="0" err="1" smtClean="0">
                <a:latin typeface="Maiandra GD" pitchFamily="34" charset="0"/>
              </a:rPr>
              <a:t>opti</a:t>
            </a:r>
            <a:r>
              <a:rPr lang="sr-Latn-RS" sz="3200" dirty="0" smtClean="0">
                <a:latin typeface="Maiandra GD" pitchFamily="34" charset="0"/>
              </a:rPr>
              <a:t>č</a:t>
            </a:r>
            <a:r>
              <a:rPr lang="en-US" sz="3200" dirty="0" err="1" smtClean="0">
                <a:latin typeface="Maiandra GD" pitchFamily="34" charset="0"/>
              </a:rPr>
              <a:t>ka</a:t>
            </a:r>
            <a:r>
              <a:rPr lang="en-US" sz="3200" dirty="0" smtClean="0">
                <a:latin typeface="Maiandra GD" pitchFamily="34" charset="0"/>
              </a:rPr>
              <a:t> </a:t>
            </a:r>
            <a:r>
              <a:rPr lang="sr-Latn-RS" sz="3200" dirty="0" smtClean="0">
                <a:latin typeface="Maiandra GD" pitchFamily="34" charset="0"/>
              </a:rPr>
              <a:t>neuropatija</a:t>
            </a:r>
            <a:endParaRPr lang="en-US" sz="3200" dirty="0">
              <a:latin typeface="Maiandra G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4297363"/>
          </a:xfrm>
        </p:spPr>
        <p:txBody>
          <a:bodyPr/>
          <a:lstStyle/>
          <a:p>
            <a:pPr marL="0" indent="0">
              <a:buNone/>
            </a:pPr>
            <a:r>
              <a:rPr lang="sr-Latn-RS" sz="1800" b="1" dirty="0" smtClean="0">
                <a:latin typeface="Maiandra GD" pitchFamily="34" charset="0"/>
              </a:rPr>
              <a:t>Subakutno nastalo, bolno, unilateralno oštećenje vida iz punog zdarvlju, </a:t>
            </a:r>
          </a:p>
          <a:p>
            <a:pPr marL="0" indent="0">
              <a:buNone/>
            </a:pPr>
            <a:r>
              <a:rPr lang="sr-Latn-RS" sz="1800" b="1" dirty="0" smtClean="0">
                <a:latin typeface="Maiandra GD" pitchFamily="34" charset="0"/>
              </a:rPr>
              <a:t>kod mlade žene (15-20% prvi simptom MS)</a:t>
            </a:r>
          </a:p>
          <a:p>
            <a:pPr marL="0" indent="0">
              <a:buNone/>
            </a:pPr>
            <a:r>
              <a:rPr lang="sr-Latn-RS" sz="2800" dirty="0" smtClean="0">
                <a:latin typeface="Maiandra GD" pitchFamily="34" charset="0"/>
              </a:rPr>
              <a:t>    </a:t>
            </a:r>
            <a:r>
              <a:rPr lang="sr-Latn-RS" sz="2400" dirty="0" smtClean="0">
                <a:latin typeface="Maiandra GD" pitchFamily="34" charset="0"/>
              </a:rPr>
              <a:t>Sta je karakteristično:</a:t>
            </a:r>
          </a:p>
          <a:p>
            <a:r>
              <a:rPr lang="sr-Latn-RS" sz="1600" dirty="0" smtClean="0">
                <a:latin typeface="Maiandra GD" pitchFamily="34" charset="0"/>
              </a:rPr>
              <a:t>Akutni do subakutni početak tokom nekoliko sati do 2 nedelje</a:t>
            </a:r>
          </a:p>
          <a:p>
            <a:r>
              <a:rPr lang="sr-Latn-RS" sz="1600" dirty="0" smtClean="0">
                <a:latin typeface="Maiandra GD" pitchFamily="34" charset="0"/>
              </a:rPr>
              <a:t>Periokularni bol (90%) posebno pri pokretima oka</a:t>
            </a:r>
          </a:p>
          <a:p>
            <a:r>
              <a:rPr lang="sr-Latn-RS" sz="1600" dirty="0" smtClean="0">
                <a:latin typeface="Maiandra GD" pitchFamily="34" charset="0"/>
              </a:rPr>
              <a:t>Jednostrano (95%) oštećenje oštrine vida različitog stepena (bez percepcije svestlosti u 3%)</a:t>
            </a:r>
          </a:p>
          <a:p>
            <a:r>
              <a:rPr lang="sr-Latn-RS" sz="1600" dirty="0" smtClean="0">
                <a:latin typeface="Maiandra GD" pitchFamily="34" charset="0"/>
              </a:rPr>
              <a:t>Snižena osetljivost na kontrast</a:t>
            </a:r>
          </a:p>
          <a:p>
            <a:r>
              <a:rPr lang="sr-Latn-RS" sz="1600" dirty="0" smtClean="0">
                <a:latin typeface="Maiandra GD" pitchFamily="34" charset="0"/>
              </a:rPr>
              <a:t>Uhthoff-ov fenomen – napor ili toplota pogoršavaju vizuelne simptome</a:t>
            </a:r>
          </a:p>
          <a:p>
            <a:r>
              <a:rPr lang="sr-Latn-RS" sz="1600" dirty="0" smtClean="0">
                <a:latin typeface="Maiandra GD" pitchFamily="34" charset="0"/>
              </a:rPr>
              <a:t>Pulfrich fenomen (otežana percepcija pravca kretanja objekta)</a:t>
            </a:r>
          </a:p>
          <a:p>
            <a:r>
              <a:rPr lang="sr-Latn-RS" sz="1600" dirty="0" smtClean="0">
                <a:latin typeface="Maiandra GD" pitchFamily="34" charset="0"/>
              </a:rPr>
              <a:t>Ipsilateralni relativni aferentni pupilarni defekt (RAPD)</a:t>
            </a:r>
          </a:p>
          <a:p>
            <a:r>
              <a:rPr lang="sr-Latn-RS" sz="1600" dirty="0" smtClean="0">
                <a:latin typeface="Maiandra GD" pitchFamily="34" charset="0"/>
              </a:rPr>
              <a:t>Normalna papila (65%) ili otok papile (35%)</a:t>
            </a:r>
          </a:p>
          <a:p>
            <a:r>
              <a:rPr lang="sr-Latn-RS" sz="1600" dirty="0" smtClean="0">
                <a:latin typeface="Maiandra GD" pitchFamily="34" charset="0"/>
              </a:rPr>
              <a:t>Moguć lak uveitis ili retinalni periflebitis</a:t>
            </a:r>
          </a:p>
          <a:p>
            <a:r>
              <a:rPr lang="sr-Latn-RS" sz="1600" dirty="0" smtClean="0">
                <a:latin typeface="Maiandra GD" pitchFamily="34" charset="0"/>
              </a:rPr>
              <a:t>Defekt u vidnom polju-bilo koji tip, često centralni skotom.</a:t>
            </a:r>
          </a:p>
          <a:p>
            <a:r>
              <a:rPr lang="sr-Latn-RS" sz="1600" dirty="0" smtClean="0">
                <a:latin typeface="Maiandra GD" pitchFamily="34" charset="0"/>
              </a:rPr>
              <a:t>Slabljenje vida na jakom svetlu, pokret oka provocira „fleš“ svetlosti u vidnom polju</a:t>
            </a:r>
          </a:p>
          <a:p>
            <a:r>
              <a:rPr lang="sr-Latn-RS" sz="1600" dirty="0" smtClean="0">
                <a:latin typeface="Maiandra GD" pitchFamily="34" charset="0"/>
              </a:rPr>
              <a:t>Dishromatopsija- oštećenje kolornog vida bilo koji tip (ne prati Kollnerovo pravilo)</a:t>
            </a:r>
          </a:p>
          <a:p>
            <a:r>
              <a:rPr lang="sr-Latn-RS" sz="1600" dirty="0" smtClean="0">
                <a:latin typeface="Maiandra GD" pitchFamily="34" charset="0"/>
              </a:rPr>
              <a:t>Sponatni oporavak vida  &gt;90%</a:t>
            </a:r>
          </a:p>
          <a:p>
            <a:r>
              <a:rPr lang="sr-Latn-RS" sz="1600" dirty="0" smtClean="0">
                <a:latin typeface="Maiandra GD" pitchFamily="34" charset="0"/>
              </a:rPr>
              <a:t>Nema pogoršanja vida nakon obustavljanja kortikosteroidne terapije</a:t>
            </a:r>
          </a:p>
          <a:p>
            <a:pPr marL="0" indent="0">
              <a:buNone/>
            </a:pPr>
            <a:r>
              <a:rPr lang="sr-Latn-RS" sz="1400" dirty="0">
                <a:latin typeface="Maiandra GD" pitchFamily="34" charset="0"/>
              </a:rPr>
              <a:t>                                   </a:t>
            </a:r>
            <a:r>
              <a:rPr lang="sr-Latn-RS" sz="1400" dirty="0" smtClean="0">
                <a:latin typeface="Maiandra GD" pitchFamily="34" charset="0"/>
              </a:rPr>
              <a:t>                                     H. Hoorbakht et al Th Open Ophtalmological Journal 2012</a:t>
            </a:r>
          </a:p>
          <a:p>
            <a:endParaRPr lang="sr-Latn-RS" sz="1400" dirty="0" smtClean="0">
              <a:latin typeface="Maiandra GD" pitchFamily="34" charset="0"/>
            </a:endParaRPr>
          </a:p>
          <a:p>
            <a:pPr marL="0" indent="0">
              <a:buNone/>
            </a:pPr>
            <a:endParaRPr lang="sr-Latn-RS" sz="2800" dirty="0" smtClean="0">
              <a:latin typeface="Maiandra GD" pitchFamily="34" charset="0"/>
            </a:endParaRPr>
          </a:p>
          <a:p>
            <a:pPr marL="0" indent="0">
              <a:buNone/>
            </a:pPr>
            <a:r>
              <a:rPr lang="sr-Latn-RS" sz="2800" dirty="0" smtClean="0">
                <a:latin typeface="Maiandra GD" pitchFamily="34" charset="0"/>
              </a:rPr>
              <a:t>     </a:t>
            </a:r>
            <a:endParaRPr lang="sr-Latn-RS" sz="2400" dirty="0" smtClean="0"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27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4019</Words>
  <Application>Microsoft Office PowerPoint</Application>
  <PresentationFormat>On-screen Show (4:3)</PresentationFormat>
  <Paragraphs>482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Office Theme</vt:lpstr>
      <vt:lpstr>1_Office Theme</vt:lpstr>
      <vt:lpstr>2_Office Theme</vt:lpstr>
      <vt:lpstr>PowerPoint Presentation</vt:lpstr>
      <vt:lpstr>Tipične kliničke manifestacije multiple skleroze</vt:lpstr>
      <vt:lpstr>Tipične među brojnim kliničkim manifestacijama </vt:lpstr>
      <vt:lpstr> Tipičan fenotip MS  </vt:lpstr>
      <vt:lpstr>Morfološki supstrat   funkcionalnog oštećenja</vt:lpstr>
      <vt:lpstr>Mehanizam oštećenja  i posledični simptom</vt:lpstr>
      <vt:lpstr>Tipične kliničke manifestacije</vt:lpstr>
      <vt:lpstr>Tipično za MS</vt:lpstr>
      <vt:lpstr>Optički neuritis najčešća optička neuropatija</vt:lpstr>
      <vt:lpstr>Dalji tok optičkog neuritisa</vt:lpstr>
      <vt:lpstr>Patogeneza ON</vt:lpstr>
      <vt:lpstr>Optički neuritis u MS</vt:lpstr>
      <vt:lpstr>Motorne manifestacije</vt:lpstr>
      <vt:lpstr>Patofiziologija motornih manifestacija</vt:lpstr>
      <vt:lpstr>Funkcionalnost motornog sistema</vt:lpstr>
      <vt:lpstr>Senzitivni simptomi</vt:lpstr>
      <vt:lpstr>Patofiziologija izmenjenih senzacija</vt:lpstr>
      <vt:lpstr>Lezija moždanog stabla- simptomi i znaci </vt:lpstr>
      <vt:lpstr>Kranijalni nervi</vt:lpstr>
      <vt:lpstr>Kliničke i subkliničke lezije u moždanom stablu</vt:lpstr>
      <vt:lpstr>Lezija malog mozga simptomi i znaci </vt:lpstr>
      <vt:lpstr>Lezija malog mozga simptomi i znaci </vt:lpstr>
      <vt:lpstr>Mali mozak u multiploj sklerozi</vt:lpstr>
      <vt:lpstr>Poremećaj funkcije   mokraćne bešike</vt:lpstr>
      <vt:lpstr>Poremećaj funkcije creva i seksualna disfunkcija</vt:lpstr>
      <vt:lpstr>Spinalni sindrom u  multiploj sklerozi</vt:lpstr>
      <vt:lpstr>    Zamor u MS percepcija snižene mentalne ili fizičke energije što  može ograničiti rutinske ili dnevne sktivnosti   </vt:lpstr>
      <vt:lpstr>Pokušaj da se razume patofiziologija</vt:lpstr>
      <vt:lpstr>PowerPoint Presentation</vt:lpstr>
      <vt:lpstr>Zamor i  frontoparijetalna kora (centralni mehanizmi)</vt:lpstr>
      <vt:lpstr>Zamor i  poremećaj spavanja</vt:lpstr>
      <vt:lpstr>Poremećaji spavanja u Multiploj Sklerozi</vt:lpstr>
      <vt:lpstr>    Umesto zaključka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Viktor</dc:creator>
  <cp:lastModifiedBy>Visnja</cp:lastModifiedBy>
  <cp:revision>371</cp:revision>
  <dcterms:created xsi:type="dcterms:W3CDTF">2013-06-14T10:28:10Z</dcterms:created>
  <dcterms:modified xsi:type="dcterms:W3CDTF">2015-08-04T07:41:53Z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