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2" r:id="rId5"/>
    <p:sldId id="267" r:id="rId6"/>
    <p:sldId id="266" r:id="rId7"/>
    <p:sldId id="263" r:id="rId8"/>
    <p:sldId id="275" r:id="rId9"/>
    <p:sldId id="276" r:id="rId10"/>
    <p:sldId id="265" r:id="rId11"/>
    <p:sldId id="270" r:id="rId12"/>
    <p:sldId id="271" r:id="rId13"/>
    <p:sldId id="278" r:id="rId14"/>
    <p:sldId id="269" r:id="rId15"/>
    <p:sldId id="272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501" autoAdjust="0"/>
  </p:normalViewPr>
  <p:slideViewPr>
    <p:cSldViewPr>
      <p:cViewPr varScale="1">
        <p:scale>
          <a:sx n="53" d="100"/>
          <a:sy n="53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4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2372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909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162"/>
            <a:ext cx="6781800" cy="792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>
                <a:solidFill>
                  <a:srgbClr val="003300"/>
                </a:solidFill>
                <a:latin typeface="Maiandra GD" pitchFamily="34" charset="0"/>
              </a:rPr>
              <a:t>MRI diseminacija u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vremenu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" y="1215736"/>
            <a:ext cx="7924800" cy="94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r-Latn-CS" altLang="en-US" sz="1600" dirty="0" smtClean="0">
                <a:solidFill>
                  <a:srgbClr val="003300"/>
                </a:solidFill>
                <a:latin typeface="Maiandra GD" pitchFamily="34" charset="0"/>
              </a:rPr>
              <a:t>Istovremeno </a:t>
            </a: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</a:rPr>
              <a:t>prisustvo asimptomatske </a:t>
            </a:r>
            <a:r>
              <a:rPr lang="sr-Latn-CS" altLang="en-US" sz="1600" dirty="0" smtClean="0">
                <a:solidFill>
                  <a:srgbClr val="003300"/>
                </a:solidFill>
                <a:latin typeface="Maiandra GD" pitchFamily="34" charset="0"/>
              </a:rPr>
              <a:t>T2 promene </a:t>
            </a: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</a:rPr>
              <a:t>koja se prebojava kontrastom i asimptomatske promene koja se </a:t>
            </a:r>
            <a:r>
              <a:rPr lang="sr-Latn-CS" altLang="en-US" sz="1600" dirty="0" smtClean="0">
                <a:solidFill>
                  <a:srgbClr val="003300"/>
                </a:solidFill>
                <a:latin typeface="Maiandra GD" pitchFamily="34" charset="0"/>
              </a:rPr>
              <a:t>ne prebojava kontrastom, bilo kada od početka prvog ataka (dovoljan jedan MR snimak).</a:t>
            </a:r>
          </a:p>
          <a:p>
            <a:pPr eaLnBrk="1" hangingPunct="1">
              <a:buFont typeface="+mj-lt"/>
              <a:buAutoNum type="arabicPeriod"/>
            </a:pPr>
            <a:endParaRPr lang="sr-Latn-CS" altLang="en-US" sz="1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+mj-lt"/>
              <a:buAutoNum type="arabicPeriod"/>
            </a:pPr>
            <a:r>
              <a:rPr lang="sr-Latn-CS" altLang="en-US" sz="1600" dirty="0" smtClean="0">
                <a:solidFill>
                  <a:srgbClr val="003300"/>
                </a:solidFill>
                <a:latin typeface="Maiandra GD" pitchFamily="34" charset="0"/>
              </a:rPr>
              <a:t>Nova </a:t>
            </a: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</a:rPr>
              <a:t>T2 promena i/ili promena koja se prebojava kontrastom na novom snimku MR, bez obzira na to kada je urađen referentni snimak.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5736"/>
            <a:ext cx="7848600" cy="917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234044"/>
            <a:ext cx="7848600" cy="585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5555" r="24814" b="3333"/>
          <a:stretch/>
        </p:blipFill>
        <p:spPr>
          <a:xfrm>
            <a:off x="176645" y="2895600"/>
            <a:ext cx="1499755" cy="1874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28889" r="15926" b="4444"/>
          <a:stretch/>
        </p:blipFill>
        <p:spPr>
          <a:xfrm>
            <a:off x="2026919" y="2895600"/>
            <a:ext cx="1499755" cy="1874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24444" r="8518" b="4445"/>
          <a:stretch/>
        </p:blipFill>
        <p:spPr>
          <a:xfrm>
            <a:off x="4043363" y="2895600"/>
            <a:ext cx="1671637" cy="1876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1111" r="2593" b="8889"/>
          <a:stretch/>
        </p:blipFill>
        <p:spPr>
          <a:xfrm>
            <a:off x="6104466" y="2895600"/>
            <a:ext cx="1666395" cy="1874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2222" r="7037" b="14178"/>
          <a:stretch/>
        </p:blipFill>
        <p:spPr>
          <a:xfrm>
            <a:off x="6104466" y="4890037"/>
            <a:ext cx="1660752" cy="1741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957" y="4879152"/>
            <a:ext cx="1529443" cy="175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/>
          <a:srcRect b="3123"/>
          <a:stretch/>
        </p:blipFill>
        <p:spPr>
          <a:xfrm>
            <a:off x="4054249" y="4879151"/>
            <a:ext cx="1677036" cy="175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20000" r="11481" b="12222"/>
          <a:stretch/>
        </p:blipFill>
        <p:spPr>
          <a:xfrm>
            <a:off x="1993156" y="4868266"/>
            <a:ext cx="1515682" cy="1763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5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382000" cy="1477962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R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evidirani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McD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onald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-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ovi 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kriterijumi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(2011)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32166"/>
            <a:ext cx="7562506" cy="39701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" y="2971800"/>
            <a:ext cx="4038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57306" y="2819400"/>
            <a:ext cx="4038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Remitentna MS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055" y="1752600"/>
            <a:ext cx="9258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eaLnBrk="1" hangingPunct="1"/>
            <a:endParaRPr lang="sr-Latn-C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r-Latn-CS" altLang="en-US" sz="28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Analiza likvora nije neophodna.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r-Latn-CS" altLang="en-US" sz="28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Evocirani potencijali nisu potrebni.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sr-Latn-CS" altLang="en-US" sz="28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Dijagnoza </a:t>
            </a:r>
            <a:r>
              <a:rPr lang="sr-Latn-CS" altLang="en-US" sz="28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se može postaviti pri prvom ataku bolesti.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2900" y="4876800"/>
            <a:ext cx="8496300" cy="1219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x-none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x-none" sz="24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Ne sme da postoji drugo, bolje objašnjenje za kliničku sliku</a:t>
            </a:r>
          </a:p>
          <a:p>
            <a:pPr marL="342900" indent="-3429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sr-Latn-CS" sz="24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 S</a:t>
            </a:r>
            <a:r>
              <a:rPr lang="x-none" sz="24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ve bolesti koje dolaze difenerencijalno dijagnostički u obzir se moraju isključiti</a:t>
            </a:r>
            <a:endParaRPr lang="sr-Latn-CS" sz="24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37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Dopunska ispitivanja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876485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Lab. analize: uredne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Imunoserologija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– ANA, ANCA, ENA screen, CIC</a:t>
            </a: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,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AClA</a:t>
            </a: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, VDRL: uredan nalaz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Tireoidni status: uredan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Nivo B12: normalan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At na B. </a:t>
            </a:r>
            <a:r>
              <a:rPr lang="en-U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B</a:t>
            </a: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urgdorferi u serumu i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likvoru-uredan nalaz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Virusi - HIV, HBs Ag, anti HCV: negativni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ACE u serumu: normalan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RTG cor et pulmo: uredan nalaz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CT thoraxa: uredan nalaz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LP- CBH nalaz uredan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IEF likvora i seruma: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Oligoklonalne IgG trake u likvoru. Serum normalan.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sr-Latn-R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5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-316800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>
                <a:solidFill>
                  <a:srgbClr val="003300"/>
                </a:solidFill>
                <a:latin typeface="Maiandra GD" pitchFamily="34" charset="0"/>
              </a:rPr>
              <a:t>Klinički tok bolesti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31269"/>
              </p:ext>
            </p:extLst>
          </p:nvPr>
        </p:nvGraphicFramePr>
        <p:xfrm>
          <a:off x="107950" y="5635625"/>
          <a:ext cx="8964613" cy="993775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660400"/>
                <a:gridCol w="457200"/>
                <a:gridCol w="533400"/>
                <a:gridCol w="457200"/>
                <a:gridCol w="381000"/>
                <a:gridCol w="461963"/>
              </a:tblGrid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R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Nov</a:t>
                      </a:r>
                      <a:endParaRPr lang="x-none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R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2012</a:t>
                      </a: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Feb 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Apr 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Maj 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sr-Latn-CS" sz="1100" b="1" kern="12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Avg</a:t>
                      </a:r>
                      <a:r>
                        <a:rPr lang="sr-Latn-CS" sz="1100" b="1" kern="12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69"/>
          <p:cNvSpPr txBox="1">
            <a:spLocks noChangeArrowheads="1"/>
          </p:cNvSpPr>
          <p:nvPr/>
        </p:nvSpPr>
        <p:spPr bwMode="auto">
          <a:xfrm>
            <a:off x="220952" y="1853568"/>
            <a:ext cx="1795462" cy="523220"/>
          </a:xfrm>
          <a:prstGeom prst="rect">
            <a:avLst/>
          </a:prstGeom>
          <a:solidFill>
            <a:srgbClr val="FF00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dirty="0" err="1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Nestabilan</a:t>
            </a:r>
            <a:r>
              <a:rPr lang="en-U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hod</a:t>
            </a:r>
            <a:endParaRPr lang="sr-Latn-RS" altLang="en-US" sz="1400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Izmena </a:t>
            </a:r>
            <a:r>
              <a:rPr lang="sr-Latn-RS" altLang="en-US" sz="1400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čula ukusa </a:t>
            </a:r>
          </a:p>
        </p:txBody>
      </p:sp>
      <p:sp>
        <p:nvSpPr>
          <p:cNvPr id="6" name="Line 174"/>
          <p:cNvSpPr>
            <a:spLocks noChangeShapeType="1"/>
          </p:cNvSpPr>
          <p:nvPr/>
        </p:nvSpPr>
        <p:spPr bwMode="auto">
          <a:xfrm>
            <a:off x="220951" y="2209800"/>
            <a:ext cx="1" cy="3484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2166938" y="2667000"/>
            <a:ext cx="1795462" cy="738664"/>
          </a:xfrm>
          <a:prstGeom prst="rect">
            <a:avLst/>
          </a:prstGeom>
          <a:solidFill>
            <a:srgbClr val="FF00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Utrnulost nogu i trupa do nivoa pupka</a:t>
            </a:r>
            <a:endParaRPr lang="sr-Latn-RS" altLang="en-US" sz="1400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 flipH="1">
            <a:off x="2166938" y="2676236"/>
            <a:ext cx="9670" cy="301812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2590800" y="5638800"/>
            <a:ext cx="5334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b="1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INF-beta</a:t>
            </a:r>
            <a:endParaRPr lang="en-US" sz="1400" b="1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1" name="Text Box 169"/>
          <p:cNvSpPr txBox="1">
            <a:spLocks noChangeArrowheads="1"/>
          </p:cNvSpPr>
          <p:nvPr/>
        </p:nvSpPr>
        <p:spPr bwMode="auto">
          <a:xfrm>
            <a:off x="3429000" y="3505200"/>
            <a:ext cx="1795462" cy="523220"/>
          </a:xfrm>
          <a:prstGeom prst="rect">
            <a:avLst/>
          </a:prstGeom>
          <a:solidFill>
            <a:srgbClr val="FF00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Utrnulost desne ruke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Zamućen vid</a:t>
            </a: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 flipH="1">
            <a:off x="3429000" y="3662690"/>
            <a:ext cx="9670" cy="203167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3767138" y="4379893"/>
            <a:ext cx="1795462" cy="954107"/>
          </a:xfrm>
          <a:prstGeom prst="rect">
            <a:avLst/>
          </a:prstGeom>
          <a:solidFill>
            <a:srgbClr val="FF00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Utrnulost do nivoa grudne kosti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Trnjenje desne ruke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Zamućen vid</a:t>
            </a:r>
          </a:p>
        </p:txBody>
      </p:sp>
      <p:sp>
        <p:nvSpPr>
          <p:cNvPr id="14" name="Line 174"/>
          <p:cNvSpPr>
            <a:spLocks noChangeShapeType="1"/>
          </p:cNvSpPr>
          <p:nvPr/>
        </p:nvSpPr>
        <p:spPr bwMode="auto">
          <a:xfrm flipH="1">
            <a:off x="3767138" y="4387943"/>
            <a:ext cx="0" cy="13064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 atak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II atak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17818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III atak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3863" y="401949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IV atak</a:t>
            </a:r>
            <a:endParaRPr lang="en-US" dirty="0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572000" y="5638800"/>
            <a:ext cx="5334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b="1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INF-beta</a:t>
            </a:r>
            <a:endParaRPr lang="en-US" sz="1400" b="1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13118" y="5638800"/>
            <a:ext cx="711344" cy="487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59877" y="5627522"/>
            <a:ext cx="617826" cy="520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69"/>
          <p:cNvSpPr txBox="1">
            <a:spLocks noChangeArrowheads="1"/>
          </p:cNvSpPr>
          <p:nvPr/>
        </p:nvSpPr>
        <p:spPr bwMode="auto">
          <a:xfrm>
            <a:off x="5791200" y="3659088"/>
            <a:ext cx="1795462" cy="738664"/>
          </a:xfrm>
          <a:prstGeom prst="rect">
            <a:avLst/>
          </a:prstGeom>
          <a:solidFill>
            <a:srgbClr val="FF00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dirty="0" err="1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Nestabilan</a:t>
            </a:r>
            <a:r>
              <a:rPr lang="en-U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hod</a:t>
            </a:r>
            <a:endParaRPr lang="sr-Latn-RS" altLang="en-US" sz="1400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Utrnulost leve polovine tela</a:t>
            </a:r>
            <a:endParaRPr lang="sr-Latn-RS" altLang="en-US" sz="1400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25" name="Line 174"/>
          <p:cNvSpPr>
            <a:spLocks noChangeShapeType="1"/>
          </p:cNvSpPr>
          <p:nvPr/>
        </p:nvSpPr>
        <p:spPr bwMode="auto">
          <a:xfrm>
            <a:off x="5798848" y="4290031"/>
            <a:ext cx="0" cy="140433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0" y="3288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 atak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117579" y="5745163"/>
            <a:ext cx="473221" cy="2746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KS</a:t>
            </a: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3169876" y="5710670"/>
            <a:ext cx="473221" cy="2746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KS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119784" y="5673282"/>
            <a:ext cx="473221" cy="2746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KS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3665248" y="5732678"/>
            <a:ext cx="473221" cy="2746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KS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5617150" y="5694362"/>
            <a:ext cx="473221" cy="2746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/>
              <a:t>KS</a:t>
            </a:r>
            <a:endParaRPr lang="en-US" sz="1200" dirty="0"/>
          </a:p>
        </p:txBody>
      </p:sp>
      <p:sp>
        <p:nvSpPr>
          <p:cNvPr id="27" name="Smiley Face 26"/>
          <p:cNvSpPr/>
          <p:nvPr/>
        </p:nvSpPr>
        <p:spPr>
          <a:xfrm>
            <a:off x="7287017" y="5932492"/>
            <a:ext cx="304800" cy="50800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" action="ppaction://noaction" highlightClick="1"/>
          </p:cNvPr>
          <p:cNvSpPr/>
          <p:nvPr/>
        </p:nvSpPr>
        <p:spPr>
          <a:xfrm>
            <a:off x="6136265" y="5632233"/>
            <a:ext cx="654484" cy="6005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200" b="1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RPC01-201</a:t>
            </a:r>
            <a:endParaRPr lang="en-US" sz="1200" b="1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53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  <p:bldP spid="7" grpId="0"/>
      <p:bldP spid="16" grpId="0"/>
      <p:bldP spid="17" grpId="0"/>
      <p:bldP spid="18" grpId="0"/>
      <p:bldP spid="19" grpId="0" animBg="1"/>
      <p:bldP spid="24" grpId="0" animBg="1"/>
      <p:bldP spid="25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27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4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smtClean="0">
                <a:solidFill>
                  <a:srgbClr val="003300"/>
                </a:solidFill>
                <a:latin typeface="Maiandra GD" pitchFamily="34" charset="0"/>
              </a:rPr>
              <a:t>Relapsno remitentni </a:t>
            </a:r>
            <a:br>
              <a:rPr lang="sr-Latn-RS" b="1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b="1" smtClean="0">
                <a:solidFill>
                  <a:srgbClr val="003300"/>
                </a:solidFill>
                <a:latin typeface="Maiandra GD" pitchFamily="34" charset="0"/>
              </a:rPr>
              <a:t>tok bolesti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77729"/>
              </p:ext>
            </p:extLst>
          </p:nvPr>
        </p:nvGraphicFramePr>
        <p:xfrm>
          <a:off x="107950" y="5559425"/>
          <a:ext cx="8964613" cy="993775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633412"/>
                <a:gridCol w="381000"/>
                <a:gridCol w="461963"/>
              </a:tblGrid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R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Nov</a:t>
                      </a:r>
                      <a:endParaRPr lang="x-none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R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2012</a:t>
                      </a: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Feb 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Apr 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Maj 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Jul</a:t>
                      </a:r>
                      <a:r>
                        <a:rPr lang="sr-Latn-CS" sz="1100" b="1" kern="12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C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52400" y="3352800"/>
            <a:ext cx="457200" cy="2209800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Custom 32">
            <a:hlinkClick r:id="" action="ppaction://noaction" highlightClick="1"/>
          </p:cNvPr>
          <p:cNvSpPr/>
          <p:nvPr/>
        </p:nvSpPr>
        <p:spPr>
          <a:xfrm>
            <a:off x="2147455" y="3352800"/>
            <a:ext cx="457200" cy="2209800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Custom 33">
            <a:hlinkClick r:id="" action="ppaction://noaction" highlightClick="1"/>
          </p:cNvPr>
          <p:cNvSpPr/>
          <p:nvPr/>
        </p:nvSpPr>
        <p:spPr>
          <a:xfrm>
            <a:off x="3124200" y="3352800"/>
            <a:ext cx="457200" cy="2209800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Custom 34">
            <a:hlinkClick r:id="" action="ppaction://noaction" highlightClick="1"/>
          </p:cNvPr>
          <p:cNvSpPr/>
          <p:nvPr/>
        </p:nvSpPr>
        <p:spPr>
          <a:xfrm>
            <a:off x="3657600" y="3352800"/>
            <a:ext cx="457200" cy="2209800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" action="ppaction://noaction" highlightClick="1"/>
          </p:cNvPr>
          <p:cNvSpPr/>
          <p:nvPr/>
        </p:nvSpPr>
        <p:spPr>
          <a:xfrm>
            <a:off x="5638800" y="3352800"/>
            <a:ext cx="457200" cy="2209800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" y="5562600"/>
            <a:ext cx="15378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90800" y="55626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46764" y="5562600"/>
            <a:ext cx="187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14800" y="55626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96000" y="5562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" y="1447800"/>
            <a:ext cx="5105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i="1" dirty="0">
                <a:latin typeface="+mn-lt"/>
              </a:rPr>
              <a:t>Lublin i Reingold, Neurology </a:t>
            </a:r>
            <a:r>
              <a:rPr lang="sr-Latn-CS" sz="1400" i="1" dirty="0" smtClean="0">
                <a:latin typeface="+mn-lt"/>
              </a:rPr>
              <a:t>1996; </a:t>
            </a:r>
            <a:r>
              <a:rPr lang="sr-Latn-RS" sz="1400" i="1" dirty="0" smtClean="0">
                <a:latin typeface="+mn-lt"/>
              </a:rPr>
              <a:t>Lublin </a:t>
            </a:r>
            <a:r>
              <a:rPr lang="sr-Latn-RS" sz="1400" i="1" dirty="0">
                <a:latin typeface="+mn-lt"/>
              </a:rPr>
              <a:t>et al, Neurology 2013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5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Standardni set </a:t>
            </a:r>
            <a:b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dopunskih ispitivanja </a:t>
            </a:r>
            <a:b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za isključenje alternativnih dijagnoza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819400"/>
            <a:ext cx="8929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Lab.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analize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Imunoserologija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– ANA, AClA</a:t>
            </a: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,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VDRL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At </a:t>
            </a: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na B. </a:t>
            </a:r>
            <a:r>
              <a:rPr lang="en-U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B</a:t>
            </a: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urgdorferi u serumu i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likvoru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Virusološke analize: HIV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ACE u serumu: normalan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Pregled likvora</a:t>
            </a:r>
            <a:endParaRPr lang="sr-Latn-RS" sz="20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Pregled MR mozga i kičmene moždine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Po potrebi: ACE, RTG pluća, ENA-screen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U slučaju prezentacije neuromijelitisa optike: antitela na akvaporin-4</a:t>
            </a:r>
            <a:endParaRPr lang="sr-Latn-R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5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Dijagnoza relapsno remitentne multiple skleroze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RS" dirty="0" smtClean="0">
                <a:latin typeface="Maiandra GD" pitchFamily="34" charset="0"/>
              </a:rPr>
              <a:t>Milica Ječmenica Lukić</a:t>
            </a:r>
          </a:p>
          <a:p>
            <a:pPr>
              <a:defRPr/>
            </a:pPr>
            <a:r>
              <a:rPr lang="sr-Latn-RS" dirty="0" smtClean="0">
                <a:latin typeface="Maiandra GD" pitchFamily="34" charset="0"/>
              </a:rPr>
              <a:t>Klinika za neurologiju KCS, Beograd</a:t>
            </a:r>
            <a:endParaRPr lang="sr-Latn-R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-316800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>
                <a:solidFill>
                  <a:srgbClr val="003300"/>
                </a:solidFill>
                <a:latin typeface="Maiandra GD" pitchFamily="34" charset="0"/>
              </a:rPr>
              <a:t>Klinički tok bolesti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55474"/>
              </p:ext>
            </p:extLst>
          </p:nvPr>
        </p:nvGraphicFramePr>
        <p:xfrm>
          <a:off x="107950" y="5635625"/>
          <a:ext cx="8964613" cy="993775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R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Nov</a:t>
                      </a:r>
                      <a:endParaRPr lang="x-none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RS" sz="1100" b="1" kern="1200" dirty="0" smtClean="0">
                          <a:solidFill>
                            <a:schemeClr val="tx1"/>
                          </a:solidFill>
                          <a:latin typeface="Maiandra GD" pitchFamily="34" charset="0"/>
                          <a:ea typeface="+mj-ea"/>
                          <a:cs typeface="+mj-cs"/>
                        </a:rPr>
                        <a:t>2012</a:t>
                      </a:r>
                      <a:endParaRPr lang="sr-Latn-CS" sz="1100" b="1" kern="1200" dirty="0" smtClean="0">
                        <a:solidFill>
                          <a:schemeClr val="tx1"/>
                        </a:solidFill>
                        <a:latin typeface="Maiandra GD" pitchFamily="34" charset="0"/>
                        <a:ea typeface="+mj-ea"/>
                        <a:cs typeface="+mj-cs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69"/>
          <p:cNvSpPr txBox="1">
            <a:spLocks noChangeArrowheads="1"/>
          </p:cNvSpPr>
          <p:nvPr/>
        </p:nvSpPr>
        <p:spPr bwMode="auto">
          <a:xfrm>
            <a:off x="220952" y="3044949"/>
            <a:ext cx="1795462" cy="738664"/>
          </a:xfrm>
          <a:prstGeom prst="rect">
            <a:avLst/>
          </a:prstGeom>
          <a:solidFill>
            <a:srgbClr val="FF00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dirty="0" err="1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Početak</a:t>
            </a:r>
            <a:r>
              <a:rPr lang="en-US" altLang="en-US" sz="1400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bolesti</a:t>
            </a: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:</a:t>
            </a:r>
            <a:endParaRPr lang="en-US" altLang="en-US" sz="1400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dirty="0" err="1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Nestabilan</a:t>
            </a:r>
            <a:r>
              <a:rPr lang="en-US" altLang="en-US" sz="1400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hod</a:t>
            </a:r>
            <a:endParaRPr lang="sr-Latn-RS" altLang="en-US" sz="1400" dirty="0">
              <a:solidFill>
                <a:schemeClr val="tx1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1400" dirty="0" smtClean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Izmena </a:t>
            </a:r>
            <a:r>
              <a:rPr lang="sr-Latn-RS" altLang="en-US" sz="1400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čula ukusa </a:t>
            </a:r>
          </a:p>
        </p:txBody>
      </p:sp>
      <p:sp>
        <p:nvSpPr>
          <p:cNvPr id="6" name="Line 174"/>
          <p:cNvSpPr>
            <a:spLocks noChangeShapeType="1"/>
          </p:cNvSpPr>
          <p:nvPr/>
        </p:nvSpPr>
        <p:spPr bwMode="auto">
          <a:xfrm flipH="1">
            <a:off x="220952" y="3807858"/>
            <a:ext cx="7648" cy="188650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666999" y="1447800"/>
            <a:ext cx="61722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C1C1C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Neurološki nalaz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KN: </a:t>
            </a:r>
            <a:r>
              <a:rPr lang="sr-Latn-CS" altLang="en-US" sz="1600" b="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sitan horizontalni nistagmus pri pogledu u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levo</a:t>
            </a:r>
            <a:r>
              <a:rPr lang="sr-Latn-CS" altLang="en-US" sz="1600" b="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, pri pogledu u desno srednje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grub, ageuzija</a:t>
            </a:r>
            <a:endParaRPr lang="sr-Latn-CS" altLang="en-US" sz="1600" b="0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GE: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Slabost </a:t>
            </a:r>
            <a:r>
              <a:rPr lang="sr-Latn-CS" altLang="en-US" sz="1600" b="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stiska obe šake, više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desne; obostrano tonjenje </a:t>
            </a:r>
            <a:r>
              <a:rPr lang="sr-Latn-CS" altLang="en-US" sz="1600" b="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i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semipronacijom, MTR </a:t>
            </a:r>
            <a:r>
              <a:rPr lang="sr-Latn-CS" altLang="en-US" sz="1600" b="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simetrično pojačani.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DE</a:t>
            </a: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: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Blag spasticitet obostrano. GMS uredna. Pri Mingazziniju slabost fiksacije obostrano, bez tonjenja. MTR pojačani obostrano, više desno. Babinski desno, levo fleksioni plantarni odgovor.  </a:t>
            </a:r>
            <a:endParaRPr lang="sr-Latn-CS" altLang="en-US" sz="1600" b="0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Cerebelarne probe: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obostrano blaga dismetrija i intencioni tremor pri probi PN. Obostrano umerena dismetrija pri probi PK. Ataksija trupa, koji se ne potencira sa zatvorenim očima. </a:t>
            </a:r>
            <a:endParaRPr lang="sr-Latn-CS" altLang="en-US" sz="1600" b="0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Senz: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Vibracioni senzibilitet snižen obostrano do nivoa SIAS. Romberg pozitivan sa i bez vizuelne kontrole. </a:t>
            </a:r>
            <a:endParaRPr lang="sr-Latn-CS" altLang="en-US" sz="1600" b="0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Hod: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ataksičan. Tandem hod otežano izvodi.</a:t>
            </a:r>
            <a:endParaRPr lang="sr-Latn-CS" altLang="en-US" sz="1600" b="0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1600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Sfinkteri: </a:t>
            </a:r>
            <a:r>
              <a:rPr lang="sr-Latn-CS" altLang="en-US" sz="1600" b="0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kontroliše.</a:t>
            </a:r>
            <a:endParaRPr lang="sr-Latn-CS" altLang="en-US" sz="1600" b="0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676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Prvi atak-objektivni klinički 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znaci 2 ili više lezija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0050"/>
            <a:ext cx="5600700" cy="4654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71950" y="5486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6172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7018" y="4876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10200" y="4267200"/>
            <a:ext cx="1766455" cy="647581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124200"/>
            <a:ext cx="1828800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b="1" dirty="0" smtClean="0"/>
              <a:t>Cerebellum: </a:t>
            </a:r>
            <a:r>
              <a:rPr lang="sr-Latn-RS" sz="1400" dirty="0" smtClean="0"/>
              <a:t>dismetrija PN i PK ataksija trupa</a:t>
            </a:r>
          </a:p>
          <a:p>
            <a:r>
              <a:rPr lang="sr-Latn-RS" sz="1400" dirty="0" smtClean="0"/>
              <a:t>ataksija hoda nistagmus</a:t>
            </a:r>
          </a:p>
          <a:p>
            <a:r>
              <a:rPr lang="sr-Latn-RS" sz="1400" dirty="0" smtClean="0"/>
              <a:t>Romberg pozitivan sa i bez vizuelne kontrole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endCxn id="19" idx="3"/>
          </p:cNvCxnSpPr>
          <p:nvPr/>
        </p:nvCxnSpPr>
        <p:spPr>
          <a:xfrm flipH="1" flipV="1">
            <a:off x="1371600" y="4887302"/>
            <a:ext cx="2848842" cy="67529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86300" y="5791200"/>
            <a:ext cx="2514600" cy="4572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4800362"/>
            <a:ext cx="1828800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b="1" dirty="0" smtClean="0"/>
              <a:t>Kortikospinalni trakt: </a:t>
            </a:r>
            <a:r>
              <a:rPr lang="sr-Latn-RS" sz="1400" dirty="0" smtClean="0"/>
              <a:t>obostrano pojačani MTR, više desno, uz Babinski desno</a:t>
            </a:r>
          </a:p>
          <a:p>
            <a:r>
              <a:rPr lang="sr-Latn-RS" sz="1400" b="1" dirty="0" smtClean="0"/>
              <a:t>Sistem DK i LM:</a:t>
            </a:r>
          </a:p>
          <a:p>
            <a:r>
              <a:rPr lang="sr-Latn-RS" sz="1400" dirty="0" smtClean="0"/>
              <a:t>Skraćen vibracioni senzbilitet.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18" y="4625692"/>
            <a:ext cx="135428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b="1" dirty="0" smtClean="0"/>
              <a:t>VII, IX KN: </a:t>
            </a:r>
          </a:p>
          <a:p>
            <a:r>
              <a:rPr lang="sr-Latn-RS" sz="1400" dirty="0" smtClean="0"/>
              <a:t>ageuzija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29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Dijagnoza MS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4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4526" y="1371600"/>
            <a:ext cx="7858284" cy="4613701"/>
            <a:chOff x="881173" y="381000"/>
            <a:chExt cx="9005885" cy="5075071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238500" y="1076325"/>
              <a:ext cx="4910277" cy="5078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DISEMINACIJA U PROSTORU</a:t>
              </a: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238500" y="4048125"/>
              <a:ext cx="4750449" cy="5078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DISEMINACIJA U VREMENU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881173" y="2101365"/>
              <a:ext cx="1751012" cy="1704975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48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MS</a:t>
              </a: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635252" y="1600201"/>
              <a:ext cx="908048" cy="99059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9"/>
            <p:cNvCxnSpPr>
              <a:cxnSpLocks noChangeShapeType="1"/>
            </p:cNvCxnSpPr>
            <p:nvPr/>
          </p:nvCxnSpPr>
          <p:spPr bwMode="auto">
            <a:xfrm>
              <a:off x="2635250" y="3048000"/>
              <a:ext cx="1136650" cy="10001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7200900" y="609600"/>
              <a:ext cx="9779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9"/>
            <p:cNvCxnSpPr>
              <a:cxnSpLocks noChangeShapeType="1"/>
            </p:cNvCxnSpPr>
            <p:nvPr/>
          </p:nvCxnSpPr>
          <p:spPr bwMode="auto">
            <a:xfrm>
              <a:off x="7200900" y="1752600"/>
              <a:ext cx="9906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8420100" y="381000"/>
              <a:ext cx="1390758" cy="5078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Klinička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8637588" y="1828800"/>
              <a:ext cx="799506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MR</a:t>
              </a:r>
            </a:p>
          </p:txBody>
        </p:sp>
        <p:cxnSp>
          <p:nvCxnSpPr>
            <p:cNvPr id="1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6909872" y="3462338"/>
              <a:ext cx="1345128" cy="5857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8496300" y="3271838"/>
              <a:ext cx="1390758" cy="5078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Klinička</a:t>
              </a:r>
            </a:p>
          </p:txBody>
        </p:sp>
        <p:cxnSp>
          <p:nvCxnSpPr>
            <p:cNvPr id="16" name="Straight Arrow Connector 9"/>
            <p:cNvCxnSpPr>
              <a:cxnSpLocks noChangeShapeType="1"/>
            </p:cNvCxnSpPr>
            <p:nvPr/>
          </p:nvCxnSpPr>
          <p:spPr bwMode="auto">
            <a:xfrm>
              <a:off x="6909872" y="4555957"/>
              <a:ext cx="1281628" cy="5494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8637588" y="4948239"/>
              <a:ext cx="799506" cy="507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Maiandra GD" pitchFamily="34" charset="0"/>
                  <a:ea typeface="+mj-ea"/>
                  <a:cs typeface="+mj-cs"/>
                </a:rPr>
                <a:t>MR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4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382000" cy="1477962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R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evidirani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McD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onald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-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ovi 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kriterijumi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(2011)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32166"/>
            <a:ext cx="7562506" cy="39701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" y="2971800"/>
            <a:ext cx="4038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MRI diseminacija u prostoru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645150" y="2037046"/>
            <a:ext cx="2895600" cy="1219200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Periventrikularn</a:t>
            </a:r>
            <a:r>
              <a:rPr lang="x-none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</a:t>
            </a:r>
            <a:r>
              <a:rPr lang="x-none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.</a:t>
            </a:r>
            <a:endParaRPr lang="sr-Latn-RS" sz="1600" b="1" dirty="0" smtClean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J</a:t>
            </a:r>
            <a:r>
              <a:rPr lang="en-US" sz="1600" b="1" dirty="0" err="1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ukstakortikalna</a:t>
            </a:r>
            <a:r>
              <a:rPr 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r-Latn-CS" sz="1600" b="1" dirty="0" smtClean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I</a:t>
            </a:r>
            <a:r>
              <a:rPr lang="en-US" sz="1600" b="1" dirty="0" err="1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nfratentorijalna</a:t>
            </a:r>
            <a:r>
              <a:rPr 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r-Latn-CS" sz="1600" b="1" dirty="0" smtClean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Kičmena </a:t>
            </a:r>
            <a:r>
              <a:rPr lang="sr-Latn-C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moždina.</a:t>
            </a: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156200" y="1396424"/>
            <a:ext cx="3873500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≥ 1 T2 asimptomatska promena u 2/4 tipična regiona za MS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45809" y="4038600"/>
            <a:ext cx="38735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alt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Nije potrebna aplikacija kontrasta!</a:t>
            </a: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alt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Ako klinička slika odgovara leziji moždanog stabla ili kičmene moždine promene se ne uzimaju u obzir!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sr-Latn-C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67" r="-371" b="5555"/>
          <a:stretch/>
        </p:blipFill>
        <p:spPr>
          <a:xfrm>
            <a:off x="151879" y="844842"/>
            <a:ext cx="1600721" cy="1653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32222" r="7037" b="3333"/>
          <a:stretch/>
        </p:blipFill>
        <p:spPr>
          <a:xfrm>
            <a:off x="168043" y="4824336"/>
            <a:ext cx="1660757" cy="1907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4445"/>
          <a:stretch/>
        </p:blipFill>
        <p:spPr>
          <a:xfrm>
            <a:off x="2197657" y="858942"/>
            <a:ext cx="1604134" cy="16397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2222" r="7037" b="7778"/>
          <a:stretch/>
        </p:blipFill>
        <p:spPr>
          <a:xfrm>
            <a:off x="2194012" y="4824336"/>
            <a:ext cx="1607780" cy="1984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5643564" y="2568376"/>
            <a:ext cx="304800" cy="281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45150" y="2054364"/>
            <a:ext cx="304800" cy="281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222" r="10000" b="16667"/>
          <a:stretch/>
        </p:blipFill>
        <p:spPr>
          <a:xfrm>
            <a:off x="162765" y="2667000"/>
            <a:ext cx="1666035" cy="2008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26667" r="15926" b="5555"/>
          <a:stretch/>
        </p:blipFill>
        <p:spPr>
          <a:xfrm>
            <a:off x="2183682" y="2668051"/>
            <a:ext cx="1618110" cy="2007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52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MRI diseminacija u prostoru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645150" y="2037046"/>
            <a:ext cx="2895600" cy="1219200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Periventrikularn</a:t>
            </a:r>
            <a:r>
              <a:rPr lang="x-none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</a:t>
            </a:r>
            <a:r>
              <a:rPr lang="x-none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.</a:t>
            </a:r>
            <a:endParaRPr lang="sr-Latn-RS" sz="1600" b="1" dirty="0" smtClean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J</a:t>
            </a:r>
            <a:r>
              <a:rPr lang="en-US" sz="1600" b="1" dirty="0" err="1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ukstakortikalna</a:t>
            </a:r>
            <a:r>
              <a:rPr lang="en-U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.</a:t>
            </a:r>
            <a:endParaRPr lang="sr-Latn-RS" sz="1600" b="1" dirty="0" smtClean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I</a:t>
            </a:r>
            <a:r>
              <a:rPr lang="en-US" sz="1600" b="1" dirty="0" err="1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nfratentorijalna</a:t>
            </a:r>
            <a:r>
              <a:rPr lang="en-US" sz="1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.</a:t>
            </a:r>
            <a:endParaRPr lang="sr-Latn-RS" sz="1600" b="1" dirty="0" smtClean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Kičmena moždina.</a:t>
            </a: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156200" y="1396424"/>
            <a:ext cx="3873500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≥ 1 T2 asimptomatska promena u 2/4 tipična regiona za MS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56200" y="4038600"/>
            <a:ext cx="38735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alt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Nije potrebna aplikacija kontrasta!</a:t>
            </a: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altLang="en-US" sz="16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Ako klinička slika odgovara leziji moždanog stabla ili kičmene moždine promene se ne uzimaju u obzir!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sr-Latn-C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45150" y="2590800"/>
            <a:ext cx="304800" cy="281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45150" y="2054364"/>
            <a:ext cx="304800" cy="281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23333" r="12963"/>
          <a:stretch/>
        </p:blipFill>
        <p:spPr>
          <a:xfrm>
            <a:off x="148415" y="1347721"/>
            <a:ext cx="1832785" cy="2386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12"/>
          <a:stretch/>
        </p:blipFill>
        <p:spPr>
          <a:xfrm>
            <a:off x="2213595" y="4072839"/>
            <a:ext cx="2206005" cy="2480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8890" r="10000" b="7777"/>
          <a:stretch/>
        </p:blipFill>
        <p:spPr>
          <a:xfrm>
            <a:off x="2206668" y="1353854"/>
            <a:ext cx="2212932" cy="2379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7778"/>
          <a:stretch/>
        </p:blipFill>
        <p:spPr>
          <a:xfrm>
            <a:off x="212071" y="4072839"/>
            <a:ext cx="1845329" cy="2480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5700568" y="3522732"/>
            <a:ext cx="228600" cy="249382"/>
            <a:chOff x="6026150" y="5715000"/>
            <a:chExt cx="228600" cy="24938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26150" y="5735782"/>
              <a:ext cx="2286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26150" y="5715000"/>
              <a:ext cx="222250" cy="2489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83250" y="3074364"/>
            <a:ext cx="228600" cy="249382"/>
            <a:chOff x="6026150" y="5715000"/>
            <a:chExt cx="228600" cy="24938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26150" y="5735782"/>
              <a:ext cx="2286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026150" y="5715000"/>
              <a:ext cx="222250" cy="2489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1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382000" cy="1477962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R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evidirani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McD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onald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-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ovi 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kriterijumi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(2011)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32166"/>
            <a:ext cx="7562506" cy="39701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" y="2971800"/>
            <a:ext cx="4038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7010400" y="3470564"/>
            <a:ext cx="457200" cy="68580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680</Words>
  <Application>Microsoft Office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Dijagnoza relapsno remitentne multiple skleroze</vt:lpstr>
      <vt:lpstr>Klinički tok bolesti</vt:lpstr>
      <vt:lpstr>Prvi atak-objektivni klinički  znaci 2 ili više lezija</vt:lpstr>
      <vt:lpstr>Dijagnoza MS</vt:lpstr>
      <vt:lpstr>Revidirani McDonald-ovi  kriterijumi (2011)</vt:lpstr>
      <vt:lpstr>MRI diseminacija u prostoru</vt:lpstr>
      <vt:lpstr>MRI diseminacija u prostoru</vt:lpstr>
      <vt:lpstr>Revidirani McDonald-ovi  kriterijumi (2011)</vt:lpstr>
      <vt:lpstr>MRI diseminacija u vremenu</vt:lpstr>
      <vt:lpstr>Revidirani McDonald-ovi  kriterijumi (2011)</vt:lpstr>
      <vt:lpstr>Remitentna MS</vt:lpstr>
      <vt:lpstr>Dopunska ispitivanja</vt:lpstr>
      <vt:lpstr>Klinički tok bolesti</vt:lpstr>
      <vt:lpstr>Relapsno remitentni  tok bolesti</vt:lpstr>
      <vt:lpstr>Standardni set  dopunskih ispitivanja  za isključenje alternativnih dijagnoza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150</cp:revision>
  <dcterms:created xsi:type="dcterms:W3CDTF">2013-06-14T10:28:10Z</dcterms:created>
  <dcterms:modified xsi:type="dcterms:W3CDTF">2015-08-04T07:38:33Z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