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71" r:id="rId5"/>
    <p:sldId id="266" r:id="rId6"/>
    <p:sldId id="260" r:id="rId7"/>
    <p:sldId id="267" r:id="rId8"/>
    <p:sldId id="276" r:id="rId9"/>
    <p:sldId id="277" r:id="rId10"/>
    <p:sldId id="279" r:id="rId11"/>
    <p:sldId id="262" r:id="rId12"/>
    <p:sldId id="264" r:id="rId13"/>
    <p:sldId id="272" r:id="rId14"/>
    <p:sldId id="27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FF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3" d="100"/>
          <a:sy n="73" d="100"/>
        </p:scale>
        <p:origin x="-4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7958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64918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\Desktop\MS Palic\cranial-nerv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4"/>
          <a:stretch/>
        </p:blipFill>
        <p:spPr bwMode="auto">
          <a:xfrm>
            <a:off x="5652120" y="1907605"/>
            <a:ext cx="3491880" cy="36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6512" y="0"/>
            <a:ext cx="565212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6512" y="6165304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>
                <a:solidFill>
                  <a:schemeClr val="bg1"/>
                </a:solidFill>
              </a:rPr>
              <a:t>HIZ promena na spoju ponsa i med. oblongate  desno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15608" y="3432061"/>
            <a:ext cx="972616" cy="9330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44408" y="3764671"/>
            <a:ext cx="792088" cy="360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:\Users\infomedis\Pictures\CIS AT Palic\STIR_longTE_SPINE.jpg"/>
          <p:cNvPicPr>
            <a:picLocks noChangeAspect="1" noChangeArrowheads="1"/>
          </p:cNvPicPr>
          <p:nvPr/>
        </p:nvPicPr>
        <p:blipFill rotWithShape="1">
          <a:blip r:embed="rId4" cstate="print"/>
          <a:srcRect l="22488" t="23881" r="22644" b="6127"/>
          <a:stretch/>
        </p:blipFill>
        <p:spPr bwMode="auto">
          <a:xfrm>
            <a:off x="2555776" y="1000509"/>
            <a:ext cx="2817594" cy="3594148"/>
          </a:xfrm>
          <a:prstGeom prst="rect">
            <a:avLst/>
          </a:prstGeom>
          <a:noFill/>
        </p:spPr>
      </p:pic>
      <p:pic>
        <p:nvPicPr>
          <p:cNvPr id="3" name="Picture 2" descr="C:\Users\DR\Desktop\MS Palic\final\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4" r="32864" b="61645"/>
          <a:stretch/>
        </p:blipFill>
        <p:spPr bwMode="auto">
          <a:xfrm>
            <a:off x="107504" y="55201"/>
            <a:ext cx="2088232" cy="20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R\Desktop\MS Palic\final\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3" r="30805" b="60792"/>
          <a:stretch/>
        </p:blipFill>
        <p:spPr bwMode="auto">
          <a:xfrm>
            <a:off x="55369" y="2132856"/>
            <a:ext cx="2068359" cy="199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R\Desktop\MS Palic\final\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r="31192" b="63190"/>
          <a:stretch/>
        </p:blipFill>
        <p:spPr bwMode="auto">
          <a:xfrm>
            <a:off x="35496" y="4221088"/>
            <a:ext cx="19953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854562" y="728415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47849" y="2816647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576566" y="4906589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468854" y="4114500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71800" y="4845605"/>
            <a:ext cx="2928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000" dirty="0" smtClean="0">
                <a:solidFill>
                  <a:schemeClr val="bg1"/>
                </a:solidFill>
              </a:rPr>
              <a:t>HIZ promena u nivou Th4 </a:t>
            </a:r>
          </a:p>
          <a:p>
            <a:r>
              <a:rPr lang="sr-Latn-RS" sz="2000" dirty="0" smtClean="0">
                <a:solidFill>
                  <a:schemeClr val="bg1"/>
                </a:solidFill>
              </a:rPr>
              <a:t>/aktivna lezija/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1762" y="1142984"/>
            <a:ext cx="4368800" cy="523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CS" altLang="en-US" sz="2800" b="1" dirty="0">
                <a:solidFill>
                  <a:schemeClr val="bg1"/>
                </a:solidFill>
                <a:latin typeface="Calibri" pitchFamily="34" charset="0"/>
              </a:rPr>
              <a:t>DISEMINACIJA U PROSTORU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26018" y="1142984"/>
            <a:ext cx="4275138" cy="5238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CS" altLang="en-US" sz="2800" b="1" dirty="0">
                <a:solidFill>
                  <a:schemeClr val="bg1"/>
                </a:solidFill>
                <a:latin typeface="Calibri" pitchFamily="34" charset="0"/>
              </a:rPr>
              <a:t>DISEMINACIJA U VREMENU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786314" y="3038773"/>
            <a:ext cx="421484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r-Latn-CS" altLang="en-US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MR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107504" y="44624"/>
            <a:ext cx="3150158" cy="954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altLang="en-US" sz="2800" b="1" dirty="0" smtClean="0">
                <a:latin typeface="+mn-lt"/>
                <a:cs typeface="Times New Roman" pitchFamily="18" charset="0"/>
              </a:rPr>
              <a:t>MULTIFOKALNI KIS?</a:t>
            </a:r>
          </a:p>
          <a:p>
            <a:pPr eaLnBrk="1" hangingPunct="1"/>
            <a:r>
              <a:rPr lang="en-US" altLang="en-US" sz="2800" b="1" dirty="0" smtClean="0">
                <a:latin typeface="+mn-lt"/>
                <a:cs typeface="Times New Roman" pitchFamily="18" charset="0"/>
              </a:rPr>
              <a:t>DIJAGNOZA MS</a:t>
            </a:r>
            <a:r>
              <a:rPr lang="sr-Latn-RS" altLang="en-US" sz="2800" b="1" dirty="0" smtClean="0">
                <a:latin typeface="+mn-lt"/>
                <a:cs typeface="Times New Roman" pitchFamily="18" charset="0"/>
              </a:rPr>
              <a:t>?</a:t>
            </a:r>
            <a:endParaRPr lang="en-US" altLang="en-US" sz="2800" b="1" dirty="0">
              <a:latin typeface="+mn-lt"/>
              <a:cs typeface="Times New Roman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2844" y="3071810"/>
            <a:ext cx="4357750" cy="3571899"/>
            <a:chOff x="214282" y="3429000"/>
            <a:chExt cx="3643338" cy="2526824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14282" y="3429000"/>
              <a:ext cx="3643338" cy="314031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4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MR</a:t>
              </a: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214282" y="3757609"/>
              <a:ext cx="3643338" cy="2198215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sr-Latn-CS" altLang="en-US" sz="2000" dirty="0" smtClean="0">
                <a:latin typeface="+mn-lt"/>
              </a:endParaRPr>
            </a:p>
            <a:p>
              <a:pPr algn="ctr" eaLnBrk="1" hangingPunct="1"/>
              <a:r>
                <a:rPr lang="sr-Latn-CS" altLang="en-US" sz="2000" dirty="0" smtClean="0">
                  <a:latin typeface="+mn-lt"/>
                </a:rPr>
                <a:t>≥ </a:t>
              </a:r>
              <a:r>
                <a:rPr lang="sr-Latn-CS" altLang="en-US" sz="2000" dirty="0">
                  <a:latin typeface="+mn-lt"/>
                </a:rPr>
                <a:t>1 T2 asimptomatska promena u </a:t>
              </a:r>
              <a:r>
                <a:rPr lang="sr-Latn-CS" altLang="en-US" sz="2000" b="1" dirty="0">
                  <a:latin typeface="+mn-lt"/>
                </a:rPr>
                <a:t>2/4</a:t>
              </a:r>
              <a:r>
                <a:rPr lang="sr-Latn-CS" altLang="en-US" sz="2000" dirty="0">
                  <a:latin typeface="+mn-lt"/>
                </a:rPr>
                <a:t> tipična regiona za </a:t>
              </a:r>
              <a:r>
                <a:rPr lang="sr-Latn-CS" altLang="en-US" sz="2000" dirty="0" smtClean="0">
                  <a:latin typeface="+mn-lt"/>
                </a:rPr>
                <a:t>MS</a:t>
              </a: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endParaRPr lang="sr-Latn-RS" sz="2000" dirty="0" smtClean="0">
                <a:latin typeface="+mn-lt"/>
              </a:endParaRP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r>
                <a:rPr lang="sr-Latn-RS" sz="2000" dirty="0" smtClean="0">
                  <a:latin typeface="+mn-lt"/>
                </a:rPr>
                <a:t>1. </a:t>
              </a:r>
              <a:r>
                <a:rPr lang="en-US" sz="2000" dirty="0" err="1" smtClean="0">
                  <a:latin typeface="+mn-lt"/>
                </a:rPr>
                <a:t>Periventrikularn</a:t>
              </a:r>
              <a:r>
                <a:rPr lang="x-none" sz="2000" smtClean="0">
                  <a:latin typeface="+mn-lt"/>
                </a:rPr>
                <a:t>a</a:t>
              </a:r>
              <a:endParaRPr lang="en-US" sz="2000" dirty="0" smtClean="0">
                <a:latin typeface="+mn-lt"/>
              </a:endParaRPr>
            </a:p>
            <a:p>
              <a:pPr eaLnBrk="1" fontAlgn="auto" hangingPunct="1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sr-Latn-CS" sz="2000" dirty="0" smtClean="0">
                  <a:latin typeface="+mn-lt"/>
                </a:rPr>
                <a:t>2. J</a:t>
              </a:r>
              <a:r>
                <a:rPr lang="en-US" sz="2000" dirty="0" err="1" smtClean="0">
                  <a:latin typeface="+mn-lt"/>
                </a:rPr>
                <a:t>ukstakortikalna</a:t>
              </a:r>
              <a:endParaRPr lang="en-US" sz="2000" dirty="0" smtClean="0">
                <a:latin typeface="+mn-lt"/>
              </a:endParaRPr>
            </a:p>
            <a:p>
              <a:pPr eaLnBrk="1" fontAlgn="auto" hangingPunct="1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sr-Latn-CS" sz="2000" dirty="0" smtClean="0">
                  <a:latin typeface="+mn-lt"/>
                </a:rPr>
                <a:t>3. I</a:t>
              </a:r>
              <a:r>
                <a:rPr lang="en-US" sz="2000" dirty="0" err="1" smtClean="0">
                  <a:latin typeface="+mn-lt"/>
                </a:rPr>
                <a:t>nfratentorijalna</a:t>
              </a:r>
              <a:endParaRPr lang="en-US" sz="2000" dirty="0" smtClean="0">
                <a:latin typeface="+mn-lt"/>
              </a:endParaRP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r>
                <a:rPr lang="sr-Latn-CS" sz="2000" dirty="0" smtClean="0">
                  <a:latin typeface="+mn-lt"/>
                </a:rPr>
                <a:t>4. Kičmena moždina</a:t>
              </a: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endParaRPr lang="sr-Latn-CS" altLang="en-US" sz="2000" dirty="0" smtClean="0">
                <a:latin typeface="+mn-lt"/>
              </a:endParaRP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endParaRPr lang="sr-Latn-CS" altLang="en-US" sz="2400" dirty="0"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86314" y="1928802"/>
            <a:ext cx="4214842" cy="867139"/>
            <a:chOff x="500034" y="1990357"/>
            <a:chExt cx="3071834" cy="86713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034" y="1990357"/>
              <a:ext cx="3071834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4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Klinička</a:t>
              </a:r>
            </a:p>
          </p:txBody>
        </p:sp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00034" y="2457386"/>
              <a:ext cx="3071834" cy="40011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000" dirty="0" smtClean="0"/>
                <a:t>≥ 2 ataka</a:t>
              </a:r>
              <a:endParaRPr lang="sr-Latn-CS" altLang="en-US" sz="2400" dirty="0">
                <a:latin typeface="+mn-lt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4786322"/>
            <a:ext cx="4714876" cy="1357346"/>
          </a:xfrm>
          <a:prstGeom prst="rect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r-Latn-CS" alt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Nije potrebna aplikacija kontrasta!</a:t>
            </a:r>
          </a:p>
          <a:p>
            <a:pPr algn="ctr"/>
            <a:r>
              <a:rPr lang="sr-Latn-CS" alt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Ako klinička slika odgovara leziji moždanog stabla ili kičmene moždine promene se ne uzimaju u obzir!</a:t>
            </a:r>
          </a:p>
          <a:p>
            <a:pPr algn="ctr"/>
            <a:endParaRPr lang="sr-Latn-CS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6314" y="3500438"/>
            <a:ext cx="4214842" cy="3143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Asimptomatska promena, kontrast +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+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Asimptomatska promena, kontrast –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(bilo kada)                                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ili   </a:t>
            </a: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Nova T2 promena i/ili promena koja se prebojava kontrastom na novom snimku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(bez obzira kada je rađen referentni)</a:t>
            </a: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2876" y="1928802"/>
            <a:ext cx="4357686" cy="867139"/>
            <a:chOff x="500034" y="1990357"/>
            <a:chExt cx="3071834" cy="867139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00034" y="1990357"/>
              <a:ext cx="3071834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4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Klinička</a:t>
              </a:r>
            </a:p>
          </p:txBody>
        </p:sp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500034" y="2457386"/>
              <a:ext cx="3071834" cy="40011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RS" altLang="en-US" sz="2000" dirty="0" smtClean="0">
                  <a:latin typeface="+mn-lt"/>
                </a:rPr>
                <a:t>Multifokalni nalaz</a:t>
              </a:r>
              <a:endParaRPr lang="sr-Latn-CS" altLang="en-US" sz="2400" dirty="0">
                <a:latin typeface="+mn-lt"/>
              </a:endParaRPr>
            </a:p>
          </p:txBody>
        </p:sp>
      </p:grpSp>
      <p:sp>
        <p:nvSpPr>
          <p:cNvPr id="37" name="Multiply 36"/>
          <p:cNvSpPr/>
          <p:nvPr/>
        </p:nvSpPr>
        <p:spPr>
          <a:xfrm>
            <a:off x="2571736" y="3071810"/>
            <a:ext cx="500066" cy="7857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 rot="18721718">
            <a:off x="3105693" y="1919920"/>
            <a:ext cx="234207" cy="580144"/>
          </a:xfrm>
          <a:prstGeom prst="corne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7572396" y="2000240"/>
            <a:ext cx="500066" cy="7857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49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28596" y="1961376"/>
            <a:ext cx="3714776" cy="2967822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400" b="1" dirty="0" smtClean="0"/>
              <a:t>1</a:t>
            </a:r>
            <a:r>
              <a:rPr lang="en-US" sz="2400" b="1" dirty="0" smtClean="0"/>
              <a:t> a</a:t>
            </a:r>
            <a:r>
              <a:rPr lang="sr-Latn-RS" sz="2400" b="1" dirty="0" smtClean="0"/>
              <a:t>t</a:t>
            </a:r>
            <a:r>
              <a:rPr lang="en-US" sz="2400" b="1" dirty="0" err="1" smtClean="0"/>
              <a:t>ak</a:t>
            </a:r>
            <a:endParaRPr lang="sr-Latn-RS" sz="2400" b="1" dirty="0" smtClean="0"/>
          </a:p>
          <a:p>
            <a:pPr algn="ctr"/>
            <a:endParaRPr lang="sr-Latn-CS" sz="2400" b="1" dirty="0" smtClean="0"/>
          </a:p>
          <a:p>
            <a:pPr algn="ctr"/>
            <a:r>
              <a:rPr lang="sr-Latn-CS" sz="2400" b="1" dirty="0" smtClean="0"/>
              <a:t>Objektivni klinički znaci </a:t>
            </a:r>
            <a:r>
              <a:rPr lang="sr-Latn-CS" altLang="en-US" sz="2400" dirty="0" smtClean="0"/>
              <a:t>≥ </a:t>
            </a:r>
            <a:r>
              <a:rPr lang="sr-Latn-CS" sz="2400" b="1" dirty="0" smtClean="0"/>
              <a:t>2 lezij</a:t>
            </a:r>
            <a:r>
              <a:rPr lang="en-US" sz="2400" b="1" dirty="0" smtClean="0"/>
              <a:t>e</a:t>
            </a:r>
            <a:r>
              <a:rPr lang="sr-Latn-CS" sz="2400" b="1" dirty="0" smtClean="0"/>
              <a:t> </a:t>
            </a:r>
          </a:p>
          <a:p>
            <a:pPr algn="ctr"/>
            <a:endParaRPr lang="sr-Latn-CS" sz="2400" b="1" dirty="0" smtClean="0"/>
          </a:p>
          <a:p>
            <a:pPr algn="ctr"/>
            <a:r>
              <a:rPr lang="sr-Latn-CS" sz="2400" b="1" dirty="0" smtClean="0"/>
              <a:t>Multifokalni KIS</a:t>
            </a:r>
          </a:p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000628" y="2643182"/>
            <a:ext cx="3714776" cy="19288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tx1"/>
                </a:solidFill>
              </a:rPr>
              <a:t>DISEMINACIJA U VREMENU</a:t>
            </a:r>
          </a:p>
          <a:p>
            <a:pPr algn="ctr"/>
            <a:r>
              <a:rPr lang="sr-Latn-RS" sz="2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buAutoNum type="arabicPeriod"/>
            </a:pPr>
            <a:r>
              <a:rPr lang="sr-Latn-RS" sz="2400" dirty="0" smtClean="0">
                <a:solidFill>
                  <a:schemeClr val="tx1"/>
                </a:solidFill>
              </a:rPr>
              <a:t>MR diseminacija</a:t>
            </a:r>
          </a:p>
          <a:p>
            <a:pPr marL="342900" indent="-342900" algn="ctr"/>
            <a:r>
              <a:rPr lang="sr-Latn-RS" sz="2400" dirty="0" smtClean="0">
                <a:solidFill>
                  <a:schemeClr val="tx1"/>
                </a:solidFill>
              </a:rPr>
              <a:t>ili</a:t>
            </a:r>
          </a:p>
          <a:p>
            <a:pPr marL="342900" indent="-342900" algn="ctr">
              <a:buAutoNum type="arabicPeriod"/>
            </a:pPr>
            <a:r>
              <a:rPr lang="sr-Latn-RS" sz="2400" dirty="0" smtClean="0">
                <a:solidFill>
                  <a:schemeClr val="tx1"/>
                </a:solidFill>
              </a:rPr>
              <a:t>Čekati II atak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31762" y="1142984"/>
            <a:ext cx="4368800" cy="523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CS" altLang="en-US" sz="2800" b="1" dirty="0">
                <a:solidFill>
                  <a:schemeClr val="bg1"/>
                </a:solidFill>
                <a:latin typeface="Calibri" pitchFamily="34" charset="0"/>
              </a:rPr>
              <a:t>DISEMINACIJA U PROSTORU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726018" y="1142984"/>
            <a:ext cx="4275138" cy="5238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CS" altLang="en-US" sz="2800" b="1" dirty="0">
                <a:solidFill>
                  <a:schemeClr val="bg1"/>
                </a:solidFill>
                <a:latin typeface="Calibri" pitchFamily="34" charset="0"/>
              </a:rPr>
              <a:t>DISEMINACIJA U VREMENU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4786314" y="3038773"/>
            <a:ext cx="4214842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r-Latn-CS" altLang="en-US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MR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500298" y="285728"/>
            <a:ext cx="2812565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+mn-lt"/>
                <a:cs typeface="Times New Roman" pitchFamily="18" charset="0"/>
              </a:rPr>
              <a:t>DIJAGNOZA MS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142844" y="3071810"/>
            <a:ext cx="4357750" cy="3571899"/>
            <a:chOff x="214282" y="3429000"/>
            <a:chExt cx="3643338" cy="2526824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14282" y="3429000"/>
              <a:ext cx="3643338" cy="314031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4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MR</a:t>
              </a:r>
            </a:p>
          </p:txBody>
        </p:sp>
        <p:sp>
          <p:nvSpPr>
            <p:cNvPr id="22" name="TextBox 5"/>
            <p:cNvSpPr txBox="1">
              <a:spLocks noChangeArrowheads="1"/>
            </p:cNvSpPr>
            <p:nvPr/>
          </p:nvSpPr>
          <p:spPr bwMode="auto">
            <a:xfrm>
              <a:off x="214282" y="3757609"/>
              <a:ext cx="3643338" cy="2198215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sr-Latn-CS" altLang="en-US" sz="2000" dirty="0" smtClean="0">
                <a:latin typeface="+mn-lt"/>
              </a:endParaRPr>
            </a:p>
            <a:p>
              <a:pPr algn="ctr" eaLnBrk="1" hangingPunct="1"/>
              <a:r>
                <a:rPr lang="sr-Latn-CS" altLang="en-US" sz="2000" dirty="0" smtClean="0">
                  <a:latin typeface="+mn-lt"/>
                </a:rPr>
                <a:t>≥ </a:t>
              </a:r>
              <a:r>
                <a:rPr lang="sr-Latn-CS" altLang="en-US" sz="2000" dirty="0">
                  <a:latin typeface="+mn-lt"/>
                </a:rPr>
                <a:t>1 T2 asimptomatska promena u </a:t>
              </a:r>
              <a:r>
                <a:rPr lang="sr-Latn-CS" altLang="en-US" sz="2000" b="1" dirty="0">
                  <a:latin typeface="+mn-lt"/>
                </a:rPr>
                <a:t>2/4</a:t>
              </a:r>
              <a:r>
                <a:rPr lang="sr-Latn-CS" altLang="en-US" sz="2000" dirty="0">
                  <a:latin typeface="+mn-lt"/>
                </a:rPr>
                <a:t> tipična regiona za </a:t>
              </a:r>
              <a:r>
                <a:rPr lang="sr-Latn-CS" altLang="en-US" sz="2000" dirty="0" smtClean="0">
                  <a:latin typeface="+mn-lt"/>
                </a:rPr>
                <a:t>MS</a:t>
              </a: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endParaRPr lang="sr-Latn-RS" sz="2000" dirty="0" smtClean="0">
                <a:latin typeface="+mn-lt"/>
              </a:endParaRP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r>
                <a:rPr lang="sr-Latn-RS" sz="2000" dirty="0" smtClean="0">
                  <a:latin typeface="+mn-lt"/>
                </a:rPr>
                <a:t>1. </a:t>
              </a:r>
              <a:r>
                <a:rPr lang="en-US" sz="2000" dirty="0" err="1" smtClean="0">
                  <a:latin typeface="+mn-lt"/>
                </a:rPr>
                <a:t>Periventrikularn</a:t>
              </a:r>
              <a:r>
                <a:rPr lang="x-none" sz="2000" smtClean="0">
                  <a:latin typeface="+mn-lt"/>
                </a:rPr>
                <a:t>a</a:t>
              </a:r>
              <a:endParaRPr lang="en-US" sz="2000" dirty="0" smtClean="0">
                <a:latin typeface="+mn-lt"/>
              </a:endParaRPr>
            </a:p>
            <a:p>
              <a:pPr eaLnBrk="1" fontAlgn="auto" hangingPunct="1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sr-Latn-CS" sz="2000" dirty="0" smtClean="0">
                  <a:latin typeface="+mn-lt"/>
                </a:rPr>
                <a:t>2. J</a:t>
              </a:r>
              <a:r>
                <a:rPr lang="en-US" sz="2000" dirty="0" err="1" smtClean="0">
                  <a:latin typeface="+mn-lt"/>
                </a:rPr>
                <a:t>ukstakortikalna</a:t>
              </a:r>
              <a:endParaRPr lang="en-US" sz="2000" dirty="0" smtClean="0">
                <a:latin typeface="+mn-lt"/>
              </a:endParaRPr>
            </a:p>
            <a:p>
              <a:pPr eaLnBrk="1" fontAlgn="auto" hangingPunct="1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sr-Latn-CS" sz="2000" dirty="0" smtClean="0">
                  <a:latin typeface="+mn-lt"/>
                </a:rPr>
                <a:t>3. I</a:t>
              </a:r>
              <a:r>
                <a:rPr lang="en-US" sz="2000" dirty="0" err="1" smtClean="0">
                  <a:latin typeface="+mn-lt"/>
                </a:rPr>
                <a:t>nfratentorijalna</a:t>
              </a:r>
              <a:endParaRPr lang="en-US" sz="2000" dirty="0" smtClean="0">
                <a:latin typeface="+mn-lt"/>
              </a:endParaRP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r>
                <a:rPr lang="sr-Latn-CS" sz="2000" dirty="0" smtClean="0">
                  <a:latin typeface="+mn-lt"/>
                </a:rPr>
                <a:t>4. Kičmena moždina</a:t>
              </a: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endParaRPr lang="sr-Latn-CS" altLang="en-US" sz="2000" dirty="0" smtClean="0">
                <a:latin typeface="+mn-lt"/>
              </a:endParaRPr>
            </a:p>
            <a:p>
              <a:pPr marL="514350" indent="-514350" eaLnBrk="1" fontAlgn="auto" hangingPunct="1">
                <a:spcAft>
                  <a:spcPts val="0"/>
                </a:spcAft>
                <a:buNone/>
                <a:defRPr/>
              </a:pPr>
              <a:endParaRPr lang="sr-Latn-CS" altLang="en-US" sz="2400" dirty="0">
                <a:latin typeface="+mn-lt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4786314" y="1928802"/>
            <a:ext cx="4214842" cy="867139"/>
            <a:chOff x="500034" y="1990357"/>
            <a:chExt cx="3071834" cy="86713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034" y="1990357"/>
              <a:ext cx="3071834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4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Klinička</a:t>
              </a:r>
            </a:p>
          </p:txBody>
        </p:sp>
        <p:sp>
          <p:nvSpPr>
            <p:cNvPr id="24" name="TextBox 5"/>
            <p:cNvSpPr txBox="1">
              <a:spLocks noChangeArrowheads="1"/>
            </p:cNvSpPr>
            <p:nvPr/>
          </p:nvSpPr>
          <p:spPr bwMode="auto">
            <a:xfrm>
              <a:off x="500034" y="2457386"/>
              <a:ext cx="3071834" cy="40011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000" dirty="0" smtClean="0"/>
                <a:t>≥ 2 ataka</a:t>
              </a:r>
              <a:endParaRPr lang="sr-Latn-CS" altLang="en-US" sz="2400" dirty="0">
                <a:latin typeface="+mn-lt"/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0" y="4357694"/>
            <a:ext cx="4714876" cy="1357346"/>
          </a:xfrm>
          <a:prstGeom prst="rect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sr-Latn-CS" alt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Nije potrebna aplikacija kontrasta!</a:t>
            </a:r>
          </a:p>
          <a:p>
            <a:pPr algn="ctr"/>
            <a:r>
              <a:rPr lang="sr-Latn-CS" altLang="en-US" sz="20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Ako klinička slika odgovara leziji moždanog stabla ili kičmene moždine promene se ne uzimaju u obzir!</a:t>
            </a:r>
          </a:p>
          <a:p>
            <a:pPr algn="ctr"/>
            <a:endParaRPr lang="sr-Latn-CS" alt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86314" y="3500438"/>
            <a:ext cx="4214842" cy="3143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sr-Latn-CS" altLang="en-US" b="1" dirty="0" smtClean="0">
                <a:solidFill>
                  <a:schemeClr val="tx1"/>
                </a:solidFill>
                <a:cs typeface="Times New Roman" pitchFamily="18" charset="0"/>
              </a:rPr>
              <a:t>Asimptomatska</a:t>
            </a:r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promena, kontrast +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+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</a:t>
            </a:r>
            <a:r>
              <a:rPr lang="sr-Latn-CS" altLang="en-US" b="1" dirty="0" smtClean="0">
                <a:solidFill>
                  <a:schemeClr val="tx1"/>
                </a:solidFill>
                <a:cs typeface="Times New Roman" pitchFamily="18" charset="0"/>
              </a:rPr>
              <a:t>Asimptomatska </a:t>
            </a:r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promena, kontrast –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(bilo kada)                                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                     ili   </a:t>
            </a: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Nova T2 promena i/ili promena koja se prebojava kontrastom na novom snimku</a:t>
            </a:r>
          </a:p>
          <a:p>
            <a:pPr marL="514350" indent="-514350"/>
            <a:r>
              <a:rPr lang="sr-Latn-CS" altLang="en-US" dirty="0" smtClean="0">
                <a:solidFill>
                  <a:schemeClr val="tx1"/>
                </a:solidFill>
                <a:cs typeface="Times New Roman" pitchFamily="18" charset="0"/>
              </a:rPr>
              <a:t>          (bez obzira kada je rađen referentni)</a:t>
            </a: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514350" indent="-514350"/>
            <a:endParaRPr lang="sr-Latn-CS" altLang="en-US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6" name="Group 32"/>
          <p:cNvGrpSpPr/>
          <p:nvPr/>
        </p:nvGrpSpPr>
        <p:grpSpPr>
          <a:xfrm>
            <a:off x="142876" y="1928802"/>
            <a:ext cx="4357686" cy="867139"/>
            <a:chOff x="500034" y="1990357"/>
            <a:chExt cx="3071834" cy="867139"/>
          </a:xfrm>
        </p:grpSpPr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500034" y="1990357"/>
              <a:ext cx="3071834" cy="46166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headEnd/>
              <a:tailEnd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CS" altLang="en-US" sz="2400" b="1" dirty="0">
                  <a:solidFill>
                    <a:schemeClr val="bg1"/>
                  </a:solidFill>
                  <a:latin typeface="+mn-lt"/>
                  <a:cs typeface="Times New Roman" pitchFamily="18" charset="0"/>
                </a:rPr>
                <a:t>Klinička</a:t>
              </a:r>
            </a:p>
          </p:txBody>
        </p:sp>
        <p:sp>
          <p:nvSpPr>
            <p:cNvPr id="35" name="TextBox 5"/>
            <p:cNvSpPr txBox="1">
              <a:spLocks noChangeArrowheads="1"/>
            </p:cNvSpPr>
            <p:nvPr/>
          </p:nvSpPr>
          <p:spPr bwMode="auto">
            <a:xfrm>
              <a:off x="500034" y="2457386"/>
              <a:ext cx="3071834" cy="400110"/>
            </a:xfrm>
            <a:prstGeom prst="rect">
              <a:avLst/>
            </a:prstGeom>
            <a:ln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sr-Latn-RS" altLang="en-US" sz="2000" dirty="0" smtClean="0">
                  <a:latin typeface="+mn-lt"/>
                </a:rPr>
                <a:t>Multifokalni nalaz</a:t>
              </a:r>
              <a:endParaRPr lang="sr-Latn-CS" altLang="en-US" sz="2400" dirty="0">
                <a:latin typeface="+mn-lt"/>
              </a:endParaRPr>
            </a:p>
          </p:txBody>
        </p:sp>
      </p:grpSp>
      <p:sp>
        <p:nvSpPr>
          <p:cNvPr id="37" name="Multiply 36"/>
          <p:cNvSpPr/>
          <p:nvPr/>
        </p:nvSpPr>
        <p:spPr>
          <a:xfrm>
            <a:off x="2571736" y="3071810"/>
            <a:ext cx="500066" cy="7857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 rot="18721718">
            <a:off x="3105693" y="1919920"/>
            <a:ext cx="234207" cy="580144"/>
          </a:xfrm>
          <a:prstGeom prst="corne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Multiply 50"/>
          <p:cNvSpPr/>
          <p:nvPr/>
        </p:nvSpPr>
        <p:spPr>
          <a:xfrm>
            <a:off x="7572396" y="2000240"/>
            <a:ext cx="500066" cy="7857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6858016" y="3643314"/>
            <a:ext cx="500066" cy="78578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28596" y="642918"/>
            <a:ext cx="4500594" cy="403939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400" dirty="0" smtClean="0"/>
          </a:p>
          <a:p>
            <a:endParaRPr lang="sr-Latn-RS" sz="2400" dirty="0" smtClean="0"/>
          </a:p>
          <a:p>
            <a:r>
              <a:rPr lang="sr-Latn-RS" sz="2400" dirty="0" smtClean="0">
                <a:solidFill>
                  <a:schemeClr val="tx1"/>
                </a:solidFill>
              </a:rPr>
              <a:t>Nije potvrđena diseminacija u vremenu</a:t>
            </a:r>
          </a:p>
          <a:p>
            <a:endParaRPr lang="sr-Latn-RS" sz="2400" dirty="0" smtClean="0">
              <a:solidFill>
                <a:schemeClr val="tx1"/>
              </a:solidFill>
            </a:endParaRPr>
          </a:p>
          <a:p>
            <a:pPr lvl="0"/>
            <a:r>
              <a:rPr lang="sr-Latn-RS" sz="2400" dirty="0" smtClean="0">
                <a:solidFill>
                  <a:schemeClr val="tx1"/>
                </a:solidFill>
              </a:rPr>
              <a:t>Nije sigurno da ne postoji bolje objašnjenje za klinički sliku (atipična klinička slika)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sr-Latn-RS" sz="2400" b="1" dirty="0" smtClean="0"/>
          </a:p>
          <a:p>
            <a:pPr algn="ctr"/>
            <a:endParaRPr lang="sr-Latn-CS" sz="2400" b="1" dirty="0" smtClean="0"/>
          </a:p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143504" y="2071678"/>
            <a:ext cx="3714776" cy="1285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MOGUĆA MS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926" y="4857760"/>
            <a:ext cx="6072230" cy="1285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Za potvrdu diseminacije u vremenu:</a:t>
            </a:r>
          </a:p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Kontrolni MR endokranijuma, C i Th kičme</a:t>
            </a:r>
          </a:p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Kliničko praćenje!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751063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Klini</a:t>
            </a:r>
            <a: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  <a:t>čki izolovani sindrom (III)</a:t>
            </a:r>
            <a:br>
              <a:rPr lang="sr-Latn-RS" dirty="0" smtClean="0">
                <a:solidFill>
                  <a:srgbClr val="003300"/>
                </a:solidFill>
                <a:latin typeface="Maiandra GD" pitchFamily="34" charset="0"/>
              </a:rPr>
            </a:br>
            <a:endParaRPr lang="en-US" sz="28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5672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RS" sz="2800" dirty="0" smtClean="0">
                <a:latin typeface="Maiandra GD" pitchFamily="34" charset="0"/>
              </a:rPr>
              <a:t>Aleksandra Tomić</a:t>
            </a:r>
          </a:p>
          <a:p>
            <a:pPr>
              <a:defRPr/>
            </a:pPr>
            <a:r>
              <a:rPr lang="sr-Latn-RS" sz="2800" dirty="0" smtClean="0">
                <a:latin typeface="Maiandra GD" pitchFamily="34" charset="0"/>
              </a:rPr>
              <a:t>Klinika za neurologiju KCS</a:t>
            </a:r>
            <a:endParaRPr lang="sr-Latn-RS" sz="28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382000" cy="14779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latin typeface="+mn-lt"/>
              </a:rPr>
              <a:t>P.M., ž,  38 godina</a:t>
            </a:r>
            <a:br>
              <a:rPr lang="sr-Latn-RS" sz="2800" dirty="0" smtClean="0">
                <a:latin typeface="+mn-lt"/>
              </a:rPr>
            </a:br>
            <a:r>
              <a:rPr lang="sr-Latn-RS" sz="2800" dirty="0" smtClean="0">
                <a:latin typeface="+mn-lt"/>
              </a:rPr>
              <a:t>LA: perimenstrualne glavobolje</a:t>
            </a:r>
            <a:br>
              <a:rPr lang="sr-Latn-RS" sz="2800" dirty="0" smtClean="0">
                <a:latin typeface="+mn-lt"/>
              </a:rPr>
            </a:br>
            <a:r>
              <a:rPr lang="sr-Latn-RS" sz="2800" dirty="0" smtClean="0">
                <a:latin typeface="+mn-lt"/>
              </a:rPr>
              <a:t>PA: bez bolesti od značaja za hereditet</a:t>
            </a:r>
            <a:endParaRPr lang="en-US" sz="2800" dirty="0">
              <a:latin typeface="+mn-lt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2560637"/>
            <a:ext cx="8229600" cy="4297363"/>
          </a:xfrm>
        </p:spPr>
        <p:txBody>
          <a:bodyPr/>
          <a:lstStyle/>
          <a:p>
            <a:pPr eaLnBrk="1" hangingPunct="1">
              <a:buNone/>
            </a:pPr>
            <a:r>
              <a:rPr lang="sr-Latn-RS" sz="2600" dirty="0" smtClean="0">
                <a:latin typeface="Calibri"/>
              </a:rPr>
              <a:t>.... unutar mesec dana:</a:t>
            </a:r>
          </a:p>
          <a:p>
            <a:pPr eaLnBrk="1" hangingPunct="1">
              <a:buNone/>
            </a:pPr>
            <a:endParaRPr lang="sr-Latn-RS" sz="2600" dirty="0" smtClean="0">
              <a:latin typeface="Calibri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Latn-RS" sz="2600" dirty="0" smtClean="0">
                <a:latin typeface="Calibri"/>
              </a:rPr>
              <a:t>Utrnulost obe noge do ingvinalne regije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Latn-RS" sz="2600" dirty="0" smtClean="0">
                <a:latin typeface="Calibri"/>
              </a:rPr>
              <a:t>Slabost desne polovine lica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Latn-RS" sz="2600" dirty="0" smtClean="0">
                <a:latin typeface="Calibri"/>
              </a:rPr>
              <a:t>Oslabljen sluh i zujanje u desnom uhu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r-Latn-RS" sz="2600" dirty="0" smtClean="0">
                <a:latin typeface="Calibri"/>
              </a:rPr>
              <a:t>Vrtoglavica</a:t>
            </a:r>
            <a:endParaRPr lang="sr-Latn-CS" sz="2600" dirty="0" smtClean="0">
              <a:latin typeface="Maiandra GD" pitchFamily="34" charset="0"/>
            </a:endParaRPr>
          </a:p>
        </p:txBody>
      </p:sp>
      <p:pic>
        <p:nvPicPr>
          <p:cNvPr id="5" name="Picture 2" descr="Human Body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5074" y="1714464"/>
            <a:ext cx="2571768" cy="51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429520" y="1714488"/>
            <a:ext cx="428628" cy="64294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21388685">
            <a:off x="7577469" y="4369295"/>
            <a:ext cx="632793" cy="2510512"/>
          </a:xfrm>
          <a:prstGeom prst="roundRect">
            <a:avLst>
              <a:gd name="adj" fmla="val 12965"/>
            </a:avLst>
          </a:prstGeom>
          <a:solidFill>
            <a:srgbClr val="C00000">
              <a:alpha val="3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04373">
            <a:off x="6860600" y="4357694"/>
            <a:ext cx="632793" cy="2510512"/>
          </a:xfrm>
          <a:prstGeom prst="roundRect">
            <a:avLst>
              <a:gd name="adj" fmla="val 12965"/>
            </a:avLst>
          </a:prstGeom>
          <a:solidFill>
            <a:srgbClr val="C00000">
              <a:alpha val="34000"/>
            </a:srgb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9" y="188640"/>
            <a:ext cx="4896544" cy="27860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600" b="1" dirty="0" smtClean="0">
                <a:solidFill>
                  <a:schemeClr val="tx1"/>
                </a:solidFill>
              </a:rPr>
              <a:t>Neurološki nalaz</a:t>
            </a:r>
            <a:endParaRPr lang="sr-Latn-RS" sz="26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tx1"/>
                </a:solidFill>
              </a:rPr>
              <a:t> Periferna lezija n. VII desno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tx1"/>
                </a:solidFill>
              </a:rPr>
              <a:t> Hipoakuzija desno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tx1"/>
                </a:solidFill>
              </a:rPr>
              <a:t> MR simetrično pojačani na DE 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tx1"/>
                </a:solidFill>
              </a:rPr>
              <a:t> Snižen plantarni  odgovor levo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tx1"/>
                </a:solidFill>
              </a:rPr>
              <a:t> Parestezije u tabanima</a:t>
            </a:r>
          </a:p>
          <a:p>
            <a:pPr>
              <a:buFont typeface="Arial" pitchFamily="34" charset="0"/>
              <a:buChar char="•"/>
            </a:pPr>
            <a:r>
              <a:rPr lang="sr-Latn-RS" sz="2400" dirty="0" smtClean="0">
                <a:solidFill>
                  <a:schemeClr val="tx1"/>
                </a:solidFill>
              </a:rPr>
              <a:t> Ostali neurološki nalaz normalan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44" y="5097154"/>
            <a:ext cx="7117060" cy="1500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sz="2400" b="1" dirty="0" smtClean="0">
              <a:solidFill>
                <a:schemeClr val="tx1"/>
              </a:solidFill>
            </a:endParaRPr>
          </a:p>
          <a:p>
            <a:pPr algn="ctr"/>
            <a:r>
              <a:rPr lang="sr-Latn-RS" sz="2400" dirty="0" smtClean="0">
                <a:solidFill>
                  <a:schemeClr val="tx1"/>
                </a:solidFill>
              </a:rPr>
              <a:t>Lezija moždanog stabla/kranijalna neuropatija (VII, VIII)</a:t>
            </a:r>
          </a:p>
          <a:p>
            <a:pPr algn="ctr"/>
            <a:r>
              <a:rPr lang="sr-Latn-RS" sz="2400" dirty="0">
                <a:solidFill>
                  <a:schemeClr val="tx1"/>
                </a:solidFill>
              </a:rPr>
              <a:t>+</a:t>
            </a:r>
            <a:r>
              <a:rPr lang="sr-Latn-RS" sz="2400" dirty="0" smtClean="0">
                <a:solidFill>
                  <a:schemeClr val="tx1"/>
                </a:solidFill>
              </a:rPr>
              <a:t> lezija piramidnog puta/kičmene moždine </a:t>
            </a:r>
          </a:p>
          <a:p>
            <a:pPr algn="ctr"/>
            <a:r>
              <a:rPr lang="sr-Latn-RS" sz="2400" b="1" dirty="0" smtClean="0">
                <a:solidFill>
                  <a:schemeClr val="tx1"/>
                </a:solidFill>
              </a:rPr>
              <a:t>                                           </a:t>
            </a:r>
            <a:endParaRPr lang="sr-Latn-RS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R\Desktop\MS Palic\image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018" y="1947261"/>
            <a:ext cx="3703470" cy="29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516216" y="3429000"/>
            <a:ext cx="4320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09330" y="4249003"/>
            <a:ext cx="156267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34351" y="4117643"/>
            <a:ext cx="990600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41689"/>
              </p:ext>
            </p:extLst>
          </p:nvPr>
        </p:nvGraphicFramePr>
        <p:xfrm>
          <a:off x="142844" y="1500174"/>
          <a:ext cx="8839200" cy="484632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802673"/>
                <a:gridCol w="2802673"/>
                <a:gridCol w="3233854"/>
              </a:tblGrid>
              <a:tr h="618744"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TIPIČNI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RETKO,</a:t>
                      </a:r>
                      <a:r>
                        <a:rPr lang="x-none" baseline="0" dirty="0" smtClean="0"/>
                        <a:t> ALI SE MOGU JAVITI U MS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 smtClean="0"/>
                        <a:t>ATIPIČNI</a:t>
                      </a:r>
                      <a:r>
                        <a:rPr lang="x-none" baseline="0" dirty="0" smtClean="0"/>
                        <a:t> I NEOČEKIVANI ZA MS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18744">
                <a:tc gridSpan="3">
                  <a:txBody>
                    <a:bodyPr/>
                    <a:lstStyle/>
                    <a:p>
                      <a:pPr algn="l"/>
                      <a:r>
                        <a:rPr lang="x-none" b="1" dirty="0" smtClean="0"/>
                        <a:t>MOŽDANO</a:t>
                      </a:r>
                      <a:r>
                        <a:rPr lang="x-none" b="1" baseline="0" dirty="0" smtClean="0"/>
                        <a:t> STABLO/CEREBELLUM</a:t>
                      </a:r>
                    </a:p>
                    <a:p>
                      <a:pPr algn="l"/>
                      <a:endParaRPr lang="x-none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x-none" dirty="0" smtClean="0"/>
                        <a:t>Bilateralna</a:t>
                      </a:r>
                      <a:r>
                        <a:rPr lang="x-none" baseline="0" dirty="0" smtClean="0"/>
                        <a:t> internuklearna oftalmoplegija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dirty="0" smtClean="0"/>
                        <a:t>Unilateralna</a:t>
                      </a:r>
                      <a:r>
                        <a:rPr lang="x-none" baseline="0" dirty="0" smtClean="0"/>
                        <a:t> internuklearna oftalmoplegija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Kompletna spoljna</a:t>
                      </a:r>
                      <a:r>
                        <a:rPr lang="x-none" baseline="0" dirty="0" smtClean="0"/>
                        <a:t> oftalmoplegija, </a:t>
                      </a:r>
                    </a:p>
                    <a:p>
                      <a:r>
                        <a:rPr lang="x-none" baseline="0" dirty="0" smtClean="0"/>
                        <a:t>paraliza vertikalnog pogleda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8744">
                <a:tc>
                  <a:txBody>
                    <a:bodyPr/>
                    <a:lstStyle/>
                    <a:p>
                      <a:r>
                        <a:rPr lang="x-none" dirty="0" smtClean="0"/>
                        <a:t>Ataksija</a:t>
                      </a:r>
                      <a:r>
                        <a:rPr lang="x-none" baseline="0" dirty="0" smtClean="0"/>
                        <a:t> i multidirekcionalni nistagmus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araliza</a:t>
                      </a:r>
                      <a:r>
                        <a:rPr lang="x-none" baseline="0" dirty="0" smtClean="0"/>
                        <a:t> facijalisa, miokimije mimične muskulature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Lezija</a:t>
                      </a:r>
                      <a:r>
                        <a:rPr lang="x-none" baseline="0" dirty="0" smtClean="0"/>
                        <a:t> n. III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756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x-none" dirty="0" smtClean="0"/>
                        <a:t>ezija n.</a:t>
                      </a:r>
                      <a:r>
                        <a:rPr lang="x-none" baseline="0" dirty="0" smtClean="0"/>
                        <a:t> VI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Gluvoća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x-none" dirty="0" smtClean="0"/>
                        <a:t>rogresivna lezija trigeminusa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568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x-none" dirty="0" smtClean="0"/>
                        <a:t>rnjenje lica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“Jedan i po” sindrom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x-none" dirty="0" smtClean="0"/>
                        <a:t>okalna</a:t>
                      </a:r>
                      <a:r>
                        <a:rPr lang="x-none" baseline="0" dirty="0" smtClean="0"/>
                        <a:t> distonija, tortikolis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8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Trigeminalna neuralgija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x-none" dirty="0" smtClean="0"/>
                        <a:t>askularni</a:t>
                      </a:r>
                      <a:r>
                        <a:rPr lang="x-none" baseline="0" dirty="0" smtClean="0"/>
                        <a:t> sindrom moždanog stabla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3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 smtClean="0"/>
                        <a:t>Paroksizmalni tonični spazmi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000364" y="3714752"/>
            <a:ext cx="1650243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00364" y="4357694"/>
            <a:ext cx="1650243" cy="381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82792" y="6475238"/>
            <a:ext cx="2525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j-lt"/>
              </a:rPr>
              <a:t>Miller</a:t>
            </a:r>
            <a:r>
              <a:rPr lang="x-none" sz="1600" i="1" dirty="0">
                <a:latin typeface="+mj-lt"/>
              </a:rPr>
              <a:t> et al., Mult Scler 2008</a:t>
            </a:r>
            <a:endParaRPr lang="en-US" sz="1600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04664"/>
            <a:ext cx="51956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smtClean="0">
                <a:solidFill>
                  <a:srgbClr val="003300"/>
                </a:solidFill>
                <a:latin typeface="+mj-lt"/>
              </a:rPr>
              <a:t>KLINIČKI ZNACI </a:t>
            </a:r>
            <a:r>
              <a:rPr lang="sr-Latn-RS" sz="2400" b="1" dirty="0" smtClean="0">
                <a:solidFill>
                  <a:srgbClr val="003300"/>
                </a:solidFill>
                <a:latin typeface="+mj-lt"/>
              </a:rPr>
              <a:t>TIPIČNI/</a:t>
            </a:r>
            <a:r>
              <a:rPr lang="x-none" sz="2400" b="1" smtClean="0">
                <a:solidFill>
                  <a:srgbClr val="003300"/>
                </a:solidFill>
                <a:latin typeface="+mj-lt"/>
              </a:rPr>
              <a:t>ATIPIČNI ZA MS</a:t>
            </a:r>
            <a:endParaRPr lang="en-US" sz="2400" b="1" dirty="0" smtClean="0">
              <a:solidFill>
                <a:srgbClr val="0033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8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48632"/>
              </p:ext>
            </p:extLst>
          </p:nvPr>
        </p:nvGraphicFramePr>
        <p:xfrm>
          <a:off x="395536" y="1387044"/>
          <a:ext cx="7814103" cy="4941168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604701"/>
                <a:gridCol w="2604701"/>
                <a:gridCol w="2604701"/>
              </a:tblGrid>
              <a:tr h="581533"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TIPIČNI 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600" dirty="0" smtClean="0"/>
                        <a:t>RETKO,</a:t>
                      </a:r>
                      <a:r>
                        <a:rPr lang="x-none" sz="1600" baseline="0" dirty="0" smtClean="0"/>
                        <a:t> ALI SE MOGU JAVITI U MS</a:t>
                      </a:r>
                      <a:endParaRPr lang="en-US" sz="16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400" dirty="0" smtClean="0"/>
                        <a:t>ATIPIČNI</a:t>
                      </a:r>
                      <a:r>
                        <a:rPr lang="x-none" sz="1400" baseline="0" dirty="0" smtClean="0"/>
                        <a:t> I NEOČEKIVANI ZA MS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1533">
                <a:tc gridSpan="3">
                  <a:txBody>
                    <a:bodyPr/>
                    <a:lstStyle/>
                    <a:p>
                      <a:pPr algn="l"/>
                      <a:r>
                        <a:rPr lang="x-none" sz="1800" b="1" baseline="0" dirty="0" smtClean="0"/>
                        <a:t>KIČMENA MOŽDINA</a:t>
                      </a:r>
                    </a:p>
                    <a:p>
                      <a:pPr algn="l"/>
                      <a:endParaRPr lang="x-none" sz="1400" b="1" dirty="0" smtClean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20048">
                <a:tc>
                  <a:txBody>
                    <a:bodyPr/>
                    <a:lstStyle/>
                    <a:p>
                      <a:r>
                        <a:rPr lang="x-none" sz="1400" smtClean="0"/>
                        <a:t>Parcijalni</a:t>
                      </a:r>
                      <a:r>
                        <a:rPr lang="x-none" sz="1400" baseline="0" smtClean="0"/>
                        <a:t> transverzalni mijelitis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Kompletni</a:t>
                      </a:r>
                      <a:r>
                        <a:rPr lang="x-none" sz="1400" baseline="0" dirty="0" smtClean="0"/>
                        <a:t> transverzalni mijelitis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sz="1400" smtClean="0"/>
                        <a:t>Sindrom prednje spinalne arterija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034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Lhermitt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</a:t>
                      </a:r>
                      <a:r>
                        <a:rPr lang="x-none" sz="1400" dirty="0" smtClean="0"/>
                        <a:t>adikulopatija, arefleksija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Sidnrom</a:t>
                      </a:r>
                      <a:r>
                        <a:rPr lang="x-none" sz="1400" baseline="0" dirty="0" smtClean="0"/>
                        <a:t> caude eqine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88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r>
                        <a:rPr lang="x-none" sz="1400" dirty="0" smtClean="0"/>
                        <a:t>ugi putevi, nishodni</a:t>
                      </a:r>
                      <a:r>
                        <a:rPr lang="x-none" sz="1400" baseline="0" dirty="0" smtClean="0"/>
                        <a:t> gubitak senzibiliteta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r>
                        <a:rPr lang="x-none" sz="1400" dirty="0" smtClean="0"/>
                        <a:t>egmenti ispad senzibiliteta za bol i temperaturu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Oštar</a:t>
                      </a:r>
                      <a:r>
                        <a:rPr lang="x-none" sz="1400" baseline="0" dirty="0" smtClean="0"/>
                        <a:t> nivo senzibiliteta koji zahvata sve modaliteta senzibiliteta sa lokalizovanim spinalnim bolom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4566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Utrnulost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r>
                        <a:rPr lang="x-none" sz="1400" dirty="0" smtClean="0"/>
                        <a:t>arcijalni Brown-Sequard sindrom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Kompletni Brown-Sequard sindrom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321"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Urgen</a:t>
                      </a:r>
                      <a:r>
                        <a:rPr lang="x-none" sz="1400" baseline="0" dirty="0" smtClean="0"/>
                        <a:t>cija i inkontinencija mokrenja, erektilna disfunkcija 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r>
                        <a:rPr lang="x-none" sz="1400" dirty="0" smtClean="0"/>
                        <a:t>nkontinencija defekacije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Akutna urinarna retencija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03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r>
                        <a:rPr lang="x-none" sz="1400" dirty="0" smtClean="0"/>
                        <a:t>simetrična progresivna spastična parapareza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dirty="0" smtClean="0"/>
                        <a:t>Simetrična progresivna spastična parapareza</a:t>
                      </a:r>
                      <a:endParaRPr lang="en-US" sz="1400" dirty="0" smtClean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x-none" sz="1400" dirty="0" smtClean="0"/>
                        <a:t>Progresivna senzorna ataksija</a:t>
                      </a:r>
                      <a:endParaRPr lang="en-US" sz="1400" dirty="0"/>
                    </a:p>
                  </a:txBody>
                  <a:tcPr marT="45725" marB="45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67544" y="4509120"/>
            <a:ext cx="864096" cy="30956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7544" y="3573016"/>
            <a:ext cx="864096" cy="309562"/>
          </a:xfrm>
          <a:prstGeom prst="roundRect">
            <a:avLst/>
          </a:prstGeom>
          <a:solidFill>
            <a:srgbClr val="C00000">
              <a:alpha val="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82792" y="6475238"/>
            <a:ext cx="252571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+mj-lt"/>
              </a:rPr>
              <a:t>Miller</a:t>
            </a:r>
            <a:r>
              <a:rPr lang="x-none" sz="1600" i="1" dirty="0">
                <a:latin typeface="+mj-lt"/>
              </a:rPr>
              <a:t> et al., Mult Scler 2008</a:t>
            </a:r>
            <a:endParaRPr lang="en-US" sz="16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4664"/>
            <a:ext cx="51956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smtClean="0">
                <a:solidFill>
                  <a:srgbClr val="003300"/>
                </a:solidFill>
                <a:latin typeface="+mj-lt"/>
              </a:rPr>
              <a:t>KLINIČKI ZNACI </a:t>
            </a:r>
            <a:r>
              <a:rPr lang="sr-Latn-RS" sz="2400" b="1" dirty="0" smtClean="0">
                <a:solidFill>
                  <a:srgbClr val="003300"/>
                </a:solidFill>
                <a:latin typeface="+mj-lt"/>
              </a:rPr>
              <a:t>TIPIČNI/</a:t>
            </a:r>
            <a:r>
              <a:rPr lang="x-none" sz="2400" b="1" smtClean="0">
                <a:solidFill>
                  <a:srgbClr val="003300"/>
                </a:solidFill>
                <a:latin typeface="+mj-lt"/>
              </a:rPr>
              <a:t>ATIPIČNI ZA MS</a:t>
            </a:r>
            <a:endParaRPr lang="en-US" sz="2400" b="1" dirty="0" smtClean="0">
              <a:solidFill>
                <a:srgbClr val="0033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483512"/>
            <a:ext cx="5500726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Diferencijalna dijagnoza</a:t>
            </a:r>
          </a:p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/Kranijalna neuropatija+piramidna lezija/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624713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sr-Latn-RS" sz="2800" dirty="0" smtClean="0"/>
              <a:t>Neurosarkoidoza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800" dirty="0" smtClean="0"/>
              <a:t>SLE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800" dirty="0" smtClean="0"/>
              <a:t>Sj</a:t>
            </a:r>
            <a:r>
              <a:rPr lang="en-US" sz="2800" dirty="0" smtClean="0"/>
              <a:t>ö</a:t>
            </a:r>
            <a:r>
              <a:rPr lang="sr-Latn-RS" sz="2800" dirty="0" smtClean="0"/>
              <a:t>gren-ov sindrom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800" dirty="0" smtClean="0"/>
              <a:t>Behcet-ova bolest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800" dirty="0" smtClean="0"/>
              <a:t>Neurobor</a:t>
            </a:r>
            <a:r>
              <a:rPr lang="en-US" sz="2800" dirty="0" smtClean="0"/>
              <a:t>r</a:t>
            </a:r>
            <a:r>
              <a:rPr lang="sr-Latn-RS" sz="2800" dirty="0" smtClean="0"/>
              <a:t>eliosis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800" dirty="0" smtClean="0"/>
              <a:t>TBC neuritis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800" dirty="0" smtClean="0"/>
              <a:t>.......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9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214290"/>
            <a:ext cx="5214974" cy="857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 smtClean="0">
                <a:solidFill>
                  <a:schemeClr val="bg1"/>
                </a:solidFill>
              </a:rPr>
              <a:t>Dopunska ispitivanja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25689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Lab. analize: uredne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Imunoserologija - ANA-Hep2 nukleoplazma + homogeno 1:80, CIC, ACLA, VDRL: uredan nalaz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Tireoidni status: uredan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Nivo B12: normalan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At na B. </a:t>
            </a:r>
            <a:r>
              <a:rPr lang="en-US" sz="2400" dirty="0" smtClean="0"/>
              <a:t>B</a:t>
            </a:r>
            <a:r>
              <a:rPr lang="sr-Latn-RS" sz="2400" dirty="0" smtClean="0"/>
              <a:t>urgdorferi u serumu i likvoru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Virusi - HIV, HBs Ag, anti HCV: negativni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ACE u serumu: normalan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RTG pluća: uredan nalaz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CT thoraxa: uredan nalaz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LP- CBH nalaz uredan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/>
              <a:t>IEF likvora i seruma: normalan nalaz</a:t>
            </a:r>
          </a:p>
          <a:p>
            <a:pPr marL="514350" indent="-514350">
              <a:buFont typeface="Wingdings" pitchFamily="2" charset="2"/>
              <a:buChar char="ü"/>
            </a:pPr>
            <a:endParaRPr lang="sr-Latn-RS" sz="2400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sr-Latn-RS" sz="2400" dirty="0" smtClean="0">
                <a:solidFill>
                  <a:srgbClr val="C00000"/>
                </a:solidFill>
              </a:rPr>
              <a:t>ORL pregled: teško oštećenje čula sluha i ravnoteže sa desne strane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9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0"/>
            <a:ext cx="54006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infomedis\Desktop\DUAL_TSE_BRAIN-1.jpg"/>
          <p:cNvPicPr>
            <a:picLocks noChangeAspect="1" noChangeArrowheads="1"/>
          </p:cNvPicPr>
          <p:nvPr/>
        </p:nvPicPr>
        <p:blipFill rotWithShape="1">
          <a:blip r:embed="rId3" cstate="print"/>
          <a:srcRect l="20391" t="10343" r="18236" b="8224"/>
          <a:stretch/>
        </p:blipFill>
        <p:spPr bwMode="auto">
          <a:xfrm>
            <a:off x="238720" y="44624"/>
            <a:ext cx="2245048" cy="2978879"/>
          </a:xfrm>
          <a:prstGeom prst="rect">
            <a:avLst/>
          </a:prstGeom>
          <a:noFill/>
        </p:spPr>
      </p:pic>
      <p:pic>
        <p:nvPicPr>
          <p:cNvPr id="1027" name="Picture 3" descr="C:\Users\infomedis\Desktop\Skola DMNS\petkovi-1.jpg"/>
          <p:cNvPicPr>
            <a:picLocks noChangeAspect="1" noChangeArrowheads="1"/>
          </p:cNvPicPr>
          <p:nvPr/>
        </p:nvPicPr>
        <p:blipFill rotWithShape="1">
          <a:blip r:embed="rId4" cstate="print"/>
          <a:srcRect l="18883" t="11667" r="16521" b="10319"/>
          <a:stretch/>
        </p:blipFill>
        <p:spPr bwMode="auto">
          <a:xfrm>
            <a:off x="2713621" y="3789040"/>
            <a:ext cx="2419297" cy="2921765"/>
          </a:xfrm>
          <a:prstGeom prst="rect">
            <a:avLst/>
          </a:prstGeom>
          <a:noFill/>
        </p:spPr>
      </p:pic>
      <p:pic>
        <p:nvPicPr>
          <p:cNvPr id="1026" name="Picture 2" descr="C:\Users\infomedis\Desktop\DUAL_TSE_BRAIN.jpg"/>
          <p:cNvPicPr>
            <a:picLocks noChangeAspect="1" noChangeArrowheads="1"/>
          </p:cNvPicPr>
          <p:nvPr/>
        </p:nvPicPr>
        <p:blipFill rotWithShape="1">
          <a:blip r:embed="rId5" cstate="print"/>
          <a:srcRect l="20680" t="6963" r="15972" b="12176"/>
          <a:stretch/>
        </p:blipFill>
        <p:spPr bwMode="auto">
          <a:xfrm>
            <a:off x="163648" y="3749240"/>
            <a:ext cx="2320120" cy="2961565"/>
          </a:xfrm>
          <a:prstGeom prst="rect">
            <a:avLst/>
          </a:prstGeom>
          <a:noFill/>
        </p:spPr>
      </p:pic>
      <p:pic>
        <p:nvPicPr>
          <p:cNvPr id="4" name="Picture 3" descr="C:\Users\DR\Desktop\MS Palic\final\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6274" r="17516" b="10051"/>
          <a:stretch/>
        </p:blipFill>
        <p:spPr bwMode="auto">
          <a:xfrm>
            <a:off x="2915816" y="5307"/>
            <a:ext cx="2191964" cy="299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DR\Desktop\MS Palic\da7c44ff6.gif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42" b="29688"/>
          <a:stretch/>
        </p:blipFill>
        <p:spPr bwMode="auto">
          <a:xfrm>
            <a:off x="5926578" y="1282503"/>
            <a:ext cx="2589764" cy="27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6512" y="3069692"/>
            <a:ext cx="5409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HIZ promena na spoju ponsa i medulle oblongate desno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935881" y="1880543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601317" y="1952551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528169" y="5696967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63873" y="5770685"/>
            <a:ext cx="214314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884368" y="2636912"/>
            <a:ext cx="631974" cy="6366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6136" y="2492895"/>
            <a:ext cx="631974" cy="360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C:\Users\DR\Desktop\MS Palic\da7c44ff6.gif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6" t="70550" r="14007"/>
          <a:stretch/>
        </p:blipFill>
        <p:spPr bwMode="auto">
          <a:xfrm>
            <a:off x="5743807" y="4088545"/>
            <a:ext cx="2709918" cy="24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7227319" y="4661518"/>
            <a:ext cx="441025" cy="432050"/>
          </a:xfrm>
          <a:prstGeom prst="ellipse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63466" y="5219008"/>
            <a:ext cx="315987" cy="288033"/>
          </a:xfrm>
          <a:prstGeom prst="ellipse">
            <a:avLst/>
          </a:prstGeom>
          <a:solidFill>
            <a:srgbClr val="66FFFF">
              <a:alpha val="29000"/>
            </a:srgbClr>
          </a:solidFill>
          <a:ln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16342" y="450257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2">
                    <a:lumMod val="75000"/>
                  </a:schemeClr>
                </a:solidFill>
              </a:rPr>
              <a:t>VIII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0039" y="587556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00FFCC"/>
                </a:solidFill>
              </a:rPr>
              <a:t>VII</a:t>
            </a:r>
            <a:endParaRPr lang="en-US" b="1" dirty="0">
              <a:solidFill>
                <a:srgbClr val="00FF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6578" y="1282503"/>
            <a:ext cx="85582" cy="582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24128" y="1196752"/>
            <a:ext cx="85582" cy="582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43808" y="188640"/>
            <a:ext cx="288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116632"/>
            <a:ext cx="288032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7504" y="3923764"/>
            <a:ext cx="2880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99792" y="3779748"/>
            <a:ext cx="2880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</TotalTime>
  <Words>714</Words>
  <Application>Microsoft Office PowerPoint</Application>
  <PresentationFormat>On-screen Show (4:3)</PresentationFormat>
  <Paragraphs>177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Klinički izolovani sindrom (III) </vt:lpstr>
      <vt:lpstr>P.M., ž,  38 godina LA: perimenstrualne glavobolje PA: bez bolesti od značaja za hereditet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157</cp:revision>
  <dcterms:created xsi:type="dcterms:W3CDTF">2013-06-14T10:28:10Z</dcterms:created>
  <dcterms:modified xsi:type="dcterms:W3CDTF">2015-08-04T07:33:47Z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