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79" r:id="rId9"/>
    <p:sldId id="277" r:id="rId10"/>
    <p:sldId id="284" r:id="rId11"/>
    <p:sldId id="282" r:id="rId12"/>
    <p:sldId id="283" r:id="rId13"/>
    <p:sldId id="28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59254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14994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</a:t>
            </a:fld>
            <a:endParaRPr lang="x-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10</a:t>
            </a:fld>
            <a:endParaRPr lang="x-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11</a:t>
            </a:fld>
            <a:endParaRPr lang="x-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12</a:t>
            </a:fld>
            <a:endParaRPr lang="x-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13</a:t>
            </a:fld>
            <a:endParaRPr 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</a:t>
            </a:fld>
            <a:endParaRPr 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3</a:t>
            </a:fld>
            <a:endParaRPr 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4</a:t>
            </a:fld>
            <a:endParaRPr 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5</a:t>
            </a:fld>
            <a:endParaRPr 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6</a:t>
            </a:fld>
            <a:endParaRPr 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7</a:t>
            </a:fld>
            <a:endParaRPr 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8</a:t>
            </a:fld>
            <a:endParaRPr lang="x-non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9</a:t>
            </a:fld>
            <a:endParaRPr 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106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r>
                        <a:rPr lang="x-none" dirty="0" smtClean="0">
                          <a:latin typeface="Maiandra GD" pitchFamily="34" charset="0"/>
                        </a:rPr>
                        <a:t>                 Klinička slika</a:t>
                      </a:r>
                      <a:endParaRPr lang="x-none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mtClean="0">
                          <a:latin typeface="Maiandra GD" pitchFamily="34" charset="0"/>
                        </a:rPr>
                        <a:t>Dodatni </a:t>
                      </a:r>
                      <a:r>
                        <a:rPr lang="sr-Latn-CS" dirty="0" smtClean="0">
                          <a:latin typeface="Maiandra GD" pitchFamily="34" charset="0"/>
                        </a:rPr>
                        <a:t> kriterijumi</a:t>
                      </a:r>
                      <a:r>
                        <a:rPr lang="x-none" smtClean="0">
                          <a:latin typeface="Maiandra GD" pitchFamily="34" charset="0"/>
                        </a:rPr>
                        <a:t> </a:t>
                      </a:r>
                      <a:r>
                        <a:rPr lang="x-none" dirty="0" smtClean="0">
                          <a:latin typeface="Maiandra GD" pitchFamily="34" charset="0"/>
                        </a:rPr>
                        <a:t>potrebni za postavljanje dijagnoze MS</a:t>
                      </a:r>
                      <a:endParaRPr lang="x-none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x-none" sz="1800" b="1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Jedan atak (</a:t>
                      </a:r>
                      <a:r>
                        <a:rPr lang="x-none" sz="1800" b="1" i="0" u="none" strike="noStrike" kern="1200" baseline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KIS)</a:t>
                      </a:r>
                      <a:endParaRPr lang="sr-Latn-CS" sz="1800" b="1" i="0" u="none" strike="noStrike" kern="1200" baseline="0" dirty="0" smtClean="0">
                        <a:solidFill>
                          <a:schemeClr val="dk1"/>
                        </a:solidFill>
                        <a:latin typeface="Maiandra GD" pitchFamily="34" charset="0"/>
                        <a:ea typeface="+mn-ea"/>
                        <a:cs typeface="+mn-cs"/>
                      </a:endParaRPr>
                    </a:p>
                    <a:p>
                      <a:endParaRPr lang="x-none" sz="1800" b="1" i="0" u="none" strike="noStrike" kern="1200" baseline="0" dirty="0" smtClean="0">
                        <a:solidFill>
                          <a:schemeClr val="dk1"/>
                        </a:solidFill>
                        <a:latin typeface="Maiandra GD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x-none" sz="1800" b="1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bjektivni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x-none" sz="1800" b="1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klinički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x-none" sz="1800" b="1" i="0" u="none" strike="noStrike" kern="1200" baseline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znaci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≥</a:t>
                      </a:r>
                      <a:r>
                        <a:rPr lang="sr-Latn-C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2 lezije </a:t>
                      </a:r>
                      <a:endParaRPr lang="ru-RU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x-non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multifokalni KIS koji ukazuje </a:t>
                      </a:r>
                      <a:r>
                        <a:rPr lang="x-none" sz="1800" b="0" i="0" u="none" strike="noStrike" kern="1200" baseline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na MS</a:t>
                      </a:r>
                      <a:r>
                        <a:rPr lang="sr-Latn-C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)=diseminacija u prostoru</a:t>
                      </a:r>
                      <a:endParaRPr lang="x-none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600" b="1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POTVRDA DISEMINACIJE </a:t>
                      </a:r>
                      <a:r>
                        <a:rPr lang="x-none" sz="1600" b="1" i="0" u="none" strike="noStrike" kern="1200" baseline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U VREMENU</a:t>
                      </a:r>
                      <a:endParaRPr lang="sr-Latn-CS" sz="1600" b="1" i="0" u="none" strike="noStrike" kern="1200" baseline="0" dirty="0" smtClean="0">
                        <a:solidFill>
                          <a:schemeClr val="dk1"/>
                        </a:solidFill>
                        <a:latin typeface="Maiandra GD" pitchFamily="34" charset="0"/>
                        <a:ea typeface="+mn-ea"/>
                        <a:cs typeface="+mn-cs"/>
                      </a:endParaRPr>
                    </a:p>
                    <a:p>
                      <a:endParaRPr lang="x-none" sz="1800" b="1" i="0" u="none" strike="noStrike" kern="1200" baseline="0" dirty="0" smtClean="0">
                        <a:solidFill>
                          <a:schemeClr val="dk1"/>
                        </a:solidFill>
                        <a:latin typeface="Maiandra GD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Ј</a:t>
                      </a:r>
                      <a:r>
                        <a:rPr lang="x-none" sz="1800" b="1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edan od dva navedena uslova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sr-Latn-C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1. D</a:t>
                      </a:r>
                      <a:r>
                        <a:rPr lang="x-none" sz="1800" b="0" i="0" u="none" strike="noStrike" kern="1200" baseline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iseminacija</a:t>
                      </a:r>
                      <a:r>
                        <a:rPr lang="sr-Latn-C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 u vremenu na MR</a:t>
                      </a:r>
                      <a:r>
                        <a:rPr lang="sr-Latn-C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*</a:t>
                      </a:r>
                      <a:endParaRPr lang="x-none" sz="1800" b="1" i="0" u="none" strike="noStrike" kern="1200" baseline="0" dirty="0" smtClean="0">
                        <a:solidFill>
                          <a:schemeClr val="dk1"/>
                        </a:solidFill>
                        <a:latin typeface="Maiandra GD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x-none" sz="1800" b="0" i="0" u="none" strike="noStrike" kern="1200" baseline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sr-Latn-C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x-none" sz="1800" b="0" i="0" u="none" strike="noStrike" kern="1200" baseline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x-non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ili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x-non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Maiandra GD" pitchFamily="34" charset="0"/>
                          <a:ea typeface="+mn-ea"/>
                          <a:cs typeface="+mn-cs"/>
                        </a:rPr>
                        <a:t>Sačekati drugi atak bolesti</a:t>
                      </a:r>
                      <a:endParaRPr lang="x-none" dirty="0">
                        <a:latin typeface="Maiandra GD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304800" y="457200"/>
            <a:ext cx="571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>
                <a:solidFill>
                  <a:srgbClr val="C00000"/>
                </a:solidFill>
                <a:latin typeface="Maiandra GD" pitchFamily="34" charset="0"/>
              </a:rPr>
              <a:t>Kriterijumi za dijagnozu RRMS kod bolesnika sa KIS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304800" y="4114800"/>
            <a:ext cx="8458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1400" dirty="0">
                <a:latin typeface="Maiandra GD" pitchFamily="34" charset="0"/>
              </a:rPr>
              <a:t>KIS=klinički izolovani sindrom koji sugeriše multiplu sklerozu (MS); MR=magnetna rezonanca.</a:t>
            </a:r>
          </a:p>
          <a:p>
            <a:pPr algn="just"/>
            <a:endParaRPr lang="sr-Latn-CS" sz="1400" dirty="0">
              <a:latin typeface="Maiandra GD" pitchFamily="34" charset="0"/>
            </a:endParaRPr>
          </a:p>
          <a:p>
            <a:pPr algn="just"/>
            <a:endParaRPr lang="sr-Latn-CS" sz="1400" dirty="0">
              <a:latin typeface="Maiandra GD" pitchFamily="34" charset="0"/>
            </a:endParaRPr>
          </a:p>
          <a:p>
            <a:pPr algn="just"/>
            <a:r>
              <a:rPr lang="sr-Latn-CS" dirty="0">
                <a:solidFill>
                  <a:srgbClr val="003300"/>
                </a:solidFill>
                <a:latin typeface="Maiandra GD" pitchFamily="34" charset="0"/>
              </a:rPr>
              <a:t>*pojava nove T2W lezije i/ili lezije koja se prebojava kontrastom na kontrolnom MR pregledu.  </a:t>
            </a:r>
          </a:p>
          <a:p>
            <a:pPr algn="just"/>
            <a:r>
              <a:rPr lang="sr-Latn-CS" dirty="0">
                <a:solidFill>
                  <a:srgbClr val="003300"/>
                </a:solidFill>
                <a:latin typeface="Maiandra GD" pitchFamily="34" charset="0"/>
              </a:rPr>
              <a:t>ILI</a:t>
            </a:r>
          </a:p>
          <a:p>
            <a:pPr algn="just"/>
            <a:r>
              <a:rPr lang="sr-Latn-CS" b="1" dirty="0">
                <a:solidFill>
                  <a:srgbClr val="003300"/>
                </a:solidFill>
                <a:latin typeface="Maiandra GD" pitchFamily="34" charset="0"/>
              </a:rPr>
              <a:t>Istovremeno prisustvo asimptomatske T2W lezije koja se ne prebojava kontrastom i asimptomatske lezije koja se prebojava kontrastom bilo kada od početka tegoba</a:t>
            </a:r>
          </a:p>
        </p:txBody>
      </p:sp>
    </p:spTree>
    <p:extLst>
      <p:ext uri="{BB962C8B-B14F-4D97-AF65-F5344CB8AC3E}">
        <p14:creationId xmlns:p14="http://schemas.microsoft.com/office/powerpoint/2010/main" val="11449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pPr marL="0" indent="0">
              <a:buNone/>
            </a:pP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Nastavljena je terapija metilprednizolonom:</a:t>
            </a:r>
          </a:p>
          <a:p>
            <a:pPr marL="0" indent="0" algn="just">
              <a:buNone/>
            </a:pPr>
            <a:r>
              <a:rPr lang="sr-Latn-CS" sz="2000" dirty="0" smtClean="0">
                <a:latin typeface="Maiandra GD" pitchFamily="34" charset="0"/>
              </a:rPr>
              <a:t>250 mg na dan intravenski, 4 dana, potom 120 mg na dan intravenski, 4 dana, tokom čega je primećeno značajno poboljšanje vida, zbog čega je odlučeno da se dalja terapija nastavi opadajućim dozama kortikosteroida, do isključenja, a da se ne primenjuju veće doze metilprednizolona ili terapijske izmene plazme. </a:t>
            </a:r>
          </a:p>
          <a:p>
            <a:pPr marL="0" indent="0">
              <a:buNone/>
            </a:pPr>
            <a:endParaRPr lang="sr-Latn-CS" sz="2000" b="1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en-US" sz="2000" dirty="0">
              <a:latin typeface="Maiandra G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Tok bolesti: Klinika za </a:t>
            </a:r>
            <a:b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neurologiju KCS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7200" y="37338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Ukupno trajanje kortikosteroidne terapije kod bolesnice: 24 dana</a:t>
            </a:r>
            <a:endParaRPr lang="sr-Latn-CS" sz="2000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7200" y="4876800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000" smtClean="0">
                <a:latin typeface="Maiandra GD" pitchFamily="34" charset="0"/>
              </a:rPr>
              <a:t>VOD: 1,0 VOS 1,0</a:t>
            </a:r>
            <a:r>
              <a:rPr lang="sr-Latn-CS" sz="2000" dirty="0" smtClean="0">
                <a:latin typeface="Maiandra GD" pitchFamily="34" charset="0"/>
              </a:rPr>
              <a:t>, </a:t>
            </a:r>
            <a:r>
              <a:rPr lang="x-none" sz="2000" smtClean="0">
                <a:latin typeface="Maiandra GD" pitchFamily="34" charset="0"/>
              </a:rPr>
              <a:t>FOD: PNO jasno ograničena, kružna, temporalno bledja. FOS: PNO jasno ograničena, kružna, rumena.</a:t>
            </a:r>
            <a:endParaRPr lang="sr-Latn-CS" sz="2000" dirty="0" smtClean="0">
              <a:latin typeface="Maiandra GD" pitchFamily="34" charset="0"/>
            </a:endParaRPr>
          </a:p>
          <a:p>
            <a:pPr algn="just"/>
            <a:r>
              <a:rPr lang="sr-Latn-CS" sz="2000" b="1" dirty="0" smtClean="0">
                <a:latin typeface="Maiandra GD" pitchFamily="34" charset="0"/>
              </a:rPr>
              <a:t>U kontrolnom neurološkom nalazu: </a:t>
            </a:r>
            <a:r>
              <a:rPr lang="sr-Latn-CS" sz="2000" dirty="0" smtClean="0">
                <a:latin typeface="Maiandra GD" pitchFamily="34" charset="0"/>
              </a:rPr>
              <a:t>lako pojačan patelarni refleks obostrano, više levo, vibracijski senzibilitet skraćen na donjim ekstremitetima, ostali neurološki nalaz je uredan. </a:t>
            </a:r>
            <a:endParaRPr lang="x-none" sz="2000" dirty="0">
              <a:latin typeface="Maiandra GD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200" y="44958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Mesec dana po završenoj kortikosteroidnoj terapiji:</a:t>
            </a:r>
            <a:endParaRPr lang="sr-Latn-CS" sz="20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KIS ili MS?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3276600"/>
          </a:xfrm>
        </p:spPr>
        <p:txBody>
          <a:bodyPr/>
          <a:lstStyle/>
          <a:p>
            <a:pPr marL="355600" indent="-355600" algn="just" eaLnBrk="1" hangingPunct="1"/>
            <a:r>
              <a:rPr lang="sr-Latn-CS" sz="2400" dirty="0" smtClean="0">
                <a:latin typeface="Maiandra GD" pitchFamily="34" charset="0"/>
              </a:rPr>
              <a:t>K</a:t>
            </a:r>
            <a:r>
              <a:rPr lang="x-none" sz="2400" smtClean="0">
                <a:latin typeface="Maiandra GD" pitchFamily="34" charset="0"/>
              </a:rPr>
              <a:t>linička slika</a:t>
            </a:r>
            <a:r>
              <a:rPr lang="sr-Latn-CS" sz="2400" dirty="0" smtClean="0">
                <a:latin typeface="Maiandra GD" pitchFamily="34" charset="0"/>
              </a:rPr>
              <a:t> odgovara </a:t>
            </a:r>
            <a:r>
              <a:rPr lang="sr-Latn-CS" sz="2400" b="1" dirty="0" smtClean="0">
                <a:latin typeface="Maiandra GD" pitchFamily="34" charset="0"/>
              </a:rPr>
              <a:t>klinički izolovanom sindromu (KIS) </a:t>
            </a:r>
            <a:r>
              <a:rPr lang="sr-Latn-CS" sz="2400" dirty="0" smtClean="0">
                <a:latin typeface="Maiandra GD" pitchFamily="34" charset="0"/>
              </a:rPr>
              <a:t>koji sugeriše multiplu sklerozu </a:t>
            </a:r>
            <a:r>
              <a:rPr lang="sr-Latn-CS" sz="2400" b="1" dirty="0" smtClean="0">
                <a:latin typeface="Maiandra GD" pitchFamily="34" charset="0"/>
              </a:rPr>
              <a:t>(MS). </a:t>
            </a:r>
            <a:r>
              <a:rPr lang="sr-Latn-CS" sz="2400" dirty="0" smtClean="0">
                <a:latin typeface="Maiandra GD" pitchFamily="34" charset="0"/>
              </a:rPr>
              <a:t>Simptomi su inicijalno ukazivali na monofokalni početak bolesti, ali je prvi neurološki nalaz govorio u prilog </a:t>
            </a:r>
            <a:r>
              <a:rPr lang="sr-Latn-CS" sz="2400" dirty="0" smtClean="0">
                <a:solidFill>
                  <a:srgbClr val="003300"/>
                </a:solidFill>
                <a:latin typeface="Maiandra GD" pitchFamily="34" charset="0"/>
              </a:rPr>
              <a:t>multifokalne </a:t>
            </a:r>
            <a:r>
              <a:rPr lang="sr-Latn-CS" sz="2400" dirty="0" smtClean="0">
                <a:latin typeface="Maiandra GD" pitchFamily="34" charset="0"/>
              </a:rPr>
              <a:t>afekcije centralnog nervnog sistema. </a:t>
            </a:r>
          </a:p>
          <a:p>
            <a:pPr algn="just" eaLnBrk="1" hangingPunct="1"/>
            <a:r>
              <a:rPr lang="sr-Latn-CS" sz="2400" dirty="0" smtClean="0">
                <a:latin typeface="Maiandra GD" pitchFamily="34" charset="0"/>
              </a:rPr>
              <a:t>Na osnovu nalaza magnetne rezonance, ispunjeni su kriterijumi da se kod bolesnice postavi dijagnoza </a:t>
            </a:r>
            <a:r>
              <a:rPr lang="sr-Latn-CS" sz="2400" b="1" dirty="0" smtClean="0">
                <a:latin typeface="Maiandra GD" pitchFamily="34" charset="0"/>
              </a:rPr>
              <a:t>MS </a:t>
            </a:r>
            <a:r>
              <a:rPr lang="sr-Latn-CS" sz="2400" dirty="0" smtClean="0">
                <a:latin typeface="Maiandra GD" pitchFamily="34" charset="0"/>
              </a:rPr>
              <a:t>i pri prvom kliničkom ataku bolesti.</a:t>
            </a:r>
            <a:endParaRPr lang="en-US" sz="2400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204912"/>
          </a:xfrm>
        </p:spPr>
        <p:txBody>
          <a:bodyPr>
            <a:normAutofit/>
          </a:bodyPr>
          <a:lstStyle/>
          <a:p>
            <a:pPr algn="l" eaLnBrk="1" hangingPunct="1"/>
            <a:r>
              <a:rPr lang="sr-Latn-CS" sz="2800" b="1" dirty="0" smtClean="0">
                <a:solidFill>
                  <a:srgbClr val="003300"/>
                </a:solidFill>
                <a:latin typeface="Maiandra GD" pitchFamily="34" charset="0"/>
              </a:rPr>
              <a:t>ON kao KIS koji sugeriše MS</a:t>
            </a:r>
            <a:endParaRPr lang="en-US" sz="2800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graphicFrame>
        <p:nvGraphicFramePr>
          <p:cNvPr id="9" name="Content Placeholder 2"/>
          <p:cNvGraphicFramePr>
            <a:graphicFrameLocks noGrp="1"/>
          </p:cNvGraphicFramePr>
          <p:nvPr>
            <p:ph idx="1"/>
          </p:nvPr>
        </p:nvGraphicFramePr>
        <p:xfrm>
          <a:off x="490538" y="1851025"/>
          <a:ext cx="8293992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664"/>
                <a:gridCol w="2764664"/>
                <a:gridCol w="2764664"/>
              </a:tblGrid>
              <a:tr h="370840">
                <a:tc>
                  <a:txBody>
                    <a:bodyPr/>
                    <a:lstStyle/>
                    <a:p>
                      <a:r>
                        <a:rPr lang="x-none" dirty="0" smtClean="0"/>
                        <a:t>Tipični</a:t>
                      </a:r>
                      <a:endParaRPr lang="en-US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Retko u MS</a:t>
                      </a:r>
                      <a:endParaRPr lang="en-US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Atipični i neočekivani za MS</a:t>
                      </a:r>
                      <a:endParaRPr lang="en-US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x-none" dirty="0" smtClean="0"/>
                        <a:t>Unilateralni ON </a:t>
                      </a:r>
                      <a:r>
                        <a:rPr lang="x-none" dirty="0" smtClean="0">
                          <a:solidFill>
                            <a:schemeClr val="accent2"/>
                          </a:solidFill>
                          <a:latin typeface="Wingdings 2" panose="05020102010507070707" pitchFamily="18" charset="2"/>
                        </a:rPr>
                        <a:t>R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Bilateralni i istovremeni 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Progresivna optička neuropatija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dirty="0" smtClean="0"/>
                        <a:t>Bol pri pokretanju očnih jabučica </a:t>
                      </a:r>
                      <a:r>
                        <a:rPr lang="x-none" dirty="0" smtClean="0">
                          <a:solidFill>
                            <a:schemeClr val="accent2"/>
                          </a:solidFill>
                          <a:latin typeface="Wingdings 2" panose="05020102010507070707" pitchFamily="18" charset="2"/>
                        </a:rPr>
                        <a:t>R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Bez bola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Težak, kontinuirani orbitalni bol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dirty="0" smtClean="0"/>
                        <a:t>Centralni deo vidnog polja, nekompletan gubitak vida </a:t>
                      </a:r>
                      <a:r>
                        <a:rPr lang="x-none" dirty="0" smtClean="0">
                          <a:solidFill>
                            <a:schemeClr val="accent2"/>
                          </a:solidFill>
                          <a:latin typeface="Wingdings 2" panose="05020102010507070707" pitchFamily="18" charset="2"/>
                        </a:rPr>
                        <a:t>R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Potpuno slepilo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Perzistentan gubitak vida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dirty="0" smtClean="0"/>
                        <a:t>Papila normalna ili blago edematozna </a:t>
                      </a:r>
                      <a:r>
                        <a:rPr lang="x-none" dirty="0" smtClean="0">
                          <a:solidFill>
                            <a:schemeClr val="accent2"/>
                          </a:solidFill>
                          <a:latin typeface="Wingdings 2" panose="05020102010507070707" pitchFamily="18" charset="2"/>
                        </a:rPr>
                        <a:t>R</a:t>
                      </a:r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Umeren ili težak edem papile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Neuroretinitis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Uveitis (zadnji i blag)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Uveitis (prednji i težak)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feld 8"/>
          <p:cNvSpPr txBox="1">
            <a:spLocks noChangeArrowheads="1"/>
          </p:cNvSpPr>
          <p:nvPr/>
        </p:nvSpPr>
        <p:spPr bwMode="auto">
          <a:xfrm>
            <a:off x="3070225" y="6230938"/>
            <a:ext cx="5711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400" dirty="0">
                <a:latin typeface="Maiandra GD" pitchFamily="34" charset="0"/>
              </a:rPr>
              <a:t>Modifikovano prema: Miller et al, Multiple Sclerosis 2008;14:1157–74.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33400" y="57150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>
                <a:latin typeface="Maiandra GD" pitchFamily="34" charset="0"/>
              </a:rPr>
              <a:t>ON=optički neuritis</a:t>
            </a:r>
            <a:endParaRPr lang="sr-Latn-CS" sz="1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x-none" b="1" dirty="0">
                <a:latin typeface="Maiandra GD" pitchFamily="34" charset="0"/>
              </a:rPr>
              <a:t>Klinički izolovani </a:t>
            </a:r>
            <a:r>
              <a:rPr lang="x-none" b="1">
                <a:latin typeface="Maiandra GD" pitchFamily="34" charset="0"/>
              </a:rPr>
              <a:t>sindrom </a:t>
            </a:r>
            <a:r>
              <a:rPr lang="sr-Latn-CS" b="1" dirty="0" smtClean="0">
                <a:latin typeface="Maiandra GD" pitchFamily="34" charset="0"/>
              </a:rPr>
              <a:t>(KIS) ili multipla skleroza?</a:t>
            </a:r>
            <a:endParaRPr lang="en-US" b="1" dirty="0" smtClean="0"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84582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x-none" smtClean="0">
                <a:latin typeface="Maiandra GD" pitchFamily="34" charset="0"/>
              </a:rPr>
              <a:t>Prikaz slučaja</a:t>
            </a:r>
            <a:endParaRPr lang="sr-Latn-CS" dirty="0" smtClean="0">
              <a:latin typeface="Maiandra GD" pitchFamily="34" charset="0"/>
            </a:endParaRPr>
          </a:p>
          <a:p>
            <a:pPr>
              <a:defRPr/>
            </a:pPr>
            <a:endParaRPr lang="sr-Latn-CS" sz="2800" dirty="0" smtClean="0">
              <a:latin typeface="Maiandra GD" pitchFamily="34" charset="0"/>
            </a:endParaRPr>
          </a:p>
          <a:p>
            <a:pPr>
              <a:defRPr/>
            </a:pPr>
            <a:r>
              <a:rPr lang="sr-Latn-CS" sz="2800" dirty="0" smtClean="0">
                <a:latin typeface="Maiandra GD" pitchFamily="34" charset="0"/>
              </a:rPr>
              <a:t>Dejan Savić, Klinika za neurologiju KC Niš</a:t>
            </a:r>
            <a:endParaRPr lang="x-none" sz="28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Prikaz slučaja: anamneza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15400" cy="4297363"/>
          </a:xfrm>
        </p:spPr>
        <p:txBody>
          <a:bodyPr/>
          <a:lstStyle/>
          <a:p>
            <a:pPr marL="273050" indent="0" eaLnBrk="1" hangingPunct="1">
              <a:buNone/>
            </a:pPr>
            <a:r>
              <a:rPr lang="x-none" sz="220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sz="2200" dirty="0" smtClean="0">
                <a:solidFill>
                  <a:srgbClr val="003300"/>
                </a:solidFill>
                <a:latin typeface="Maiandra GD" pitchFamily="34" charset="0"/>
              </a:rPr>
              <a:t>-p</a:t>
            </a:r>
            <a:r>
              <a:rPr lang="x-none" sz="2200" smtClean="0">
                <a:latin typeface="Maiandra GD" pitchFamily="34" charset="0"/>
              </a:rPr>
              <a:t>acijentkinja</a:t>
            </a:r>
            <a:r>
              <a:rPr lang="sr-Latn-CS" sz="2200" dirty="0" smtClean="0">
                <a:latin typeface="Maiandra GD" pitchFamily="34" charset="0"/>
              </a:rPr>
              <a:t>, </a:t>
            </a:r>
            <a:r>
              <a:rPr lang="x-none" sz="2200" smtClean="0">
                <a:latin typeface="Maiandra GD" pitchFamily="34" charset="0"/>
              </a:rPr>
              <a:t>28 godina</a:t>
            </a:r>
            <a:r>
              <a:rPr lang="sr-Latn-CS" sz="2200" smtClean="0">
                <a:latin typeface="Maiandra GD" pitchFamily="34" charset="0"/>
              </a:rPr>
              <a:t>, dešnjakinja</a:t>
            </a:r>
            <a:endParaRPr lang="sr-Latn-CS" sz="2200" dirty="0" smtClean="0">
              <a:latin typeface="Maiandra GD" pitchFamily="34" charset="0"/>
            </a:endParaRPr>
          </a:p>
          <a:p>
            <a:pPr marL="273050" indent="0" eaLnBrk="1" hangingPunct="1">
              <a:buNone/>
            </a:pPr>
            <a:r>
              <a:rPr lang="sr-Latn-CS" sz="2200" dirty="0" smtClean="0">
                <a:latin typeface="Maiandra GD" pitchFamily="34" charset="0"/>
              </a:rPr>
              <a:t> -lična i porodična anamneza: bez oboljenja od značaja</a:t>
            </a:r>
          </a:p>
          <a:p>
            <a:pPr marL="273050" indent="0" eaLnBrk="1" hangingPunct="1">
              <a:buNone/>
            </a:pPr>
            <a:r>
              <a:rPr lang="sr-Latn-CS" sz="2200" dirty="0" smtClean="0">
                <a:latin typeface="Maiandra GD" pitchFamily="34" charset="0"/>
              </a:rPr>
              <a:t>-prethodno bez neuroloških tegoba</a:t>
            </a:r>
          </a:p>
          <a:p>
            <a:pPr marL="273050" indent="0" eaLnBrk="1" hangingPunct="1">
              <a:buNone/>
            </a:pPr>
            <a:r>
              <a:rPr lang="sr-Latn-CS" sz="2200" dirty="0" smtClean="0">
                <a:latin typeface="Maiandra GD" pitchFamily="34" charset="0"/>
              </a:rPr>
              <a:t>-7.5.2013. </a:t>
            </a:r>
            <a:r>
              <a:rPr lang="x-none" sz="2200" smtClean="0">
                <a:latin typeface="Maiandra GD" pitchFamily="34" charset="0"/>
              </a:rPr>
              <a:t>nastaje osećaj bola u desnom oku </a:t>
            </a:r>
            <a:r>
              <a:rPr lang="sr-Latn-CS" sz="2200" dirty="0" smtClean="0">
                <a:latin typeface="Maiandra GD" pitchFamily="34" charset="0"/>
              </a:rPr>
              <a:t>pri pokretima očiju </a:t>
            </a:r>
            <a:r>
              <a:rPr lang="x-none" sz="2200" smtClean="0">
                <a:latin typeface="Maiandra GD" pitchFamily="34" charset="0"/>
              </a:rPr>
              <a:t>koji se </a:t>
            </a:r>
            <a:r>
              <a:rPr lang="sr-Latn-CS" sz="2200" dirty="0" smtClean="0">
                <a:latin typeface="Maiandra GD" pitchFamily="34" charset="0"/>
              </a:rPr>
              <a:t>do </a:t>
            </a:r>
            <a:r>
              <a:rPr lang="x-none" sz="2200" smtClean="0">
                <a:latin typeface="Maiandra GD" pitchFamily="34" charset="0"/>
              </a:rPr>
              <a:t>uveče spontano pov</a:t>
            </a:r>
            <a:r>
              <a:rPr lang="sr-Latn-CS" sz="2200" dirty="0" smtClean="0">
                <a:latin typeface="Maiandra GD" pitchFamily="34" charset="0"/>
              </a:rPr>
              <a:t>ukao</a:t>
            </a:r>
            <a:r>
              <a:rPr lang="x-none" sz="2200" smtClean="0">
                <a:latin typeface="Maiandra GD" pitchFamily="34" charset="0"/>
              </a:rPr>
              <a:t>. Dva dana kasnije </a:t>
            </a:r>
            <a:r>
              <a:rPr lang="sr-Latn-CS" sz="2200" dirty="0" smtClean="0">
                <a:latin typeface="Maiandra GD" pitchFamily="34" charset="0"/>
              </a:rPr>
              <a:t>javlja se </a:t>
            </a:r>
            <a:r>
              <a:rPr lang="x-none" sz="2200" smtClean="0">
                <a:latin typeface="Maiandra GD" pitchFamily="34" charset="0"/>
              </a:rPr>
              <a:t>nejasan vid na </a:t>
            </a:r>
            <a:r>
              <a:rPr lang="sr-Latn-CS" sz="2200" dirty="0" smtClean="0">
                <a:latin typeface="Maiandra GD" pitchFamily="34" charset="0"/>
              </a:rPr>
              <a:t>desnom oku </a:t>
            </a:r>
            <a:r>
              <a:rPr lang="x-none" sz="2200" smtClean="0">
                <a:latin typeface="Maiandra GD" pitchFamily="34" charset="0"/>
              </a:rPr>
              <a:t>(„kao da ima mrežicu preko oka“), a nakon tri dana dolazi do </a:t>
            </a:r>
            <a:r>
              <a:rPr lang="sr-Latn-CS" sz="2200" dirty="0" smtClean="0">
                <a:latin typeface="Maiandra GD" pitchFamily="34" charset="0"/>
              </a:rPr>
              <a:t>dodatnog </a:t>
            </a:r>
            <a:r>
              <a:rPr lang="x-none" sz="2200" smtClean="0">
                <a:latin typeface="Maiandra GD" pitchFamily="34" charset="0"/>
              </a:rPr>
              <a:t>pogoršanja vida</a:t>
            </a:r>
            <a:r>
              <a:rPr lang="sr-Latn-CS" sz="2200" dirty="0" smtClean="0">
                <a:latin typeface="Maiandra GD" pitchFamily="34" charset="0"/>
              </a:rPr>
              <a:t>.</a:t>
            </a:r>
          </a:p>
          <a:p>
            <a:pPr marL="273050" indent="0" eaLnBrk="1" hangingPunct="1">
              <a:buNone/>
            </a:pPr>
            <a:endParaRPr lang="sr-Latn-CS" sz="2200" dirty="0" smtClean="0">
              <a:latin typeface="Maiandra GD" pitchFamily="34" charset="0"/>
            </a:endParaRPr>
          </a:p>
          <a:p>
            <a:pPr marL="273050" indent="0" eaLnBrk="1" hangingPunct="1">
              <a:buNone/>
            </a:pPr>
            <a:r>
              <a:rPr lang="sr-Latn-CS" sz="2200" b="1" dirty="0" smtClean="0">
                <a:latin typeface="Maiandra GD" pitchFamily="34" charset="0"/>
              </a:rPr>
              <a:t>Hospitalizovana je na Klinici za oftalmologiju KCS 13.5.2015.</a:t>
            </a:r>
          </a:p>
          <a:p>
            <a:pPr marL="273050" indent="0" eaLnBrk="1" hangingPunct="1">
              <a:buNone/>
            </a:pPr>
            <a:endParaRPr lang="x-none" sz="2200" dirty="0"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2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eaLnBrk="1" hangingPunct="1"/>
            <a:r>
              <a:rPr lang="sr-Latn-CS" sz="2600" dirty="0" smtClean="0">
                <a:solidFill>
                  <a:srgbClr val="003300"/>
                </a:solidFill>
                <a:latin typeface="Maiandra GD" pitchFamily="34" charset="0"/>
              </a:rPr>
              <a:t>VOS: 0,9-1.0 cc, VOD 1/60, nalaz na očnom dnu i širina vidnog polja uredni</a:t>
            </a:r>
          </a:p>
          <a:p>
            <a:pPr eaLnBrk="1" hangingPunct="1"/>
            <a:r>
              <a:rPr lang="sr-Latn-CS" sz="2600" dirty="0" smtClean="0">
                <a:solidFill>
                  <a:srgbClr val="003300"/>
                </a:solidFill>
                <a:latin typeface="Maiandra GD" pitchFamily="34" charset="0"/>
              </a:rPr>
              <a:t>Tretirana je pulsnom terapijom metilprednizolonom, 1000 mg na dan tokom 7 dana, intravenski</a:t>
            </a: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marL="355600" indent="0" eaLnBrk="1" hangingPunct="1">
              <a:buNone/>
            </a:pPr>
            <a:r>
              <a:rPr lang="sr-Latn-CS" sz="2600" dirty="0" smtClean="0">
                <a:solidFill>
                  <a:srgbClr val="003300"/>
                </a:solidFill>
                <a:latin typeface="Maiandra GD" pitchFamily="34" charset="0"/>
              </a:rPr>
              <a:t>Pri otpustu oštrina vida nepromenjena! Dijagnoza: </a:t>
            </a:r>
            <a:r>
              <a:rPr lang="sr-Latn-CS" sz="2600" b="1" dirty="0" smtClean="0">
                <a:solidFill>
                  <a:srgbClr val="003300"/>
                </a:solidFill>
                <a:latin typeface="Maiandra GD" pitchFamily="34" charset="0"/>
              </a:rPr>
              <a:t>Retrobulbarni neuritis lateris dextri</a:t>
            </a:r>
          </a:p>
          <a:p>
            <a:pPr eaLnBrk="1" hangingPunct="1">
              <a:buNone/>
            </a:pPr>
            <a:endParaRPr lang="sr-Latn-CS" sz="26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marL="355600" indent="-355600" eaLnBrk="1" hangingPunct="1"/>
            <a:r>
              <a:rPr lang="sr-Latn-CS" sz="2600" dirty="0" smtClean="0">
                <a:latin typeface="Maiandra GD" pitchFamily="34" charset="0"/>
              </a:rPr>
              <a:t> Prevedena na Kliniku za neurologiju KCS.</a:t>
            </a: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Tok bolesti: Klinika za </a:t>
            </a:r>
            <a:b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oftalmologiju KCS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838200" y="3733800"/>
            <a:ext cx="685800" cy="60960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032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x-none" sz="2400" b="1" smtClean="0">
                <a:latin typeface="Maiandra GD" pitchFamily="34" charset="0"/>
              </a:rPr>
              <a:t>Somatski </a:t>
            </a:r>
            <a:r>
              <a:rPr lang="x-none" sz="2400" b="1" dirty="0">
                <a:latin typeface="Maiandra GD" pitchFamily="34" charset="0"/>
              </a:rPr>
              <a:t>status </a:t>
            </a:r>
            <a:r>
              <a:rPr lang="x-none" sz="2400" dirty="0">
                <a:latin typeface="Maiandra GD" pitchFamily="34" charset="0"/>
              </a:rPr>
              <a:t>– uredan</a:t>
            </a:r>
          </a:p>
          <a:p>
            <a:pPr marL="0" indent="0">
              <a:buNone/>
            </a:pPr>
            <a:r>
              <a:rPr lang="x-none" sz="2400" b="1" dirty="0">
                <a:latin typeface="Maiandra GD" pitchFamily="34" charset="0"/>
              </a:rPr>
              <a:t>Neurološki status </a:t>
            </a:r>
            <a:r>
              <a:rPr lang="x-none" sz="2400" dirty="0">
                <a:latin typeface="Maiandra GD" pitchFamily="34" charset="0"/>
              </a:rPr>
              <a:t>– desnim okom broji prste </a:t>
            </a:r>
            <a:r>
              <a:rPr lang="x-none" sz="2400">
                <a:latin typeface="Maiandra GD" pitchFamily="34" charset="0"/>
              </a:rPr>
              <a:t>na </a:t>
            </a:r>
            <a:r>
              <a:rPr lang="x-none" sz="2400" smtClean="0">
                <a:latin typeface="Maiandra GD" pitchFamily="34" charset="0"/>
              </a:rPr>
              <a:t>40cm</a:t>
            </a:r>
            <a:r>
              <a:rPr lang="sr-Latn-CS" sz="2400" dirty="0" smtClean="0">
                <a:latin typeface="Maiandra GD" pitchFamily="34" charset="0"/>
              </a:rPr>
              <a:t>, snižena direktna reakcija zenice na svetlost desno, kao i indirektna na levom oku pri draženju desnog oka</a:t>
            </a:r>
            <a:r>
              <a:rPr lang="x-none" sz="2400" smtClean="0">
                <a:latin typeface="Maiandra GD" pitchFamily="34" charset="0"/>
              </a:rPr>
              <a:t>. </a:t>
            </a:r>
            <a:r>
              <a:rPr lang="x-none" sz="2400" dirty="0">
                <a:latin typeface="Maiandra GD" pitchFamily="34" charset="0"/>
              </a:rPr>
              <a:t>Pri protruziji jezik devira </a:t>
            </a:r>
            <a:r>
              <a:rPr lang="x-none" sz="2400">
                <a:latin typeface="Maiandra GD" pitchFamily="34" charset="0"/>
              </a:rPr>
              <a:t>u </a:t>
            </a:r>
            <a:r>
              <a:rPr lang="x-none" sz="2400" smtClean="0">
                <a:latin typeface="Maiandra GD" pitchFamily="34" charset="0"/>
              </a:rPr>
              <a:t>desno.</a:t>
            </a:r>
            <a:r>
              <a:rPr lang="sr-Latn-CS" sz="2400" dirty="0" smtClean="0">
                <a:latin typeface="Maiandra GD" pitchFamily="34" charset="0"/>
              </a:rPr>
              <a:t> Na donjim ekstremitetima o</a:t>
            </a:r>
            <a:r>
              <a:rPr lang="x-none" sz="2400" smtClean="0">
                <a:latin typeface="Maiandra GD" pitchFamily="34" charset="0"/>
              </a:rPr>
              <a:t>bostrano </a:t>
            </a:r>
            <a:r>
              <a:rPr lang="x-none" sz="2400" dirty="0">
                <a:latin typeface="Maiandra GD" pitchFamily="34" charset="0"/>
              </a:rPr>
              <a:t>pojačan </a:t>
            </a:r>
            <a:r>
              <a:rPr lang="x-none" sz="2400">
                <a:latin typeface="Maiandra GD" pitchFamily="34" charset="0"/>
              </a:rPr>
              <a:t>patelarni </a:t>
            </a:r>
            <a:r>
              <a:rPr lang="x-none" sz="2400" smtClean="0">
                <a:latin typeface="Maiandra GD" pitchFamily="34" charset="0"/>
              </a:rPr>
              <a:t>refleks</a:t>
            </a:r>
            <a:r>
              <a:rPr lang="sr-Latn-CS" sz="2400" dirty="0" smtClean="0">
                <a:latin typeface="Maiandra GD" pitchFamily="34" charset="0"/>
              </a:rPr>
              <a:t>,više levo</a:t>
            </a:r>
            <a:r>
              <a:rPr lang="x-none" sz="2400" smtClean="0">
                <a:latin typeface="Maiandra GD" pitchFamily="34" charset="0"/>
              </a:rPr>
              <a:t>. </a:t>
            </a:r>
            <a:r>
              <a:rPr lang="x-none" sz="2400" dirty="0">
                <a:latin typeface="Maiandra GD" pitchFamily="34" charset="0"/>
              </a:rPr>
              <a:t>Plantarni odgovor lako snižen obostrano</a:t>
            </a:r>
            <a:r>
              <a:rPr lang="x-none" sz="2400">
                <a:latin typeface="Maiandra GD" pitchFamily="34" charset="0"/>
              </a:rPr>
              <a:t>. </a:t>
            </a:r>
            <a:r>
              <a:rPr lang="sr-Latn-CS" sz="2400" dirty="0" smtClean="0">
                <a:latin typeface="Maiandra GD" pitchFamily="34" charset="0"/>
              </a:rPr>
              <a:t>Vibracijski senzibilitet </a:t>
            </a:r>
            <a:r>
              <a:rPr lang="x-none" sz="2400" smtClean="0">
                <a:latin typeface="Maiandra GD" pitchFamily="34" charset="0"/>
              </a:rPr>
              <a:t> </a:t>
            </a:r>
            <a:r>
              <a:rPr lang="x-none" sz="2400" dirty="0">
                <a:latin typeface="Maiandra GD" pitchFamily="34" charset="0"/>
              </a:rPr>
              <a:t>skraćen na </a:t>
            </a:r>
            <a:r>
              <a:rPr lang="x-none" sz="2400">
                <a:latin typeface="Maiandra GD" pitchFamily="34" charset="0"/>
              </a:rPr>
              <a:t>svim </a:t>
            </a:r>
            <a:r>
              <a:rPr lang="x-none" sz="2400" smtClean="0">
                <a:latin typeface="Maiandra GD" pitchFamily="34" charset="0"/>
              </a:rPr>
              <a:t>ekstremitetima</a:t>
            </a:r>
            <a:r>
              <a:rPr lang="sr-Latn-CS" sz="2400" dirty="0" smtClean="0">
                <a:latin typeface="Maiandra GD" pitchFamily="34" charset="0"/>
              </a:rPr>
              <a:t>. Ostali neurološki nalaz je uredan. </a:t>
            </a:r>
            <a:endParaRPr lang="en-US" sz="2400" dirty="0"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4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Tok bolesti: Klinika za </a:t>
            </a:r>
            <a:b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neurologiju KCS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81400"/>
          </a:xfrm>
        </p:spPr>
        <p:txBody>
          <a:bodyPr/>
          <a:lstStyle/>
          <a:p>
            <a:pPr marL="0" indent="0">
              <a:buNone/>
            </a:pPr>
            <a:r>
              <a:rPr lang="sr-Latn-CS" sz="2000" dirty="0" smtClean="0">
                <a:latin typeface="Maiandra GD" pitchFamily="34" charset="0"/>
              </a:rPr>
              <a:t>KKS: Le </a:t>
            </a:r>
            <a:r>
              <a:rPr lang="x-none" sz="2000" smtClean="0">
                <a:latin typeface="Maiandra GD" pitchFamily="34" charset="0"/>
              </a:rPr>
              <a:t>12,5</a:t>
            </a:r>
            <a:r>
              <a:rPr lang="sr-Latn-CS" sz="2000" dirty="0" smtClean="0">
                <a:latin typeface="Maiandra GD" pitchFamily="34" charset="0"/>
              </a:rPr>
              <a:t>x10E9/L, ostali nalaz KKS, SE, rutinski biohemijski nalaz u krvi-uredan. </a:t>
            </a:r>
            <a:endParaRPr lang="x-none" sz="20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x-none" sz="2000" dirty="0">
                <a:latin typeface="Maiandra GD" pitchFamily="34" charset="0"/>
              </a:rPr>
              <a:t>ACE u krvi – uredan nalaz.</a:t>
            </a:r>
          </a:p>
          <a:p>
            <a:pPr marL="0" indent="0">
              <a:buNone/>
            </a:pPr>
            <a:r>
              <a:rPr lang="x-none" sz="2000" smtClean="0">
                <a:latin typeface="Maiandra GD" pitchFamily="34" charset="0"/>
              </a:rPr>
              <a:t>Virusološke </a:t>
            </a:r>
            <a:r>
              <a:rPr lang="x-none" sz="2000">
                <a:latin typeface="Maiandra GD" pitchFamily="34" charset="0"/>
              </a:rPr>
              <a:t>analize </a:t>
            </a:r>
            <a:r>
              <a:rPr lang="sr-Latn-CS" sz="2000" dirty="0" smtClean="0">
                <a:latin typeface="Maiandra GD" pitchFamily="34" charset="0"/>
              </a:rPr>
              <a:t>u </a:t>
            </a:r>
            <a:r>
              <a:rPr lang="x-none" sz="2000" smtClean="0">
                <a:latin typeface="Maiandra GD" pitchFamily="34" charset="0"/>
              </a:rPr>
              <a:t>krvi (</a:t>
            </a:r>
            <a:r>
              <a:rPr lang="sr-Latn-CS" sz="2000" dirty="0" smtClean="0">
                <a:latin typeface="Maiandra GD" pitchFamily="34" charset="0"/>
              </a:rPr>
              <a:t>anti-</a:t>
            </a:r>
            <a:r>
              <a:rPr lang="x-none" sz="2000" smtClean="0">
                <a:latin typeface="Maiandra GD" pitchFamily="34" charset="0"/>
              </a:rPr>
              <a:t>HIV</a:t>
            </a:r>
            <a:r>
              <a:rPr lang="x-none" sz="2000" dirty="0">
                <a:latin typeface="Maiandra GD" pitchFamily="34" charset="0"/>
              </a:rPr>
              <a:t>, HbsAg</a:t>
            </a:r>
            <a:r>
              <a:rPr lang="x-none" sz="2000">
                <a:latin typeface="Maiandra GD" pitchFamily="34" charset="0"/>
              </a:rPr>
              <a:t>, </a:t>
            </a:r>
            <a:r>
              <a:rPr lang="sr-Latn-CS" sz="2000" dirty="0" smtClean="0">
                <a:latin typeface="Maiandra GD" pitchFamily="34" charset="0"/>
              </a:rPr>
              <a:t>anti-</a:t>
            </a:r>
            <a:r>
              <a:rPr lang="x-none" sz="2000" smtClean="0">
                <a:latin typeface="Maiandra GD" pitchFamily="34" charset="0"/>
              </a:rPr>
              <a:t>HCV</a:t>
            </a:r>
            <a:r>
              <a:rPr lang="sr-Latn-CS" sz="2000" dirty="0" smtClean="0">
                <a:latin typeface="Maiandra GD" pitchFamily="34" charset="0"/>
              </a:rPr>
              <a:t> antitela</a:t>
            </a:r>
            <a:r>
              <a:rPr lang="x-none" sz="2000" smtClean="0">
                <a:latin typeface="Maiandra GD" pitchFamily="34" charset="0"/>
              </a:rPr>
              <a:t>) </a:t>
            </a:r>
            <a:r>
              <a:rPr lang="x-none" sz="2000" dirty="0">
                <a:latin typeface="Maiandra GD" pitchFamily="34" charset="0"/>
              </a:rPr>
              <a:t>– uredan. </a:t>
            </a:r>
          </a:p>
          <a:p>
            <a:pPr marL="0" indent="0">
              <a:buNone/>
            </a:pPr>
            <a:r>
              <a:rPr lang="x-none" sz="2000" dirty="0">
                <a:latin typeface="Maiandra GD" pitchFamily="34" charset="0"/>
              </a:rPr>
              <a:t>Imunološke </a:t>
            </a:r>
            <a:r>
              <a:rPr lang="x-none" sz="2000">
                <a:latin typeface="Maiandra GD" pitchFamily="34" charset="0"/>
              </a:rPr>
              <a:t>analize </a:t>
            </a:r>
            <a:r>
              <a:rPr lang="sr-Latn-CS" sz="2000" dirty="0" smtClean="0">
                <a:latin typeface="Maiandra GD" pitchFamily="34" charset="0"/>
              </a:rPr>
              <a:t>u krvi </a:t>
            </a:r>
            <a:r>
              <a:rPr lang="x-none" sz="2000" smtClean="0">
                <a:latin typeface="Maiandra GD" pitchFamily="34" charset="0"/>
              </a:rPr>
              <a:t>(ANA</a:t>
            </a:r>
            <a:r>
              <a:rPr lang="x-none" sz="2000">
                <a:latin typeface="Maiandra GD" pitchFamily="34" charset="0"/>
              </a:rPr>
              <a:t>, </a:t>
            </a:r>
            <a:r>
              <a:rPr lang="x-none" sz="2000" smtClean="0">
                <a:latin typeface="Maiandra GD" pitchFamily="34" charset="0"/>
              </a:rPr>
              <a:t>VDRL</a:t>
            </a:r>
            <a:r>
              <a:rPr lang="sr-Latn-CS" sz="2000" dirty="0" smtClean="0">
                <a:latin typeface="Maiandra GD" pitchFamily="34" charset="0"/>
              </a:rPr>
              <a:t>, ACLA, LA, ENA Screen</a:t>
            </a:r>
            <a:r>
              <a:rPr lang="x-none" sz="2000" smtClean="0">
                <a:latin typeface="Maiandra GD" pitchFamily="34" charset="0"/>
              </a:rPr>
              <a:t>) </a:t>
            </a:r>
            <a:r>
              <a:rPr lang="x-none" sz="2000" dirty="0">
                <a:latin typeface="Maiandra GD" pitchFamily="34" charset="0"/>
              </a:rPr>
              <a:t>– </a:t>
            </a:r>
            <a:r>
              <a:rPr lang="x-none" sz="2000">
                <a:latin typeface="Maiandra GD" pitchFamily="34" charset="0"/>
              </a:rPr>
              <a:t>uredan </a:t>
            </a:r>
            <a:r>
              <a:rPr lang="sr-Latn-CS" sz="2000" dirty="0" smtClean="0">
                <a:latin typeface="Maiandra GD" pitchFamily="34" charset="0"/>
              </a:rPr>
              <a:t>ili negativan </a:t>
            </a:r>
            <a:r>
              <a:rPr lang="x-none" sz="2000" smtClean="0">
                <a:latin typeface="Maiandra GD" pitchFamily="34" charset="0"/>
              </a:rPr>
              <a:t>nalaz.</a:t>
            </a:r>
            <a:endParaRPr lang="sr-Latn-CS" sz="20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CS" sz="2000" dirty="0" smtClean="0">
                <a:latin typeface="Maiandra GD" pitchFamily="34" charset="0"/>
              </a:rPr>
              <a:t>Antitela na Boreliju Burgdorferi u krvi-negativna</a:t>
            </a:r>
            <a:endParaRPr lang="x-none" sz="20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x-none" sz="2000" smtClean="0">
                <a:latin typeface="Maiandra GD" pitchFamily="34" charset="0"/>
              </a:rPr>
              <a:t>Citobiohemijski nalaz </a:t>
            </a:r>
            <a:r>
              <a:rPr lang="sr-Latn-CS" sz="2000" dirty="0" smtClean="0">
                <a:latin typeface="Maiandra GD" pitchFamily="34" charset="0"/>
              </a:rPr>
              <a:t>u </a:t>
            </a:r>
            <a:r>
              <a:rPr lang="x-none" sz="2000" smtClean="0">
                <a:latin typeface="Maiandra GD" pitchFamily="34" charset="0"/>
              </a:rPr>
              <a:t>likvor</a:t>
            </a:r>
            <a:r>
              <a:rPr lang="sr-Latn-CS" sz="2000" dirty="0" smtClean="0">
                <a:latin typeface="Maiandra GD" pitchFamily="34" charset="0"/>
              </a:rPr>
              <a:t>u</a:t>
            </a:r>
            <a:r>
              <a:rPr lang="x-none" sz="2000" smtClean="0">
                <a:latin typeface="Maiandra GD" pitchFamily="34" charset="0"/>
              </a:rPr>
              <a:t> – uredan.</a:t>
            </a:r>
            <a:endParaRPr lang="sr-Latn-CS" sz="20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x-none" sz="2000" smtClean="0">
                <a:latin typeface="Maiandra GD" pitchFamily="34" charset="0"/>
              </a:rPr>
              <a:t>IEF likvora </a:t>
            </a:r>
            <a:r>
              <a:rPr lang="sr-Latn-CS" sz="2000" dirty="0" smtClean="0">
                <a:latin typeface="Maiandra GD" pitchFamily="34" charset="0"/>
              </a:rPr>
              <a:t>i seruma</a:t>
            </a:r>
            <a:r>
              <a:rPr lang="x-none" sz="2000" smtClean="0">
                <a:latin typeface="Maiandra GD" pitchFamily="34" charset="0"/>
              </a:rPr>
              <a:t>– </a:t>
            </a:r>
            <a:r>
              <a:rPr lang="sr-Latn-CS" sz="2000" dirty="0" smtClean="0">
                <a:latin typeface="Maiandra GD" pitchFamily="34" charset="0"/>
              </a:rPr>
              <a:t>oligoklonalne IgG trake u likvoru, u serumu uredan nalaz</a:t>
            </a:r>
            <a:endParaRPr lang="x-none" sz="2000" smtClean="0"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0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Klinika za neurologiju KCS:</a:t>
            </a:r>
            <a:b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sprovedene analize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381000" y="5562600"/>
            <a:ext cx="853440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5"/>
          <p:cNvSpPr txBox="1">
            <a:spLocks noChangeArrowheads="1"/>
          </p:cNvSpPr>
          <p:nvPr/>
        </p:nvSpPr>
        <p:spPr bwMode="auto">
          <a:xfrm>
            <a:off x="457200" y="57150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400" dirty="0" smtClean="0">
                <a:latin typeface="Maiandra GD" pitchFamily="34" charset="0"/>
              </a:rPr>
              <a:t>KKS: kompletna krvna slika; SE: sedimentacija krvi; ACE=angiotenzin-konvertujući enzim; HIV=virus humane imunodeficijencije; HBsAg=Hepatitis Bs antigen, HCV= hepatitis C virus; ANA=antinuklearna </a:t>
            </a:r>
            <a:r>
              <a:rPr lang="sr-Latn-CS" sz="1400" dirty="0">
                <a:latin typeface="Maiandra GD" pitchFamily="34" charset="0"/>
              </a:rPr>
              <a:t>antitela, </a:t>
            </a:r>
            <a:r>
              <a:rPr lang="sr-Latn-CS" sz="1400" dirty="0" smtClean="0">
                <a:latin typeface="Maiandra GD" pitchFamily="34" charset="0"/>
              </a:rPr>
              <a:t>VDRL=Veneral Disease Research Laboratory; ACLA=antikardiolipinska </a:t>
            </a:r>
            <a:r>
              <a:rPr lang="sr-Latn-CS" sz="1400" dirty="0">
                <a:latin typeface="Maiandra GD" pitchFamily="34" charset="0"/>
              </a:rPr>
              <a:t>antitela, LA=lupusni antikoagulans</a:t>
            </a:r>
            <a:r>
              <a:rPr lang="sr-Latn-CS" sz="1400" dirty="0" smtClean="0">
                <a:latin typeface="Maiandra GD" pitchFamily="34" charset="0"/>
              </a:rPr>
              <a:t>; </a:t>
            </a:r>
            <a:r>
              <a:rPr lang="sr-Latn-CS" sz="1400" dirty="0">
                <a:latin typeface="Maiandra GD" pitchFamily="34" charset="0"/>
              </a:rPr>
              <a:t>IEF=izoelektrično fokusiranje </a:t>
            </a:r>
          </a:p>
        </p:txBody>
      </p:sp>
    </p:spTree>
    <p:extLst>
      <p:ext uri="{BB962C8B-B14F-4D97-AF65-F5344CB8AC3E}">
        <p14:creationId xmlns:p14="http://schemas.microsoft.com/office/powerpoint/2010/main" val="42912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229600" cy="2057399"/>
          </a:xfrm>
        </p:spPr>
        <p:txBody>
          <a:bodyPr/>
          <a:lstStyle/>
          <a:p>
            <a:pPr algn="just" eaLnBrk="1" hangingPunct="1">
              <a:buNone/>
            </a:pPr>
            <a:r>
              <a:rPr lang="x-none" sz="2400" dirty="0" smtClean="0">
                <a:latin typeface="Maiandra GD" pitchFamily="34" charset="0"/>
              </a:rPr>
              <a:t>   </a:t>
            </a:r>
            <a:r>
              <a:rPr lang="x-none" sz="2400" b="1" smtClean="0">
                <a:latin typeface="Maiandra GD" pitchFamily="34" charset="0"/>
              </a:rPr>
              <a:t>MR </a:t>
            </a:r>
            <a:r>
              <a:rPr lang="sr-Latn-CS" sz="2400" b="1" dirty="0" smtClean="0">
                <a:latin typeface="Maiandra GD" pitchFamily="34" charset="0"/>
              </a:rPr>
              <a:t>mozga i cervikalne kičme</a:t>
            </a:r>
            <a:r>
              <a:rPr lang="x-none" sz="2400" b="1" smtClean="0">
                <a:latin typeface="Maiandra GD" pitchFamily="34" charset="0"/>
              </a:rPr>
              <a:t> </a:t>
            </a:r>
            <a:r>
              <a:rPr lang="x-none" sz="2400" dirty="0">
                <a:latin typeface="Maiandra GD" pitchFamily="34" charset="0"/>
              </a:rPr>
              <a:t>– </a:t>
            </a:r>
            <a:r>
              <a:rPr lang="x-none" sz="2400">
                <a:latin typeface="Maiandra GD" pitchFamily="34" charset="0"/>
              </a:rPr>
              <a:t>multiple </a:t>
            </a:r>
            <a:r>
              <a:rPr lang="x-none" sz="2400" smtClean="0">
                <a:latin typeface="Maiandra GD" pitchFamily="34" charset="0"/>
              </a:rPr>
              <a:t>supra</a:t>
            </a:r>
            <a:r>
              <a:rPr lang="sr-Latn-CS" sz="2400" dirty="0" smtClean="0">
                <a:latin typeface="Maiandra GD" pitchFamily="34" charset="0"/>
              </a:rPr>
              <a:t>tentorijalne (periventrikularne, duboka bela masa)</a:t>
            </a:r>
            <a:r>
              <a:rPr lang="x-none" sz="2400" smtClean="0">
                <a:latin typeface="Maiandra GD" pitchFamily="34" charset="0"/>
              </a:rPr>
              <a:t> </a:t>
            </a:r>
            <a:r>
              <a:rPr lang="x-none" sz="2400" dirty="0">
                <a:latin typeface="Maiandra GD" pitchFamily="34" charset="0"/>
              </a:rPr>
              <a:t>i </a:t>
            </a:r>
            <a:r>
              <a:rPr lang="x-none" sz="2400">
                <a:latin typeface="Maiandra GD" pitchFamily="34" charset="0"/>
              </a:rPr>
              <a:t>infratentorijalne </a:t>
            </a:r>
            <a:r>
              <a:rPr lang="sr-Latn-CS" sz="2400" dirty="0" smtClean="0">
                <a:latin typeface="Maiandra GD" pitchFamily="34" charset="0"/>
              </a:rPr>
              <a:t>zone pojačanog intenziteta signala na T2W i FLAIR sekvenci, kao i u nivou Th4, od kojih su pojedine lezije AKTIVNE, ko</a:t>
            </a:r>
            <a:r>
              <a:rPr lang="x-none" sz="2400" smtClean="0">
                <a:latin typeface="Maiandra GD" pitchFamily="34" charset="0"/>
              </a:rPr>
              <a:t>rtikalne </a:t>
            </a:r>
            <a:r>
              <a:rPr lang="x-none" sz="2400" dirty="0">
                <a:latin typeface="Maiandra GD" pitchFamily="34" charset="0"/>
              </a:rPr>
              <a:t>reduktivne </a:t>
            </a:r>
            <a:r>
              <a:rPr lang="x-none" sz="2400">
                <a:latin typeface="Maiandra GD" pitchFamily="34" charset="0"/>
              </a:rPr>
              <a:t>promene</a:t>
            </a:r>
            <a:r>
              <a:rPr lang="x-none" sz="2400" smtClean="0">
                <a:latin typeface="Maiandra GD" pitchFamily="34" charset="0"/>
              </a:rPr>
              <a:t>.</a:t>
            </a:r>
            <a:endParaRPr lang="en-US" sz="24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Klinika za neurologiju KCS:</a:t>
            </a:r>
            <a:b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magnetna rezonanca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228600" y="5791200"/>
            <a:ext cx="853440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5"/>
          <p:cNvSpPr txBox="1">
            <a:spLocks noChangeArrowheads="1"/>
          </p:cNvSpPr>
          <p:nvPr/>
        </p:nvSpPr>
        <p:spPr bwMode="auto">
          <a:xfrm>
            <a:off x="381000" y="5791200"/>
            <a:ext cx="853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600" dirty="0">
                <a:latin typeface="Maiandra GD" pitchFamily="34" charset="0"/>
              </a:rPr>
              <a:t>MR=magnetna rezonanca; T2W=T2-Weighted; FLAIR=Fluid Attenuated Inversion </a:t>
            </a:r>
            <a:r>
              <a:rPr lang="sr-Latn-CS" sz="1600" dirty="0" smtClean="0">
                <a:latin typeface="Maiandra GD" pitchFamily="34" charset="0"/>
              </a:rPr>
              <a:t>Recovery</a:t>
            </a:r>
            <a:endParaRPr lang="sr-Latn-CS" sz="16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42"/>
          <p:cNvSpPr txBox="1">
            <a:spLocks noChangeArrowheads="1"/>
          </p:cNvSpPr>
          <p:nvPr/>
        </p:nvSpPr>
        <p:spPr bwMode="auto">
          <a:xfrm>
            <a:off x="6781800" y="1524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400" b="1" dirty="0">
                <a:solidFill>
                  <a:schemeClr val="bg1"/>
                </a:solidFill>
                <a:latin typeface="Maiandra GD" pitchFamily="34" charset="0"/>
              </a:rPr>
              <a:t>T2W</a:t>
            </a:r>
          </a:p>
        </p:txBody>
      </p:sp>
      <p:sp>
        <p:nvSpPr>
          <p:cNvPr id="13" name="Textfeld 44"/>
          <p:cNvSpPr txBox="1">
            <a:spLocks noChangeArrowheads="1"/>
          </p:cNvSpPr>
          <p:nvPr/>
        </p:nvSpPr>
        <p:spPr bwMode="auto">
          <a:xfrm>
            <a:off x="304800" y="47244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000" b="1" dirty="0">
                <a:solidFill>
                  <a:schemeClr val="bg1"/>
                </a:solidFill>
                <a:latin typeface="Maiandra GD" pitchFamily="34" charset="0"/>
              </a:rPr>
              <a:t>T2W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533400" y="2438400"/>
            <a:ext cx="2286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1981200" y="2438400"/>
            <a:ext cx="2286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ieren 34"/>
          <p:cNvGrpSpPr/>
          <p:nvPr/>
        </p:nvGrpSpPr>
        <p:grpSpPr>
          <a:xfrm>
            <a:off x="1828800" y="3505200"/>
            <a:ext cx="2590800" cy="3352800"/>
            <a:chOff x="1828800" y="3260834"/>
            <a:chExt cx="2819400" cy="3597166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30071" t="16154" r="28648" b="7949"/>
            <a:stretch>
              <a:fillRect/>
            </a:stretch>
          </p:blipFill>
          <p:spPr bwMode="auto">
            <a:xfrm>
              <a:off x="1828800" y="3260834"/>
              <a:ext cx="2819400" cy="359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Gerade Verbindung mit Pfeil 24"/>
            <p:cNvCxnSpPr/>
            <p:nvPr/>
          </p:nvCxnSpPr>
          <p:spPr>
            <a:xfrm flipV="1">
              <a:off x="3124200" y="5562600"/>
              <a:ext cx="304800" cy="76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/>
          <p:cNvGrpSpPr/>
          <p:nvPr/>
        </p:nvGrpSpPr>
        <p:grpSpPr>
          <a:xfrm>
            <a:off x="5334000" y="3429000"/>
            <a:ext cx="2743200" cy="3429000"/>
            <a:chOff x="6138440" y="3124200"/>
            <a:chExt cx="3005560" cy="37338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9359" t="5897" r="27936" b="13077"/>
            <a:stretch>
              <a:fillRect/>
            </a:stretch>
          </p:blipFill>
          <p:spPr bwMode="auto">
            <a:xfrm>
              <a:off x="6138440" y="3124200"/>
              <a:ext cx="300556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Gerade Verbindung mit Pfeil 28"/>
            <p:cNvCxnSpPr/>
            <p:nvPr/>
          </p:nvCxnSpPr>
          <p:spPr>
            <a:xfrm>
              <a:off x="7772400" y="5715000"/>
              <a:ext cx="3810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8001000" y="5867400"/>
              <a:ext cx="3048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/>
          <a:srcRect l="29360" t="12051" r="28648" b="10000"/>
          <a:stretch>
            <a:fillRect/>
          </a:stretch>
        </p:blipFill>
        <p:spPr bwMode="auto">
          <a:xfrm>
            <a:off x="118310" y="0"/>
            <a:ext cx="26619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 l="29181" t="17436" r="28826" b="4615"/>
          <a:stretch>
            <a:fillRect/>
          </a:stretch>
        </p:blipFill>
        <p:spPr bwMode="auto">
          <a:xfrm>
            <a:off x="3352800" y="0"/>
            <a:ext cx="2743200" cy="353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pieren 37"/>
          <p:cNvGrpSpPr/>
          <p:nvPr/>
        </p:nvGrpSpPr>
        <p:grpSpPr>
          <a:xfrm>
            <a:off x="6400800" y="0"/>
            <a:ext cx="2743200" cy="3505200"/>
            <a:chOff x="4495800" y="0"/>
            <a:chExt cx="2819399" cy="3631768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29893" t="17436" r="28114" b="4615"/>
            <a:stretch>
              <a:fillRect/>
            </a:stretch>
          </p:blipFill>
          <p:spPr bwMode="auto">
            <a:xfrm>
              <a:off x="4495800" y="0"/>
              <a:ext cx="2819399" cy="363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Gerade Verbindung mit Pfeil 39"/>
            <p:cNvCxnSpPr/>
            <p:nvPr/>
          </p:nvCxnSpPr>
          <p:spPr>
            <a:xfrm flipV="1">
              <a:off x="4809067" y="1664560"/>
              <a:ext cx="304800" cy="1524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Gerade Verbindung mit Pfeil 40"/>
          <p:cNvCxnSpPr/>
          <p:nvPr/>
        </p:nvCxnSpPr>
        <p:spPr>
          <a:xfrm flipV="1">
            <a:off x="609600" y="2362200"/>
            <a:ext cx="304800" cy="152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H="1">
            <a:off x="1981200" y="1752600"/>
            <a:ext cx="2286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1828800" y="1447800"/>
            <a:ext cx="2286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1905000" y="1066800"/>
            <a:ext cx="2286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V="1">
            <a:off x="838200" y="1676400"/>
            <a:ext cx="2286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V="1">
            <a:off x="3733800" y="2286000"/>
            <a:ext cx="3048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3962400" y="2514600"/>
            <a:ext cx="228600" cy="152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H="1">
            <a:off x="5410200" y="2438400"/>
            <a:ext cx="3048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219200"/>
            <a:ext cx="3276600" cy="3505200"/>
            <a:chOff x="240" y="768"/>
            <a:chExt cx="2632" cy="336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3" t="10912" r="32343" b="10912"/>
            <a:stretch>
              <a:fillRect/>
            </a:stretch>
          </p:blipFill>
          <p:spPr bwMode="auto">
            <a:xfrm>
              <a:off x="240" y="768"/>
              <a:ext cx="2632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2016" y="2160"/>
              <a:ext cx="192" cy="9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276600" y="1143000"/>
            <a:ext cx="3428999" cy="3733800"/>
            <a:chOff x="2911" y="720"/>
            <a:chExt cx="2849" cy="3408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6" t="10912" r="30038" b="9608"/>
            <a:stretch>
              <a:fillRect/>
            </a:stretch>
          </p:blipFill>
          <p:spPr bwMode="auto">
            <a:xfrm>
              <a:off x="2911" y="720"/>
              <a:ext cx="2849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312" y="2640"/>
              <a:ext cx="240" cy="9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825" y="533400"/>
            <a:ext cx="2543175" cy="531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45"/>
          <p:cNvSpPr txBox="1">
            <a:spLocks noChangeArrowheads="1"/>
          </p:cNvSpPr>
          <p:nvPr/>
        </p:nvSpPr>
        <p:spPr bwMode="auto">
          <a:xfrm>
            <a:off x="228600" y="4572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2000" b="1" dirty="0" smtClean="0">
                <a:solidFill>
                  <a:schemeClr val="bg1"/>
                </a:solidFill>
                <a:latin typeface="Maiandra GD" pitchFamily="34" charset="0"/>
              </a:rPr>
              <a:t>T1W+C</a:t>
            </a:r>
            <a:endParaRPr lang="sr-Latn-CS" sz="2000" b="1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On-screen Show (4:3)</PresentationFormat>
  <Paragraphs>99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Klinički izolovani sindrom (KIS) ili multipla skleroza?</vt:lpstr>
      <vt:lpstr>Prikaz slučaja: anamneza</vt:lpstr>
      <vt:lpstr>Tok bolesti: Klinika za  oftalmologiju KCS</vt:lpstr>
      <vt:lpstr>Tok bolesti: Klinika za  neurologiju KCS</vt:lpstr>
      <vt:lpstr>Klinika za neurologiju KCS: sprovedene analize</vt:lpstr>
      <vt:lpstr>Klinika za neurologiju KCS: magnetna rezonanca</vt:lpstr>
      <vt:lpstr>PowerPoint Presentation</vt:lpstr>
      <vt:lpstr>PowerPoint Presentation</vt:lpstr>
      <vt:lpstr>PowerPoint Presentation</vt:lpstr>
      <vt:lpstr>Tok bolesti: Klinika za  neurologiju KCS</vt:lpstr>
      <vt:lpstr>KIS ili MS?</vt:lpstr>
      <vt:lpstr>ON kao KIS koji sugeriše 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167</cp:revision>
  <dcterms:created xsi:type="dcterms:W3CDTF">2013-06-14T10:28:10Z</dcterms:created>
  <dcterms:modified xsi:type="dcterms:W3CDTF">2015-08-04T07:31:43Z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