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7" r:id="rId2"/>
    <p:sldId id="258" r:id="rId3"/>
    <p:sldId id="260" r:id="rId4"/>
    <p:sldId id="259" r:id="rId5"/>
    <p:sldId id="261" r:id="rId6"/>
    <p:sldId id="262" r:id="rId7"/>
    <p:sldId id="275" r:id="rId8"/>
    <p:sldId id="263" r:id="rId9"/>
    <p:sldId id="274" r:id="rId10"/>
    <p:sldId id="276" r:id="rId11"/>
    <p:sldId id="267" r:id="rId12"/>
    <p:sldId id="265" r:id="rId13"/>
    <p:sldId id="278" r:id="rId14"/>
    <p:sldId id="268" r:id="rId15"/>
    <p:sldId id="270" r:id="rId16"/>
    <p:sldId id="269" r:id="rId17"/>
    <p:sldId id="271" r:id="rId18"/>
    <p:sldId id="277" r:id="rId19"/>
    <p:sldId id="272" r:id="rId20"/>
    <p:sldId id="279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828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88" autoAdjust="0"/>
    <p:restoredTop sz="94660" autoAdjust="0"/>
  </p:normalViewPr>
  <p:slideViewPr>
    <p:cSldViewPr>
      <p:cViewPr>
        <p:scale>
          <a:sx n="70" d="100"/>
          <a:sy n="70" d="100"/>
        </p:scale>
        <p:origin x="-51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904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2365C5C6-B680-4107-B590-F204B7DEA467}" type="datetimeFigureOut">
              <a:rPr lang="x-none"/>
              <a:pPr>
                <a:defRPr/>
              </a:pPr>
              <a:t>8/4/2015</a:t>
            </a:fld>
            <a:endParaRPr lang="x-non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7FB84074-397E-4584-94D0-A0F7C1ABACDD}" type="slidenum">
              <a:rPr lang="x-none"/>
              <a:pPr>
                <a:defRPr/>
              </a:pPr>
              <a:t>‹#›</a:t>
            </a:fld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3594656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088A6A85-97A7-40E5-9986-929E8112FFEE}" type="datetimeFigureOut">
              <a:rPr lang="x-none"/>
              <a:pPr>
                <a:defRPr/>
              </a:pPr>
              <a:t>8/4/2015</a:t>
            </a:fld>
            <a:endParaRPr lang="x-non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x-none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x-none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F9DA3F52-3A62-472C-BA21-21F52C788819}" type="slidenum">
              <a:rPr lang="x-none"/>
              <a:pPr>
                <a:defRPr/>
              </a:pPr>
              <a:t>‹#›</a:t>
            </a:fld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9984629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C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DA3F52-3A62-472C-BA21-21F52C788819}" type="slidenum">
              <a:rPr lang="x-none" smtClean="0"/>
              <a:pPr>
                <a:defRPr/>
              </a:pPr>
              <a:t>1</a:t>
            </a:fld>
            <a:endParaRPr lang="x-none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C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DA3F52-3A62-472C-BA21-21F52C788819}" type="slidenum">
              <a:rPr lang="x-none" smtClean="0"/>
              <a:pPr>
                <a:defRPr/>
              </a:pPr>
              <a:t>10</a:t>
            </a:fld>
            <a:endParaRPr lang="x-none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C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DA3F52-3A62-472C-BA21-21F52C788819}" type="slidenum">
              <a:rPr lang="x-none" smtClean="0"/>
              <a:pPr>
                <a:defRPr/>
              </a:pPr>
              <a:t>11</a:t>
            </a:fld>
            <a:endParaRPr lang="x-none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C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DA3F52-3A62-472C-BA21-21F52C788819}" type="slidenum">
              <a:rPr lang="x-none" smtClean="0"/>
              <a:pPr>
                <a:defRPr/>
              </a:pPr>
              <a:t>12</a:t>
            </a:fld>
            <a:endParaRPr lang="x-none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C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DA3F52-3A62-472C-BA21-21F52C788819}" type="slidenum">
              <a:rPr lang="x-none" smtClean="0"/>
              <a:pPr>
                <a:defRPr/>
              </a:pPr>
              <a:t>13</a:t>
            </a:fld>
            <a:endParaRPr lang="x-none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C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DA3F52-3A62-472C-BA21-21F52C788819}" type="slidenum">
              <a:rPr lang="x-none" smtClean="0"/>
              <a:pPr>
                <a:defRPr/>
              </a:pPr>
              <a:t>14</a:t>
            </a:fld>
            <a:endParaRPr lang="x-none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C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DA3F52-3A62-472C-BA21-21F52C788819}" type="slidenum">
              <a:rPr lang="x-none" smtClean="0"/>
              <a:pPr>
                <a:defRPr/>
              </a:pPr>
              <a:t>15</a:t>
            </a:fld>
            <a:endParaRPr lang="x-none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C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DA3F52-3A62-472C-BA21-21F52C788819}" type="slidenum">
              <a:rPr lang="x-none" smtClean="0"/>
              <a:pPr>
                <a:defRPr/>
              </a:pPr>
              <a:t>16</a:t>
            </a:fld>
            <a:endParaRPr lang="x-none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C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DA3F52-3A62-472C-BA21-21F52C788819}" type="slidenum">
              <a:rPr lang="x-none" smtClean="0"/>
              <a:pPr>
                <a:defRPr/>
              </a:pPr>
              <a:t>17</a:t>
            </a:fld>
            <a:endParaRPr lang="x-none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C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DA3F52-3A62-472C-BA21-21F52C788819}" type="slidenum">
              <a:rPr lang="x-none" smtClean="0"/>
              <a:pPr>
                <a:defRPr/>
              </a:pPr>
              <a:t>18</a:t>
            </a:fld>
            <a:endParaRPr lang="x-none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C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DA3F52-3A62-472C-BA21-21F52C788819}" type="slidenum">
              <a:rPr lang="x-none" smtClean="0"/>
              <a:pPr>
                <a:defRPr/>
              </a:pPr>
              <a:t>19</a:t>
            </a:fld>
            <a:endParaRPr lang="x-none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C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DA3F52-3A62-472C-BA21-21F52C788819}" type="slidenum">
              <a:rPr lang="x-none" smtClean="0"/>
              <a:pPr>
                <a:defRPr/>
              </a:pPr>
              <a:t>2</a:t>
            </a:fld>
            <a:endParaRPr lang="x-none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C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DA3F52-3A62-472C-BA21-21F52C788819}" type="slidenum">
              <a:rPr lang="x-none" smtClean="0"/>
              <a:pPr>
                <a:defRPr/>
              </a:pPr>
              <a:t>20</a:t>
            </a:fld>
            <a:endParaRPr lang="x-none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C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DA3F52-3A62-472C-BA21-21F52C788819}" type="slidenum">
              <a:rPr lang="x-none" smtClean="0"/>
              <a:pPr>
                <a:defRPr/>
              </a:pPr>
              <a:t>3</a:t>
            </a:fld>
            <a:endParaRPr lang="x-none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C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DA3F52-3A62-472C-BA21-21F52C788819}" type="slidenum">
              <a:rPr lang="x-none" smtClean="0"/>
              <a:pPr>
                <a:defRPr/>
              </a:pPr>
              <a:t>4</a:t>
            </a:fld>
            <a:endParaRPr lang="x-none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C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DA3F52-3A62-472C-BA21-21F52C788819}" type="slidenum">
              <a:rPr lang="x-none" smtClean="0"/>
              <a:pPr>
                <a:defRPr/>
              </a:pPr>
              <a:t>5</a:t>
            </a:fld>
            <a:endParaRPr lang="x-none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C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DA3F52-3A62-472C-BA21-21F52C788819}" type="slidenum">
              <a:rPr lang="x-none" smtClean="0"/>
              <a:pPr>
                <a:defRPr/>
              </a:pPr>
              <a:t>6</a:t>
            </a:fld>
            <a:endParaRPr lang="x-none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C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DA3F52-3A62-472C-BA21-21F52C788819}" type="slidenum">
              <a:rPr lang="x-none" smtClean="0"/>
              <a:pPr>
                <a:defRPr/>
              </a:pPr>
              <a:t>7</a:t>
            </a:fld>
            <a:endParaRPr lang="x-none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C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DA3F52-3A62-472C-BA21-21F52C788819}" type="slidenum">
              <a:rPr lang="x-none" smtClean="0"/>
              <a:pPr>
                <a:defRPr/>
              </a:pPr>
              <a:t>8</a:t>
            </a:fld>
            <a:endParaRPr lang="x-none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C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DA3F52-3A62-472C-BA21-21F52C788819}" type="slidenum">
              <a:rPr lang="x-none" smtClean="0"/>
              <a:pPr>
                <a:defRPr/>
              </a:pPr>
              <a:t>9</a:t>
            </a:fld>
            <a:endParaRPr lang="x-none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EBAF2-92A5-48D6-B136-E9877C54157D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C2FED-69D0-4FDA-B632-125DEB0718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6F888-4209-4999-B7AD-6FA6242FA4DB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3DA1C-2E39-4911-9719-F8370B9C1F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B116D-1197-488E-B959-407AEC716C53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777C4-903E-483D-AA51-1B3575C2CA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81800" cy="1325562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3D677-81E1-4D50-9076-30CFC42E4228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29465-BF51-4517-96CE-0779DFEA99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03BDE-FA6C-4979-BC47-8B7DD17686AC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FDF33-2AA5-4A6A-AF53-2EAB36D2F9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FD4E5-E84D-47BC-A17D-9BDB4D114267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5497F-001E-45AB-BB02-38D2F4CDE5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8E53E-ACD8-4675-AE05-518DB96216F7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927BC-FC27-40F2-A3CB-79DA8960A1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74886-5199-4F95-978E-7056D1F72A3F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587FC-7CC7-445F-8ED6-44AFA77947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8BA9E-A4F2-4411-BC13-0F18608755D8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35C2F6-34F4-4CF2-81CF-226611EA7B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06C20-D95E-4638-8D9C-62B162F992D5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103C8-441F-4A78-A40E-3EEFFB7F7B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BD9F7-C55E-422E-B80C-CB239429FB1C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F6537-163F-4185-A2C4-83F9565B4C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E0DC3DE4-9657-45C1-A020-414030A047C6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60028DA9-5B2F-42BC-870E-9BE19E33C3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e 4"/>
          <p:cNvGraphicFramePr>
            <a:graphicFrameLocks noGrp="1"/>
          </p:cNvGraphicFramePr>
          <p:nvPr/>
        </p:nvGraphicFramePr>
        <p:xfrm>
          <a:off x="323850" y="3016396"/>
          <a:ext cx="6409208" cy="27904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4604"/>
                <a:gridCol w="3204604"/>
              </a:tblGrid>
              <a:tr h="789794">
                <a:tc>
                  <a:txBody>
                    <a:bodyPr/>
                    <a:lstStyle/>
                    <a:p>
                      <a:r>
                        <a:rPr lang="sr-Latn-CS" sz="1600" dirty="0" smtClean="0">
                          <a:latin typeface="Maiandra GD" pitchFamily="34" charset="0"/>
                        </a:rPr>
                        <a:t>Veći rizik od tranziije KIS u KSMS</a:t>
                      </a:r>
                      <a:endParaRPr lang="sr-Latn-CS" sz="1600" dirty="0">
                        <a:latin typeface="Maiandra GD" pitchFamily="34" charset="0"/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CS" sz="1600" dirty="0" smtClean="0">
                          <a:latin typeface="Maiandra GD" pitchFamily="34" charset="0"/>
                        </a:rPr>
                        <a:t>studija</a:t>
                      </a:r>
                      <a:endParaRPr lang="sr-Latn-CS" sz="1600" dirty="0">
                        <a:latin typeface="Maiandra GD" pitchFamily="34" charset="0"/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506350">
                <a:tc>
                  <a:txBody>
                    <a:bodyPr/>
                    <a:lstStyle/>
                    <a:p>
                      <a:r>
                        <a:rPr lang="sr-Latn-CS" sz="1600" b="1" dirty="0" smtClean="0">
                          <a:solidFill>
                            <a:schemeClr val="tx1"/>
                          </a:solidFill>
                          <a:latin typeface="Maiandra GD" pitchFamily="34" charset="0"/>
                        </a:rPr>
                        <a:t>Infratentorijalne lezije</a:t>
                      </a:r>
                      <a:endParaRPr lang="sr-Latn-CS" sz="1600" b="1" dirty="0">
                        <a:solidFill>
                          <a:schemeClr val="tx1"/>
                        </a:solidFill>
                        <a:latin typeface="Maiandra GD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CS" sz="1400" dirty="0" smtClean="0">
                          <a:latin typeface="Maiandra GD" pitchFamily="34" charset="0"/>
                        </a:rPr>
                        <a:t>Tintore et al, Neurology 2010</a:t>
                      </a:r>
                      <a:endParaRPr lang="sr-Latn-CS" sz="1400" dirty="0">
                        <a:latin typeface="Maiandra GD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57580">
                <a:tc>
                  <a:txBody>
                    <a:bodyPr/>
                    <a:lstStyle/>
                    <a:p>
                      <a:r>
                        <a:rPr lang="sr-Latn-CS" sz="1600" b="1" dirty="0" smtClean="0">
                          <a:latin typeface="Maiandra GD" pitchFamily="34" charset="0"/>
                        </a:rPr>
                        <a:t>C. callosum, corona radiata, </a:t>
                      </a:r>
                    </a:p>
                    <a:p>
                      <a:r>
                        <a:rPr lang="sr-Latn-CS" sz="1600" b="1" dirty="0" smtClean="0">
                          <a:latin typeface="Maiandra GD" pitchFamily="34" charset="0"/>
                        </a:rPr>
                        <a:t>cingulum</a:t>
                      </a:r>
                      <a:endParaRPr lang="sr-Latn-CS" sz="1600" b="1" dirty="0">
                        <a:latin typeface="Maiandra GD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CS" sz="1400" dirty="0" smtClean="0">
                          <a:latin typeface="Maiandra GD" pitchFamily="34" charset="0"/>
                        </a:rPr>
                        <a:t>Giorgio et al, Neurology 2013</a:t>
                      </a:r>
                      <a:endParaRPr lang="sr-Latn-CS" sz="1400" dirty="0">
                        <a:latin typeface="Maiandra GD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57580">
                <a:tc>
                  <a:txBody>
                    <a:bodyPr/>
                    <a:lstStyle/>
                    <a:p>
                      <a:r>
                        <a:rPr lang="sr-Latn-CS" sz="1600" b="1" dirty="0" smtClean="0">
                          <a:solidFill>
                            <a:schemeClr val="tx1"/>
                          </a:solidFill>
                          <a:latin typeface="Maiandra GD" pitchFamily="34" charset="0"/>
                        </a:rPr>
                        <a:t>Asimptomatske lezije na</a:t>
                      </a:r>
                      <a:r>
                        <a:rPr lang="sr-Latn-CS" sz="1600" b="1" baseline="0" dirty="0" smtClean="0">
                          <a:solidFill>
                            <a:schemeClr val="tx1"/>
                          </a:solidFill>
                          <a:latin typeface="Maiandra GD" pitchFamily="34" charset="0"/>
                        </a:rPr>
                        <a:t> KM</a:t>
                      </a:r>
                      <a:endParaRPr lang="sr-Latn-CS" sz="1600" b="1" dirty="0">
                        <a:solidFill>
                          <a:schemeClr val="tx1"/>
                        </a:solidFill>
                        <a:latin typeface="Maiandra GD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CS" sz="1400" dirty="0" smtClean="0">
                          <a:latin typeface="Maiandra GD" pitchFamily="34" charset="0"/>
                        </a:rPr>
                        <a:t>Sombekke et al, Neurology 2013</a:t>
                      </a:r>
                      <a:endParaRPr lang="sr-Latn-CS" sz="1400" dirty="0">
                        <a:latin typeface="Maiandra GD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57580">
                <a:tc>
                  <a:txBody>
                    <a:bodyPr/>
                    <a:lstStyle/>
                    <a:p>
                      <a:r>
                        <a:rPr lang="sr-Latn-CS" sz="1600" b="1" dirty="0" smtClean="0">
                          <a:solidFill>
                            <a:srgbClr val="00B050"/>
                          </a:solidFill>
                          <a:latin typeface="Maiandra GD" pitchFamily="34" charset="0"/>
                        </a:rPr>
                        <a:t>Atrofija sive mase</a:t>
                      </a:r>
                      <a:endParaRPr lang="sr-Latn-CS" sz="1600" b="1" dirty="0">
                        <a:solidFill>
                          <a:srgbClr val="00B050"/>
                        </a:solidFill>
                        <a:latin typeface="Maiandra GD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CS" sz="1400" dirty="0" smtClean="0">
                          <a:latin typeface="Maiandra GD" pitchFamily="34" charset="0"/>
                        </a:rPr>
                        <a:t>Calabrese et</a:t>
                      </a:r>
                      <a:r>
                        <a:rPr lang="sr-Latn-CS" sz="1400" baseline="0" dirty="0" smtClean="0">
                          <a:latin typeface="Maiandra GD" pitchFamily="34" charset="0"/>
                        </a:rPr>
                        <a:t> al, Neurology 2011</a:t>
                      </a:r>
                      <a:endParaRPr lang="sr-Latn-CS" sz="1400" dirty="0">
                        <a:latin typeface="Maiandra GD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6" name="Title 1"/>
          <p:cNvSpPr txBox="1">
            <a:spLocks/>
          </p:cNvSpPr>
          <p:nvPr/>
        </p:nvSpPr>
        <p:spPr bwMode="auto">
          <a:xfrm>
            <a:off x="457200" y="-152400"/>
            <a:ext cx="5791200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828"/>
                </a:solidFill>
                <a:effectLst/>
                <a:uLnTx/>
                <a:uFillTx/>
                <a:latin typeface="Maiandra GD" pitchFamily="34" charset="0"/>
                <a:ea typeface="+mj-ea"/>
                <a:cs typeface="+mj-cs"/>
              </a:rPr>
              <a:t>KIS</a:t>
            </a:r>
            <a:r>
              <a:rPr kumimoji="0" lang="sr-Latn-C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828"/>
                </a:solidFill>
                <a:effectLst/>
                <a:uLnTx/>
                <a:uFillTx/>
                <a:latin typeface="Maiandra GD" pitchFamily="34" charset="0"/>
                <a:ea typeface="+mj-ea"/>
                <a:cs typeface="+mj-cs"/>
              </a:rPr>
              <a:t>    </a:t>
            </a:r>
            <a:r>
              <a:rPr kumimoji="0" lang="sr-Latn-C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828"/>
                </a:solidFill>
                <a:effectLst/>
                <a:uLnTx/>
                <a:uFillTx/>
                <a:latin typeface="Maiandra GD" pitchFamily="34" charset="0"/>
                <a:ea typeface="+mj-ea"/>
                <a:cs typeface="+mj-cs"/>
              </a:rPr>
              <a:t>MS?   </a:t>
            </a:r>
            <a:br>
              <a:rPr kumimoji="0" lang="sr-Latn-C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828"/>
                </a:solidFill>
                <a:effectLst/>
                <a:uLnTx/>
                <a:uFillTx/>
                <a:latin typeface="Maiandra GD" pitchFamily="34" charset="0"/>
                <a:ea typeface="+mj-ea"/>
                <a:cs typeface="+mj-cs"/>
              </a:rPr>
            </a:br>
            <a:r>
              <a:rPr kumimoji="0" lang="sr-Latn-C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828"/>
                </a:solidFill>
                <a:effectLst/>
                <a:uLnTx/>
                <a:uFillTx/>
                <a:latin typeface="Maiandra GD" pitchFamily="34" charset="0"/>
                <a:ea typeface="+mj-ea"/>
                <a:cs typeface="+mj-cs"/>
              </a:rPr>
              <a:t>Biomarkeri</a:t>
            </a:r>
            <a:r>
              <a:rPr kumimoji="0" lang="sr-Latn-CS" sz="2400" b="1" i="0" u="none" strike="noStrike" kern="1200" cap="none" spc="0" normalizeH="0" noProof="0" dirty="0" smtClean="0">
                <a:ln>
                  <a:noFill/>
                </a:ln>
                <a:solidFill>
                  <a:srgbClr val="005828"/>
                </a:solidFill>
                <a:effectLst/>
                <a:uLnTx/>
                <a:uFillTx/>
                <a:latin typeface="Maiandra GD" pitchFamily="34" charset="0"/>
                <a:ea typeface="+mj-ea"/>
                <a:cs typeface="+mj-cs"/>
              </a:rPr>
              <a:t> na MR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5828"/>
              </a:solidFill>
              <a:effectLst/>
              <a:uLnTx/>
              <a:uFillTx/>
              <a:latin typeface="Maiandra GD" pitchFamily="34" charset="0"/>
              <a:ea typeface="+mj-ea"/>
              <a:cs typeface="+mj-cs"/>
            </a:endParaRPr>
          </a:p>
        </p:txBody>
      </p:sp>
      <p:cxnSp>
        <p:nvCxnSpPr>
          <p:cNvPr id="17" name="Gerade Verbindung mit Pfeil 16"/>
          <p:cNvCxnSpPr/>
          <p:nvPr/>
        </p:nvCxnSpPr>
        <p:spPr>
          <a:xfrm>
            <a:off x="3124200" y="411162"/>
            <a:ext cx="304800" cy="0"/>
          </a:xfrm>
          <a:prstGeom prst="straightConnector1">
            <a:avLst/>
          </a:prstGeom>
          <a:ln w="38100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304800" y="5791200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dirty="0" smtClean="0">
                <a:latin typeface="Maiandra GD" pitchFamily="34" charset="0"/>
              </a:rPr>
              <a:t>KSMS=klinički sigurna multipla skleroza</a:t>
            </a:r>
            <a:endParaRPr lang="sr-Latn-CS" dirty="0">
              <a:latin typeface="Maiandra GD" pitchFamily="34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7200" y="4038600"/>
            <a:ext cx="1727200" cy="1800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21" name="Gerade Verbindung mit Pfeil 20"/>
          <p:cNvCxnSpPr/>
          <p:nvPr/>
        </p:nvCxnSpPr>
        <p:spPr bwMode="auto">
          <a:xfrm flipH="1">
            <a:off x="8153400" y="4648200"/>
            <a:ext cx="144462" cy="2159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/>
          <p:cNvCxnSpPr/>
          <p:nvPr/>
        </p:nvCxnSpPr>
        <p:spPr bwMode="auto">
          <a:xfrm>
            <a:off x="7086600" y="5486400"/>
            <a:ext cx="287337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381000" y="1905000"/>
            <a:ext cx="746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000" b="1" dirty="0" smtClean="0">
                <a:solidFill>
                  <a:srgbClr val="003300"/>
                </a:solidFill>
                <a:latin typeface="Maiandra GD" pitchFamily="34" charset="0"/>
              </a:rPr>
              <a:t>KIS: Lokalizacija lezija na MR mozga i kičmene moždine (KM): povezanost sa rizikom od tranzicije KIS u MS</a:t>
            </a:r>
            <a:endParaRPr lang="sr-Latn-CS" sz="2000" b="1" dirty="0">
              <a:solidFill>
                <a:srgbClr val="003300"/>
              </a:solidFill>
              <a:latin typeface="Maiandra G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3276600"/>
            <a:ext cx="7718426" cy="1724025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7" name="Ellipse 6"/>
          <p:cNvSpPr/>
          <p:nvPr/>
        </p:nvSpPr>
        <p:spPr bwMode="auto">
          <a:xfrm>
            <a:off x="2708274" y="3643312"/>
            <a:ext cx="1498600" cy="13573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r-Latn-CS" sz="1600">
              <a:latin typeface="Maiandra GD" pitchFamily="34" charset="0"/>
            </a:endParaRPr>
          </a:p>
        </p:txBody>
      </p:sp>
      <p:sp>
        <p:nvSpPr>
          <p:cNvPr id="8" name="Textfeld 7"/>
          <p:cNvSpPr txBox="1"/>
          <p:nvPr/>
        </p:nvSpPr>
        <p:spPr bwMode="auto">
          <a:xfrm>
            <a:off x="4362450" y="3992562"/>
            <a:ext cx="600075" cy="5847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sr-Latn-CS" sz="3200" b="1" dirty="0">
                <a:solidFill>
                  <a:srgbClr val="FF0000"/>
                </a:solidFill>
                <a:latin typeface="Maiandra GD" pitchFamily="34" charset="0"/>
              </a:rPr>
              <a:t>&gt;</a:t>
            </a:r>
          </a:p>
        </p:txBody>
      </p:sp>
      <p:sp>
        <p:nvSpPr>
          <p:cNvPr id="9" name="Rechteck 8"/>
          <p:cNvSpPr/>
          <p:nvPr/>
        </p:nvSpPr>
        <p:spPr>
          <a:xfrm>
            <a:off x="5715000" y="6096000"/>
            <a:ext cx="295275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sr-Latn-CS" sz="1400" dirty="0">
                <a:latin typeface="Maiandra GD" pitchFamily="34" charset="0"/>
              </a:rPr>
              <a:t>Masjuan et al, </a:t>
            </a:r>
            <a:r>
              <a:rPr lang="en-US" sz="1400" dirty="0" err="1">
                <a:latin typeface="Maiandra GD" pitchFamily="34" charset="0"/>
              </a:rPr>
              <a:t>Neurol</a:t>
            </a:r>
            <a:r>
              <a:rPr lang="sr-Latn-CS" sz="1400" dirty="0">
                <a:latin typeface="Maiandra GD" pitchFamily="34" charset="0"/>
              </a:rPr>
              <a:t>ogy </a:t>
            </a:r>
            <a:r>
              <a:rPr lang="en-US" sz="1400" dirty="0">
                <a:latin typeface="Maiandra GD" pitchFamily="34" charset="0"/>
              </a:rPr>
              <a:t>2006</a:t>
            </a:r>
            <a:endParaRPr lang="sr-Latn-CS" sz="1400" dirty="0">
              <a:latin typeface="Maiandra GD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457200" y="-152400"/>
            <a:ext cx="5791200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828"/>
                </a:solidFill>
                <a:effectLst/>
                <a:uLnTx/>
                <a:uFillTx/>
                <a:latin typeface="Maiandra GD" pitchFamily="34" charset="0"/>
                <a:ea typeface="+mj-ea"/>
                <a:cs typeface="+mj-cs"/>
              </a:rPr>
              <a:t>KIS</a:t>
            </a:r>
            <a:r>
              <a:rPr kumimoji="0" lang="sr-Latn-C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828"/>
                </a:solidFill>
                <a:effectLst/>
                <a:uLnTx/>
                <a:uFillTx/>
                <a:latin typeface="Maiandra GD" pitchFamily="34" charset="0"/>
                <a:ea typeface="+mj-ea"/>
                <a:cs typeface="+mj-cs"/>
              </a:rPr>
              <a:t>    </a:t>
            </a:r>
            <a:r>
              <a:rPr kumimoji="0" lang="sr-Latn-C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828"/>
                </a:solidFill>
                <a:effectLst/>
                <a:uLnTx/>
                <a:uFillTx/>
                <a:latin typeface="Maiandra GD" pitchFamily="34" charset="0"/>
                <a:ea typeface="+mj-ea"/>
                <a:cs typeface="+mj-cs"/>
              </a:rPr>
              <a:t>MS?   </a:t>
            </a:r>
            <a:br>
              <a:rPr kumimoji="0" lang="sr-Latn-C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828"/>
                </a:solidFill>
                <a:effectLst/>
                <a:uLnTx/>
                <a:uFillTx/>
                <a:latin typeface="Maiandra GD" pitchFamily="34" charset="0"/>
                <a:ea typeface="+mj-ea"/>
                <a:cs typeface="+mj-cs"/>
              </a:rPr>
            </a:br>
            <a:r>
              <a:rPr kumimoji="0" lang="sr-Latn-C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828"/>
                </a:solidFill>
                <a:effectLst/>
                <a:uLnTx/>
                <a:uFillTx/>
                <a:latin typeface="Maiandra GD" pitchFamily="34" charset="0"/>
                <a:ea typeface="+mj-ea"/>
                <a:cs typeface="+mj-cs"/>
              </a:rPr>
              <a:t>Biomarkeri</a:t>
            </a:r>
            <a:r>
              <a:rPr lang="sr-Latn-CS" sz="2400" b="1" dirty="0" smtClean="0">
                <a:solidFill>
                  <a:srgbClr val="005828"/>
                </a:solidFill>
                <a:latin typeface="Maiandra GD" pitchFamily="34" charset="0"/>
                <a:ea typeface="+mj-ea"/>
                <a:cs typeface="+mj-cs"/>
              </a:rPr>
              <a:t> u likvoru i na MR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5828"/>
              </a:solidFill>
              <a:effectLst/>
              <a:uLnTx/>
              <a:uFillTx/>
              <a:latin typeface="Maiandra GD" pitchFamily="34" charset="0"/>
              <a:ea typeface="+mj-ea"/>
              <a:cs typeface="+mj-cs"/>
            </a:endParaRPr>
          </a:p>
        </p:txBody>
      </p:sp>
      <p:cxnSp>
        <p:nvCxnSpPr>
          <p:cNvPr id="12" name="Gerade Verbindung mit Pfeil 11"/>
          <p:cNvCxnSpPr/>
          <p:nvPr/>
        </p:nvCxnSpPr>
        <p:spPr>
          <a:xfrm>
            <a:off x="3124200" y="411162"/>
            <a:ext cx="304800" cy="0"/>
          </a:xfrm>
          <a:prstGeom prst="straightConnector1">
            <a:avLst/>
          </a:prstGeom>
          <a:ln w="38100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533400" y="1752600"/>
            <a:ext cx="762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000" b="1" dirty="0" smtClean="0">
                <a:solidFill>
                  <a:srgbClr val="003300"/>
                </a:solidFill>
                <a:latin typeface="Maiandra GD" pitchFamily="34" charset="0"/>
              </a:rPr>
              <a:t>KIS: prediktivni značaj oligoklonalnih IgG traka u likvoru i nalaza na MR mozga u predikciji tranzicije KIS u MS u prvih 6 godina bolesti</a:t>
            </a:r>
            <a:endParaRPr lang="sr-Latn-CS" sz="2000" b="1" dirty="0">
              <a:solidFill>
                <a:srgbClr val="003300"/>
              </a:solidFill>
              <a:latin typeface="Maiandra GD" pitchFamily="34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533400" y="5181600"/>
            <a:ext cx="784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1600" dirty="0" smtClean="0">
                <a:latin typeface="Maiandra GD" pitchFamily="34" charset="0"/>
              </a:rPr>
              <a:t>OCGB=oligoklonalne IgG trake (</a:t>
            </a:r>
            <a:r>
              <a:rPr lang="sr-Latn-CS" sz="1600" i="1" dirty="0" smtClean="0">
                <a:latin typeface="Maiandra GD" pitchFamily="34" charset="0"/>
              </a:rPr>
              <a:t>Engl. Oligoclonal IgG bands</a:t>
            </a:r>
            <a:r>
              <a:rPr lang="sr-Latn-CS" sz="1600" dirty="0" smtClean="0">
                <a:latin typeface="Maiandra GD" pitchFamily="34" charset="0"/>
              </a:rPr>
              <a:t>), MRI=magnetic resonance imaging,  Barkhof‘s criteria</a:t>
            </a:r>
            <a:endParaRPr lang="sr-Latn-CS" sz="1600" dirty="0">
              <a:latin typeface="Maiandra G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pieren 18"/>
          <p:cNvGrpSpPr/>
          <p:nvPr/>
        </p:nvGrpSpPr>
        <p:grpSpPr>
          <a:xfrm>
            <a:off x="457200" y="-152400"/>
            <a:ext cx="5791200" cy="1477962"/>
            <a:chOff x="457200" y="-152400"/>
            <a:chExt cx="5791200" cy="1477962"/>
          </a:xfrm>
        </p:grpSpPr>
        <p:sp>
          <p:nvSpPr>
            <p:cNvPr id="9" name="Title 1"/>
            <p:cNvSpPr txBox="1">
              <a:spLocks/>
            </p:cNvSpPr>
            <p:nvPr/>
          </p:nvSpPr>
          <p:spPr bwMode="auto">
            <a:xfrm>
              <a:off x="457200" y="-152400"/>
              <a:ext cx="5791200" cy="1477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r-Latn-CS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5828"/>
                  </a:solidFill>
                  <a:effectLst/>
                  <a:uLnTx/>
                  <a:uFillTx/>
                  <a:latin typeface="Maiandra GD" pitchFamily="34" charset="0"/>
                  <a:ea typeface="+mj-ea"/>
                  <a:cs typeface="+mj-cs"/>
                </a:rPr>
                <a:t>KIS</a:t>
              </a:r>
              <a:r>
                <a:rPr kumimoji="0" lang="sr-Latn-C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5828"/>
                  </a:solidFill>
                  <a:effectLst/>
                  <a:uLnTx/>
                  <a:uFillTx/>
                  <a:latin typeface="Maiandra GD" pitchFamily="34" charset="0"/>
                  <a:ea typeface="+mj-ea"/>
                  <a:cs typeface="+mj-cs"/>
                </a:rPr>
                <a:t>    </a:t>
              </a:r>
              <a:r>
                <a:rPr kumimoji="0" lang="sr-Latn-CS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5828"/>
                  </a:solidFill>
                  <a:effectLst/>
                  <a:uLnTx/>
                  <a:uFillTx/>
                  <a:latin typeface="Maiandra GD" pitchFamily="34" charset="0"/>
                  <a:ea typeface="+mj-ea"/>
                  <a:cs typeface="+mj-cs"/>
                </a:rPr>
                <a:t>MS?   </a:t>
              </a:r>
              <a:br>
                <a:rPr kumimoji="0" lang="sr-Latn-CS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5828"/>
                  </a:solidFill>
                  <a:effectLst/>
                  <a:uLnTx/>
                  <a:uFillTx/>
                  <a:latin typeface="Maiandra GD" pitchFamily="34" charset="0"/>
                  <a:ea typeface="+mj-ea"/>
                  <a:cs typeface="+mj-cs"/>
                </a:rPr>
              </a:br>
              <a:r>
                <a:rPr kumimoji="0" lang="sr-Latn-CS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5828"/>
                  </a:solidFill>
                  <a:effectLst/>
                  <a:uLnTx/>
                  <a:uFillTx/>
                  <a:latin typeface="Maiandra GD" pitchFamily="34" charset="0"/>
                  <a:ea typeface="+mj-ea"/>
                  <a:cs typeface="+mj-cs"/>
                </a:rPr>
                <a:t>Biomarkeri</a:t>
              </a:r>
              <a:r>
                <a:rPr lang="sr-Latn-CS" sz="2400" b="1" dirty="0" smtClean="0">
                  <a:solidFill>
                    <a:srgbClr val="005828"/>
                  </a:solidFill>
                  <a:latin typeface="Maiandra GD" pitchFamily="34" charset="0"/>
                  <a:ea typeface="+mj-ea"/>
                  <a:cs typeface="+mj-cs"/>
                </a:rPr>
                <a:t> u likvoru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5828"/>
                </a:solidFill>
                <a:effectLst/>
                <a:uLnTx/>
                <a:uFillTx/>
                <a:latin typeface="Maiandra GD" pitchFamily="34" charset="0"/>
                <a:ea typeface="+mj-ea"/>
                <a:cs typeface="+mj-cs"/>
              </a:endParaRPr>
            </a:p>
          </p:txBody>
        </p:sp>
        <p:cxnSp>
          <p:nvCxnSpPr>
            <p:cNvPr id="10" name="Gerade Verbindung mit Pfeil 9"/>
            <p:cNvCxnSpPr/>
            <p:nvPr/>
          </p:nvCxnSpPr>
          <p:spPr>
            <a:xfrm>
              <a:off x="3124200" y="411162"/>
              <a:ext cx="304800" cy="0"/>
            </a:xfrm>
            <a:prstGeom prst="straightConnector1">
              <a:avLst/>
            </a:prstGeom>
            <a:ln w="38100">
              <a:solidFill>
                <a:srgbClr val="0033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feld 17"/>
          <p:cNvSpPr txBox="1"/>
          <p:nvPr/>
        </p:nvSpPr>
        <p:spPr>
          <a:xfrm>
            <a:off x="381000" y="1447800"/>
            <a:ext cx="87630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1900" b="1" dirty="0" smtClean="0">
                <a:solidFill>
                  <a:srgbClr val="003300"/>
                </a:solidFill>
                <a:latin typeface="Maiandra GD" pitchFamily="34" charset="0"/>
              </a:rPr>
              <a:t>KIS: Intratekalna sinteza oligoklonalnih IgG traka ima prediktivni značaj </a:t>
            </a:r>
            <a:endParaRPr lang="sr-Latn-CS" sz="1900" b="1" dirty="0">
              <a:solidFill>
                <a:srgbClr val="003300"/>
              </a:solidFill>
              <a:latin typeface="Maiandra GD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2133600"/>
            <a:ext cx="76200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feld 21"/>
          <p:cNvSpPr txBox="1"/>
          <p:nvPr/>
        </p:nvSpPr>
        <p:spPr>
          <a:xfrm>
            <a:off x="457200" y="533400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b="1" dirty="0" smtClean="0">
                <a:latin typeface="Maiandra GD" pitchFamily="34" charset="0"/>
              </a:rPr>
              <a:t>Cox multivariate model:</a:t>
            </a:r>
            <a:endParaRPr lang="sr-Latn-CS" b="1" dirty="0">
              <a:latin typeface="Maiandra GD" pitchFamily="34" charset="0"/>
            </a:endParaRPr>
          </a:p>
        </p:txBody>
      </p:sp>
      <p:sp>
        <p:nvSpPr>
          <p:cNvPr id="23" name="Rechteck 22"/>
          <p:cNvSpPr/>
          <p:nvPr/>
        </p:nvSpPr>
        <p:spPr>
          <a:xfrm>
            <a:off x="4982245" y="6550223"/>
            <a:ext cx="42379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CS" sz="1400" dirty="0" smtClean="0">
                <a:latin typeface="Maiandra GD" pitchFamily="34" charset="0"/>
              </a:rPr>
              <a:t>Modifikovano prema: Kuhle et al, Mult Scler 2015</a:t>
            </a:r>
            <a:endParaRPr lang="sr-Latn-CS" sz="1400" dirty="0"/>
          </a:p>
        </p:txBody>
      </p:sp>
      <p:sp>
        <p:nvSpPr>
          <p:cNvPr id="24" name="Textfeld 23"/>
          <p:cNvSpPr txBox="1"/>
          <p:nvPr/>
        </p:nvSpPr>
        <p:spPr>
          <a:xfrm>
            <a:off x="457200" y="6477000"/>
            <a:ext cx="2743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1400" dirty="0" smtClean="0">
                <a:latin typeface="Maiandra GD" pitchFamily="34" charset="0"/>
              </a:rPr>
              <a:t>OCB=oligoclonal bands</a:t>
            </a:r>
            <a:endParaRPr lang="sr-Latn-CS" sz="1400" dirty="0">
              <a:latin typeface="Maiandra GD" pitchFamily="34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5715000"/>
            <a:ext cx="5257800" cy="713300"/>
          </a:xfrm>
          <a:prstGeom prst="rect">
            <a:avLst/>
          </a:prstGeom>
          <a:noFill/>
          <a:ln w="9525">
            <a:solidFill>
              <a:srgbClr val="003300"/>
            </a:solidFill>
            <a:miter lim="800000"/>
            <a:headEnd/>
            <a:tailEnd/>
          </a:ln>
        </p:spPr>
      </p:pic>
      <p:sp>
        <p:nvSpPr>
          <p:cNvPr id="11" name="Rechteck 10"/>
          <p:cNvSpPr/>
          <p:nvPr/>
        </p:nvSpPr>
        <p:spPr>
          <a:xfrm>
            <a:off x="533400" y="2133600"/>
            <a:ext cx="28232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CS" dirty="0" smtClean="0">
                <a:latin typeface="Maiandra GD" pitchFamily="34" charset="0"/>
              </a:rPr>
              <a:t>N=1047/17 zemalja/Srbija</a:t>
            </a:r>
            <a:endParaRPr lang="sr-Latn-CS" dirty="0">
              <a:latin typeface="Maiandra G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8"/>
          <p:cNvGrpSpPr/>
          <p:nvPr/>
        </p:nvGrpSpPr>
        <p:grpSpPr>
          <a:xfrm>
            <a:off x="457200" y="-152400"/>
            <a:ext cx="5791200" cy="1477962"/>
            <a:chOff x="457200" y="-152400"/>
            <a:chExt cx="5791200" cy="1477962"/>
          </a:xfrm>
        </p:grpSpPr>
        <p:sp>
          <p:nvSpPr>
            <p:cNvPr id="9" name="Title 1"/>
            <p:cNvSpPr txBox="1">
              <a:spLocks/>
            </p:cNvSpPr>
            <p:nvPr/>
          </p:nvSpPr>
          <p:spPr bwMode="auto">
            <a:xfrm>
              <a:off x="457200" y="-152400"/>
              <a:ext cx="5791200" cy="1477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r-Latn-CS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5828"/>
                  </a:solidFill>
                  <a:effectLst/>
                  <a:uLnTx/>
                  <a:uFillTx/>
                  <a:latin typeface="Maiandra GD" pitchFamily="34" charset="0"/>
                  <a:ea typeface="+mj-ea"/>
                  <a:cs typeface="+mj-cs"/>
                </a:rPr>
                <a:t>KIS</a:t>
              </a:r>
              <a:r>
                <a:rPr kumimoji="0" lang="sr-Latn-C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5828"/>
                  </a:solidFill>
                  <a:effectLst/>
                  <a:uLnTx/>
                  <a:uFillTx/>
                  <a:latin typeface="Maiandra GD" pitchFamily="34" charset="0"/>
                  <a:ea typeface="+mj-ea"/>
                  <a:cs typeface="+mj-cs"/>
                </a:rPr>
                <a:t>    </a:t>
              </a:r>
              <a:r>
                <a:rPr kumimoji="0" lang="sr-Latn-CS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5828"/>
                  </a:solidFill>
                  <a:effectLst/>
                  <a:uLnTx/>
                  <a:uFillTx/>
                  <a:latin typeface="Maiandra GD" pitchFamily="34" charset="0"/>
                  <a:ea typeface="+mj-ea"/>
                  <a:cs typeface="+mj-cs"/>
                </a:rPr>
                <a:t>MS?   </a:t>
              </a:r>
              <a:br>
                <a:rPr kumimoji="0" lang="sr-Latn-CS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5828"/>
                  </a:solidFill>
                  <a:effectLst/>
                  <a:uLnTx/>
                  <a:uFillTx/>
                  <a:latin typeface="Maiandra GD" pitchFamily="34" charset="0"/>
                  <a:ea typeface="+mj-ea"/>
                  <a:cs typeface="+mj-cs"/>
                </a:rPr>
              </a:br>
              <a:r>
                <a:rPr kumimoji="0" lang="sr-Latn-CS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5828"/>
                  </a:solidFill>
                  <a:effectLst/>
                  <a:uLnTx/>
                  <a:uFillTx/>
                  <a:latin typeface="Maiandra GD" pitchFamily="34" charset="0"/>
                  <a:ea typeface="+mj-ea"/>
                  <a:cs typeface="+mj-cs"/>
                </a:rPr>
                <a:t>Biomarkeri</a:t>
              </a:r>
              <a:r>
                <a:rPr lang="sr-Latn-CS" sz="2400" b="1" dirty="0" smtClean="0">
                  <a:solidFill>
                    <a:srgbClr val="005828"/>
                  </a:solidFill>
                  <a:latin typeface="Maiandra GD" pitchFamily="34" charset="0"/>
                  <a:ea typeface="+mj-ea"/>
                  <a:cs typeface="+mj-cs"/>
                </a:rPr>
                <a:t> u likvoru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5828"/>
                </a:solidFill>
                <a:effectLst/>
                <a:uLnTx/>
                <a:uFillTx/>
                <a:latin typeface="Maiandra GD" pitchFamily="34" charset="0"/>
                <a:ea typeface="+mj-ea"/>
                <a:cs typeface="+mj-cs"/>
              </a:endParaRPr>
            </a:p>
          </p:txBody>
        </p:sp>
        <p:cxnSp>
          <p:nvCxnSpPr>
            <p:cNvPr id="10" name="Gerade Verbindung mit Pfeil 9"/>
            <p:cNvCxnSpPr/>
            <p:nvPr/>
          </p:nvCxnSpPr>
          <p:spPr>
            <a:xfrm>
              <a:off x="3124200" y="411162"/>
              <a:ext cx="304800" cy="0"/>
            </a:xfrm>
            <a:prstGeom prst="straightConnector1">
              <a:avLst/>
            </a:prstGeom>
            <a:ln w="38100">
              <a:solidFill>
                <a:srgbClr val="0033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uppieren 20"/>
          <p:cNvGrpSpPr>
            <a:grpSpLocks/>
          </p:cNvGrpSpPr>
          <p:nvPr/>
        </p:nvGrpSpPr>
        <p:grpSpPr bwMode="auto">
          <a:xfrm>
            <a:off x="609600" y="2362200"/>
            <a:ext cx="4824412" cy="3455987"/>
            <a:chOff x="468313" y="3573463"/>
            <a:chExt cx="3829050" cy="2438400"/>
          </a:xfrm>
        </p:grpSpPr>
        <p:pic>
          <p:nvPicPr>
            <p:cNvPr id="12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8313" y="3573463"/>
              <a:ext cx="3829050" cy="2438400"/>
            </a:xfrm>
            <a:prstGeom prst="rect">
              <a:avLst/>
            </a:prstGeom>
            <a:noFill/>
            <a:ln w="9525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</p:spPr>
        </p:pic>
        <p:sp>
          <p:nvSpPr>
            <p:cNvPr id="13" name="Textfeld 12"/>
            <p:cNvSpPr txBox="1"/>
            <p:nvPr/>
          </p:nvSpPr>
          <p:spPr>
            <a:xfrm>
              <a:off x="1790022" y="5238032"/>
              <a:ext cx="1272570" cy="21715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sr-Latn-CS" sz="1400" b="1" dirty="0" smtClean="0">
                  <a:solidFill>
                    <a:srgbClr val="00B050"/>
                  </a:solidFill>
                  <a:latin typeface="Maiandra GD" pitchFamily="34" charset="0"/>
                </a:rPr>
                <a:t>IgG+IgM</a:t>
              </a:r>
              <a:r>
                <a:rPr lang="sr-Latn-CS" sz="1400" b="1" dirty="0">
                  <a:solidFill>
                    <a:srgbClr val="00B050"/>
                  </a:solidFill>
                  <a:latin typeface="Maiandra GD" pitchFamily="34" charset="0"/>
                </a:rPr>
                <a:t>+</a:t>
              </a:r>
            </a:p>
          </p:txBody>
        </p:sp>
        <p:sp>
          <p:nvSpPr>
            <p:cNvPr id="14" name="Textfeld 13"/>
            <p:cNvSpPr txBox="1"/>
            <p:nvPr/>
          </p:nvSpPr>
          <p:spPr>
            <a:xfrm>
              <a:off x="2339369" y="4437039"/>
              <a:ext cx="962617" cy="21715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sr-Latn-CS" sz="1400" b="1" dirty="0" smtClean="0">
                  <a:solidFill>
                    <a:srgbClr val="00B050"/>
                  </a:solidFill>
                  <a:latin typeface="Maiandra GD" pitchFamily="34" charset="0"/>
                </a:rPr>
                <a:t>IgG+IgM-</a:t>
              </a:r>
              <a:endParaRPr lang="sr-Latn-CS" sz="1400" b="1" dirty="0">
                <a:solidFill>
                  <a:srgbClr val="00B050"/>
                </a:solidFill>
                <a:latin typeface="Maiandra GD" pitchFamily="34" charset="0"/>
              </a:endParaRPr>
            </a:p>
          </p:txBody>
        </p:sp>
        <p:sp>
          <p:nvSpPr>
            <p:cNvPr id="15" name="Textfeld 14"/>
            <p:cNvSpPr txBox="1"/>
            <p:nvPr/>
          </p:nvSpPr>
          <p:spPr>
            <a:xfrm>
              <a:off x="3189849" y="3949808"/>
              <a:ext cx="992857" cy="21715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sr-Latn-CS" sz="1400" b="1" dirty="0" smtClean="0">
                  <a:solidFill>
                    <a:srgbClr val="00B050"/>
                  </a:solidFill>
                  <a:latin typeface="Maiandra GD" pitchFamily="34" charset="0"/>
                </a:rPr>
                <a:t>IgG-IgM-</a:t>
              </a:r>
              <a:endParaRPr lang="sr-Latn-CS" sz="1400" b="1" dirty="0">
                <a:solidFill>
                  <a:srgbClr val="00B050"/>
                </a:solidFill>
                <a:latin typeface="Maiandra GD" pitchFamily="34" charset="0"/>
              </a:endParaRPr>
            </a:p>
          </p:txBody>
        </p:sp>
      </p:grpSp>
      <p:sp>
        <p:nvSpPr>
          <p:cNvPr id="16" name="Rechteck 15"/>
          <p:cNvSpPr/>
          <p:nvPr/>
        </p:nvSpPr>
        <p:spPr>
          <a:xfrm>
            <a:off x="533400" y="6172200"/>
            <a:ext cx="67754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sr-Latn-CS" sz="1400" dirty="0" smtClean="0">
                <a:latin typeface="Maiandra GD" pitchFamily="34" charset="0"/>
              </a:rPr>
              <a:t>Modifikovano prema: </a:t>
            </a:r>
            <a:r>
              <a:rPr lang="sr-Latn-CS" sz="1400" dirty="0">
                <a:latin typeface="Maiandra GD" pitchFamily="34" charset="0"/>
              </a:rPr>
              <a:t>Bosca et al, J Neuroimmunol 2010;226:143-6. </a:t>
            </a:r>
          </a:p>
        </p:txBody>
      </p:sp>
      <p:graphicFrame>
        <p:nvGraphicFramePr>
          <p:cNvPr id="17" name="Tabelle 16"/>
          <p:cNvGraphicFramePr>
            <a:graphicFrameLocks noGrp="1"/>
          </p:cNvGraphicFramePr>
          <p:nvPr/>
        </p:nvGraphicFramePr>
        <p:xfrm>
          <a:off x="5508625" y="3946525"/>
          <a:ext cx="3240360" cy="1872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0180"/>
                <a:gridCol w="1620180"/>
              </a:tblGrid>
              <a:tr h="594907">
                <a:tc>
                  <a:txBody>
                    <a:bodyPr/>
                    <a:lstStyle/>
                    <a:p>
                      <a:r>
                        <a:rPr lang="sr-Latn-CS" sz="2000" b="1" dirty="0" smtClean="0">
                          <a:solidFill>
                            <a:srgbClr val="00B050"/>
                          </a:solidFill>
                        </a:rPr>
                        <a:t>OKT</a:t>
                      </a:r>
                      <a:endParaRPr lang="sr-Latn-CS" sz="20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CS" sz="1400" b="1" dirty="0" smtClean="0">
                          <a:solidFill>
                            <a:schemeClr val="tx1"/>
                          </a:solidFill>
                        </a:rPr>
                        <a:t>Vreme do KSMS </a:t>
                      </a:r>
                      <a:r>
                        <a:rPr lang="sr-Latn-CS" sz="1400" b="1" baseline="0" dirty="0" smtClean="0">
                          <a:solidFill>
                            <a:schemeClr val="tx1"/>
                          </a:solidFill>
                        </a:rPr>
                        <a:t>(medijana)</a:t>
                      </a:r>
                      <a:endParaRPr lang="sr-Latn-C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25767">
                <a:tc>
                  <a:txBody>
                    <a:bodyPr/>
                    <a:lstStyle/>
                    <a:p>
                      <a:r>
                        <a:rPr lang="sr-Latn-CS" b="1" dirty="0" smtClean="0">
                          <a:solidFill>
                            <a:srgbClr val="00B050"/>
                          </a:solidFill>
                          <a:effectLst/>
                        </a:rPr>
                        <a:t>IgG+IgM+</a:t>
                      </a:r>
                      <a:endParaRPr lang="sr-Latn-CS" b="1" dirty="0">
                        <a:solidFill>
                          <a:srgbClr val="00B050"/>
                        </a:solidFill>
                        <a:effectLst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CS" b="1" dirty="0" smtClean="0">
                          <a:solidFill>
                            <a:schemeClr val="tx1"/>
                          </a:solidFill>
                          <a:effectLst/>
                        </a:rPr>
                        <a:t>0.7</a:t>
                      </a:r>
                      <a:r>
                        <a:rPr lang="sr-Latn-CS" b="1" baseline="0" dirty="0" smtClean="0">
                          <a:solidFill>
                            <a:schemeClr val="tx1"/>
                          </a:solidFill>
                          <a:effectLst/>
                        </a:rPr>
                        <a:t> godina</a:t>
                      </a:r>
                      <a:endParaRPr lang="sr-Latn-CS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25767">
                <a:tc>
                  <a:txBody>
                    <a:bodyPr/>
                    <a:lstStyle/>
                    <a:p>
                      <a:r>
                        <a:rPr lang="sr-Latn-CS" b="1" dirty="0" smtClean="0">
                          <a:solidFill>
                            <a:srgbClr val="00B050"/>
                          </a:solidFill>
                          <a:effectLst/>
                        </a:rPr>
                        <a:t>IgG+IgM-</a:t>
                      </a:r>
                      <a:endParaRPr lang="sr-Latn-CS" b="1" dirty="0">
                        <a:solidFill>
                          <a:srgbClr val="00B050"/>
                        </a:solidFill>
                        <a:effectLst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CS" b="1" dirty="0" smtClean="0">
                          <a:solidFill>
                            <a:schemeClr val="tx1"/>
                          </a:solidFill>
                          <a:effectLst/>
                        </a:rPr>
                        <a:t>3.3</a:t>
                      </a:r>
                      <a:r>
                        <a:rPr lang="sr-Latn-CS" b="1" baseline="0" dirty="0" smtClean="0">
                          <a:solidFill>
                            <a:schemeClr val="tx1"/>
                          </a:solidFill>
                          <a:effectLst/>
                        </a:rPr>
                        <a:t> godina</a:t>
                      </a:r>
                      <a:endParaRPr lang="sr-Latn-CS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25767">
                <a:tc>
                  <a:txBody>
                    <a:bodyPr/>
                    <a:lstStyle/>
                    <a:p>
                      <a:r>
                        <a:rPr lang="sr-Latn-CS" b="1" dirty="0" smtClean="0">
                          <a:solidFill>
                            <a:srgbClr val="00B050"/>
                          </a:solidFill>
                          <a:effectLst/>
                        </a:rPr>
                        <a:t>IgG-IgM-</a:t>
                      </a:r>
                      <a:endParaRPr lang="sr-Latn-CS" b="1" dirty="0">
                        <a:solidFill>
                          <a:srgbClr val="00B050"/>
                        </a:solidFill>
                        <a:effectLst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CS" b="1" dirty="0" smtClean="0">
                          <a:solidFill>
                            <a:schemeClr val="tx1"/>
                          </a:solidFill>
                          <a:effectLst/>
                        </a:rPr>
                        <a:t>9.9</a:t>
                      </a:r>
                      <a:r>
                        <a:rPr lang="sr-Latn-CS" b="1" baseline="0" dirty="0" smtClean="0">
                          <a:solidFill>
                            <a:schemeClr val="tx1"/>
                          </a:solidFill>
                          <a:effectLst/>
                        </a:rPr>
                        <a:t> godina</a:t>
                      </a:r>
                      <a:endParaRPr lang="sr-Latn-CS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8" name="Textfeld 17"/>
          <p:cNvSpPr txBox="1"/>
          <p:nvPr/>
        </p:nvSpPr>
        <p:spPr>
          <a:xfrm>
            <a:off x="381000" y="1456492"/>
            <a:ext cx="85344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1900" b="1" dirty="0" smtClean="0">
                <a:solidFill>
                  <a:srgbClr val="003300"/>
                </a:solidFill>
                <a:latin typeface="Maiandra GD" pitchFamily="34" charset="0"/>
              </a:rPr>
              <a:t>KIS: Intratekalna sinteza oligoklonalnih IgG  i IgM traka (OKT) ima prediktivni značaj </a:t>
            </a:r>
            <a:endParaRPr lang="sr-Latn-CS" sz="1900" b="1" dirty="0">
              <a:solidFill>
                <a:srgbClr val="003300"/>
              </a:solidFill>
              <a:latin typeface="Maiandra G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e 4"/>
          <p:cNvGraphicFramePr>
            <a:graphicFrameLocks noGrp="1"/>
          </p:cNvGraphicFramePr>
          <p:nvPr/>
        </p:nvGraphicFramePr>
        <p:xfrm>
          <a:off x="457200" y="2897526"/>
          <a:ext cx="8382000" cy="27904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1370"/>
                <a:gridCol w="3580630"/>
              </a:tblGrid>
              <a:tr h="789794">
                <a:tc>
                  <a:txBody>
                    <a:bodyPr/>
                    <a:lstStyle/>
                    <a:p>
                      <a:r>
                        <a:rPr lang="sr-Latn-CS" sz="1600" dirty="0" smtClean="0">
                          <a:latin typeface="Maiandra GD" pitchFamily="34" charset="0"/>
                        </a:rPr>
                        <a:t>Povećan rizik za</a:t>
                      </a:r>
                      <a:r>
                        <a:rPr lang="sr-Latn-CS" sz="1600" baseline="0" dirty="0" smtClean="0">
                          <a:latin typeface="Maiandra GD" pitchFamily="34" charset="0"/>
                        </a:rPr>
                        <a:t> tranziciju KIS u MS</a:t>
                      </a:r>
                      <a:endParaRPr lang="sr-Latn-CS" sz="1600" dirty="0">
                        <a:latin typeface="Maiandra GD" pitchFamily="34" charset="0"/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CS" sz="1600" dirty="0" smtClean="0">
                          <a:latin typeface="Maiandra GD" pitchFamily="34" charset="0"/>
                        </a:rPr>
                        <a:t>studija</a:t>
                      </a:r>
                      <a:endParaRPr lang="sr-Latn-CS" sz="1600" dirty="0">
                        <a:latin typeface="Maiandra GD" pitchFamily="34" charset="0"/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506350">
                <a:tc>
                  <a:txBody>
                    <a:bodyPr/>
                    <a:lstStyle/>
                    <a:p>
                      <a:r>
                        <a:rPr lang="sr-Latn-CS" sz="1600" b="1" dirty="0" smtClean="0">
                          <a:latin typeface="Maiandra GD" pitchFamily="34" charset="0"/>
                        </a:rPr>
                        <a:t>MRZ reakcija u likvoru</a:t>
                      </a:r>
                      <a:r>
                        <a:rPr lang="sr-Latn-CS" sz="1600" b="1" baseline="0" dirty="0" smtClean="0">
                          <a:latin typeface="Maiandra GD" pitchFamily="34" charset="0"/>
                        </a:rPr>
                        <a:t> </a:t>
                      </a:r>
                      <a:r>
                        <a:rPr lang="sr-Latn-CS" sz="1600" b="1" dirty="0" smtClean="0">
                          <a:latin typeface="Maiandra GD" pitchFamily="34" charset="0"/>
                        </a:rPr>
                        <a:t>(polispecifična)</a:t>
                      </a:r>
                      <a:endParaRPr lang="sr-Latn-CS" sz="1600" b="1" dirty="0">
                        <a:latin typeface="Maiandra GD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CS" sz="1600" dirty="0" smtClean="0">
                          <a:latin typeface="Maiandra GD" pitchFamily="34" charset="0"/>
                        </a:rPr>
                        <a:t>Brettschneider et al, PLoS ONE 2009</a:t>
                      </a:r>
                      <a:endParaRPr lang="sr-Latn-CS" sz="1600" dirty="0">
                        <a:latin typeface="Maiandra GD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57580">
                <a:tc>
                  <a:txBody>
                    <a:bodyPr/>
                    <a:lstStyle/>
                    <a:p>
                      <a:r>
                        <a:rPr lang="sr-Latn-CS" sz="1600" b="1" dirty="0" smtClean="0">
                          <a:latin typeface="Maiandra GD" pitchFamily="34" charset="0"/>
                        </a:rPr>
                        <a:t>   slobodni kappa IgG lanci</a:t>
                      </a:r>
                      <a:r>
                        <a:rPr lang="sr-Latn-CS" sz="1600" b="1" baseline="0" dirty="0" smtClean="0">
                          <a:latin typeface="Maiandra GD" pitchFamily="34" charset="0"/>
                        </a:rPr>
                        <a:t> u likvoru</a:t>
                      </a:r>
                      <a:r>
                        <a:rPr lang="sr-Latn-CS" sz="1600" b="1" dirty="0" smtClean="0">
                          <a:latin typeface="Maiandra GD" pitchFamily="34" charset="0"/>
                        </a:rPr>
                        <a:t> </a:t>
                      </a:r>
                      <a:endParaRPr lang="sr-Latn-CS" sz="1600" b="1" dirty="0">
                        <a:latin typeface="Maiandra GD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CS" sz="1600" dirty="0" smtClean="0">
                          <a:latin typeface="Maiandra GD" pitchFamily="34" charset="0"/>
                        </a:rPr>
                        <a:t>Villar et al,</a:t>
                      </a:r>
                      <a:r>
                        <a:rPr lang="sr-Latn-CS" sz="1600" baseline="0" dirty="0" smtClean="0">
                          <a:latin typeface="Maiandra GD" pitchFamily="34" charset="0"/>
                        </a:rPr>
                        <a:t> Clin Chim Acta 2012</a:t>
                      </a:r>
                      <a:endParaRPr lang="sr-Latn-CS" sz="1600" dirty="0">
                        <a:latin typeface="Maiandra GD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57580">
                <a:tc>
                  <a:txBody>
                    <a:bodyPr/>
                    <a:lstStyle/>
                    <a:p>
                      <a:r>
                        <a:rPr lang="sr-Latn-CS" sz="1600" b="1" dirty="0" smtClean="0">
                          <a:latin typeface="Maiandra GD" pitchFamily="34" charset="0"/>
                        </a:rPr>
                        <a:t>    "chitinase-3-like 1 protein“ u likvoru</a:t>
                      </a:r>
                      <a:endParaRPr lang="sr-Latn-CS" sz="1600" b="1" dirty="0">
                        <a:latin typeface="Maiandra GD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CS" sz="1600" dirty="0" smtClean="0">
                          <a:latin typeface="Maiandra GD" pitchFamily="34" charset="0"/>
                        </a:rPr>
                        <a:t>Comabella et al, Brain 2010</a:t>
                      </a:r>
                      <a:endParaRPr lang="sr-Latn-CS" sz="1600" dirty="0">
                        <a:latin typeface="Maiandra GD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57580">
                <a:tc>
                  <a:txBody>
                    <a:bodyPr/>
                    <a:lstStyle/>
                    <a:p>
                      <a:r>
                        <a:rPr lang="sr-Latn-CS" sz="1600" b="1" dirty="0" smtClean="0">
                          <a:latin typeface="Maiandra GD" pitchFamily="34" charset="0"/>
                        </a:rPr>
                        <a:t>   CXCL13 u likvoru</a:t>
                      </a:r>
                      <a:endParaRPr lang="sr-Latn-CS" sz="1600" b="1" dirty="0">
                        <a:latin typeface="Maiandra GD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CS" sz="1600" dirty="0" smtClean="0">
                          <a:latin typeface="Maiandra GD" pitchFamily="34" charset="0"/>
                        </a:rPr>
                        <a:t>Brettschneider et al, PLoS ONE, 2010</a:t>
                      </a:r>
                    </a:p>
                    <a:p>
                      <a:endParaRPr lang="sr-Latn-CS" sz="1600" dirty="0">
                        <a:latin typeface="Maiandra GD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6" name="Gerade Verbindung mit Pfeil 5"/>
          <p:cNvCxnSpPr/>
          <p:nvPr/>
        </p:nvCxnSpPr>
        <p:spPr>
          <a:xfrm flipV="1">
            <a:off x="609600" y="4724400"/>
            <a:ext cx="0" cy="2159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mit Pfeil 6"/>
          <p:cNvCxnSpPr/>
          <p:nvPr/>
        </p:nvCxnSpPr>
        <p:spPr>
          <a:xfrm flipV="1">
            <a:off x="609600" y="4267200"/>
            <a:ext cx="0" cy="2159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 txBox="1">
            <a:spLocks/>
          </p:cNvSpPr>
          <p:nvPr/>
        </p:nvSpPr>
        <p:spPr bwMode="auto">
          <a:xfrm>
            <a:off x="457200" y="-152400"/>
            <a:ext cx="5791200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828"/>
                </a:solidFill>
                <a:effectLst/>
                <a:uLnTx/>
                <a:uFillTx/>
                <a:latin typeface="Maiandra GD" pitchFamily="34" charset="0"/>
                <a:ea typeface="+mj-ea"/>
                <a:cs typeface="+mj-cs"/>
              </a:rPr>
              <a:t>KIS</a:t>
            </a:r>
            <a:r>
              <a:rPr kumimoji="0" lang="sr-Latn-C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828"/>
                </a:solidFill>
                <a:effectLst/>
                <a:uLnTx/>
                <a:uFillTx/>
                <a:latin typeface="Maiandra GD" pitchFamily="34" charset="0"/>
                <a:ea typeface="+mj-ea"/>
                <a:cs typeface="+mj-cs"/>
              </a:rPr>
              <a:t>    </a:t>
            </a:r>
            <a:r>
              <a:rPr kumimoji="0" lang="sr-Latn-C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828"/>
                </a:solidFill>
                <a:effectLst/>
                <a:uLnTx/>
                <a:uFillTx/>
                <a:latin typeface="Maiandra GD" pitchFamily="34" charset="0"/>
                <a:ea typeface="+mj-ea"/>
                <a:cs typeface="+mj-cs"/>
              </a:rPr>
              <a:t>MS?   </a:t>
            </a:r>
            <a:br>
              <a:rPr kumimoji="0" lang="sr-Latn-C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828"/>
                </a:solidFill>
                <a:effectLst/>
                <a:uLnTx/>
                <a:uFillTx/>
                <a:latin typeface="Maiandra GD" pitchFamily="34" charset="0"/>
                <a:ea typeface="+mj-ea"/>
                <a:cs typeface="+mj-cs"/>
              </a:rPr>
            </a:br>
            <a:r>
              <a:rPr kumimoji="0" lang="sr-Latn-C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828"/>
                </a:solidFill>
                <a:effectLst/>
                <a:uLnTx/>
                <a:uFillTx/>
                <a:latin typeface="Maiandra GD" pitchFamily="34" charset="0"/>
                <a:ea typeface="+mj-ea"/>
                <a:cs typeface="+mj-cs"/>
              </a:rPr>
              <a:t>Biomarkeri</a:t>
            </a:r>
            <a:r>
              <a:rPr lang="sr-Latn-CS" sz="2400" b="1" dirty="0" smtClean="0">
                <a:solidFill>
                  <a:srgbClr val="005828"/>
                </a:solidFill>
                <a:latin typeface="Maiandra GD" pitchFamily="34" charset="0"/>
                <a:ea typeface="+mj-ea"/>
                <a:cs typeface="+mj-cs"/>
              </a:rPr>
              <a:t> u likvoru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5828"/>
              </a:solidFill>
              <a:effectLst/>
              <a:uLnTx/>
              <a:uFillTx/>
              <a:latin typeface="Maiandra GD" pitchFamily="34" charset="0"/>
              <a:ea typeface="+mj-ea"/>
              <a:cs typeface="+mj-cs"/>
            </a:endParaRPr>
          </a:p>
        </p:txBody>
      </p:sp>
      <p:cxnSp>
        <p:nvCxnSpPr>
          <p:cNvPr id="13" name="Gerade Verbindung mit Pfeil 12"/>
          <p:cNvCxnSpPr/>
          <p:nvPr/>
        </p:nvCxnSpPr>
        <p:spPr>
          <a:xfrm>
            <a:off x="3124200" y="411162"/>
            <a:ext cx="304800" cy="0"/>
          </a:xfrm>
          <a:prstGeom prst="straightConnector1">
            <a:avLst/>
          </a:prstGeom>
          <a:ln w="38100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381000" y="1672679"/>
            <a:ext cx="85344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1900" b="1" dirty="0" smtClean="0">
                <a:solidFill>
                  <a:srgbClr val="003300"/>
                </a:solidFill>
                <a:latin typeface="Maiandra GD" pitchFamily="34" charset="0"/>
              </a:rPr>
              <a:t>KIS: prediktivni značaj ostalih biomarkera u likvoru</a:t>
            </a:r>
            <a:endParaRPr lang="sr-Latn-CS" sz="1900" b="1" dirty="0">
              <a:solidFill>
                <a:srgbClr val="003300"/>
              </a:solidFill>
              <a:latin typeface="Maiandra GD" pitchFamily="34" charset="0"/>
            </a:endParaRPr>
          </a:p>
        </p:txBody>
      </p:sp>
      <p:cxnSp>
        <p:nvCxnSpPr>
          <p:cNvPr id="17" name="Gerade Verbindung mit Pfeil 16"/>
          <p:cNvCxnSpPr/>
          <p:nvPr/>
        </p:nvCxnSpPr>
        <p:spPr>
          <a:xfrm flipV="1">
            <a:off x="609600" y="5181600"/>
            <a:ext cx="0" cy="2159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 bwMode="auto">
          <a:xfrm>
            <a:off x="457200" y="-152400"/>
            <a:ext cx="5791200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828"/>
                </a:solidFill>
                <a:effectLst/>
                <a:uLnTx/>
                <a:uFillTx/>
                <a:latin typeface="Maiandra GD" pitchFamily="34" charset="0"/>
                <a:ea typeface="+mj-ea"/>
                <a:cs typeface="+mj-cs"/>
              </a:rPr>
              <a:t>KIS</a:t>
            </a:r>
            <a:r>
              <a:rPr kumimoji="0" lang="sr-Latn-C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828"/>
                </a:solidFill>
                <a:effectLst/>
                <a:uLnTx/>
                <a:uFillTx/>
                <a:latin typeface="Maiandra GD" pitchFamily="34" charset="0"/>
                <a:ea typeface="+mj-ea"/>
                <a:cs typeface="+mj-cs"/>
              </a:rPr>
              <a:t>    </a:t>
            </a:r>
            <a:r>
              <a:rPr kumimoji="0" lang="sr-Latn-C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828"/>
                </a:solidFill>
                <a:effectLst/>
                <a:uLnTx/>
                <a:uFillTx/>
                <a:latin typeface="Maiandra GD" pitchFamily="34" charset="0"/>
                <a:ea typeface="+mj-ea"/>
                <a:cs typeface="+mj-cs"/>
              </a:rPr>
              <a:t>MS?   </a:t>
            </a:r>
            <a:br>
              <a:rPr kumimoji="0" lang="sr-Latn-C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828"/>
                </a:solidFill>
                <a:effectLst/>
                <a:uLnTx/>
                <a:uFillTx/>
                <a:latin typeface="Maiandra GD" pitchFamily="34" charset="0"/>
                <a:ea typeface="+mj-ea"/>
                <a:cs typeface="+mj-cs"/>
              </a:rPr>
            </a:br>
            <a:r>
              <a:rPr kumimoji="0" lang="sr-Latn-C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828"/>
                </a:solidFill>
                <a:effectLst/>
                <a:uLnTx/>
                <a:uFillTx/>
                <a:latin typeface="Maiandra GD" pitchFamily="34" charset="0"/>
                <a:ea typeface="+mj-ea"/>
                <a:cs typeface="+mj-cs"/>
              </a:rPr>
              <a:t>Biomarkeri</a:t>
            </a:r>
            <a:r>
              <a:rPr lang="sr-Latn-CS" sz="2400" b="1" dirty="0" smtClean="0">
                <a:solidFill>
                  <a:srgbClr val="005828"/>
                </a:solidFill>
                <a:latin typeface="Maiandra GD" pitchFamily="34" charset="0"/>
                <a:ea typeface="+mj-ea"/>
                <a:cs typeface="+mj-cs"/>
              </a:rPr>
              <a:t> u likvoru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5828"/>
              </a:solidFill>
              <a:effectLst/>
              <a:uLnTx/>
              <a:uFillTx/>
              <a:latin typeface="Maiandra GD" pitchFamily="34" charset="0"/>
              <a:ea typeface="+mj-ea"/>
              <a:cs typeface="+mj-cs"/>
            </a:endParaRPr>
          </a:p>
        </p:txBody>
      </p:sp>
      <p:cxnSp>
        <p:nvCxnSpPr>
          <p:cNvPr id="12" name="Gerade Verbindung mit Pfeil 11"/>
          <p:cNvCxnSpPr/>
          <p:nvPr/>
        </p:nvCxnSpPr>
        <p:spPr>
          <a:xfrm>
            <a:off x="3124200" y="411162"/>
            <a:ext cx="304800" cy="0"/>
          </a:xfrm>
          <a:prstGeom prst="straightConnector1">
            <a:avLst/>
          </a:prstGeom>
          <a:ln w="38100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228600" y="1380292"/>
            <a:ext cx="89154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1900" b="1" dirty="0" smtClean="0">
                <a:solidFill>
                  <a:srgbClr val="003300"/>
                </a:solidFill>
                <a:latin typeface="Maiandra GD" pitchFamily="34" charset="0"/>
              </a:rPr>
              <a:t>KIS: intratekalna sinteza CXCL13 ima potencijalan prediktivni značaj </a:t>
            </a:r>
            <a:endParaRPr lang="sr-Latn-CS" sz="1900" b="1" dirty="0">
              <a:solidFill>
                <a:srgbClr val="003300"/>
              </a:solidFill>
              <a:latin typeface="Maiandra GD" pitchFamily="34" charset="0"/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1981200"/>
            <a:ext cx="3137439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67200" y="1811650"/>
            <a:ext cx="4038600" cy="3014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feld 15"/>
          <p:cNvSpPr txBox="1"/>
          <p:nvPr/>
        </p:nvSpPr>
        <p:spPr>
          <a:xfrm>
            <a:off x="3810000" y="4876800"/>
            <a:ext cx="480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CS" dirty="0" smtClean="0">
                <a:latin typeface="Maiandra GD" pitchFamily="34" charset="0"/>
              </a:rPr>
              <a:t>Multivarijantna analiza: Povišen L/S CXCL13 koeficijent je nezavistan prediktor tranzicije KIS u KSMS tokom praćenja od 4,2 godine (2,2-6,2 godine).</a:t>
            </a:r>
            <a:endParaRPr lang="sr-Latn-CS" dirty="0">
              <a:latin typeface="Maiandra GD" pitchFamily="34" charset="0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5791200" y="6248400"/>
            <a:ext cx="274320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1400" dirty="0" smtClean="0">
                <a:latin typeface="Maiandra GD" pitchFamily="34" charset="0"/>
              </a:rPr>
              <a:t>Dujmovic et al, ECTRIMS 2015</a:t>
            </a:r>
            <a:endParaRPr lang="sr-Latn-CS" sz="1400" dirty="0">
              <a:latin typeface="Maiandra GD" pitchFamily="34" charset="0"/>
            </a:endParaRPr>
          </a:p>
        </p:txBody>
      </p:sp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143375"/>
            <a:ext cx="36195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2209800"/>
            <a:ext cx="540067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feld 6"/>
          <p:cNvSpPr txBox="1"/>
          <p:nvPr/>
        </p:nvSpPr>
        <p:spPr>
          <a:xfrm>
            <a:off x="6019800" y="5334000"/>
            <a:ext cx="31242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sr-Latn-CS" sz="1400" dirty="0">
                <a:latin typeface="Maiandra GD" pitchFamily="34" charset="0"/>
              </a:rPr>
              <a:t>Berger et al, </a:t>
            </a:r>
            <a:r>
              <a:rPr lang="sr-Latn-CS" sz="1400" dirty="0" smtClean="0">
                <a:latin typeface="Maiandra GD" pitchFamily="34" charset="0"/>
              </a:rPr>
              <a:t>N Engl J Med 2003</a:t>
            </a:r>
            <a:endParaRPr lang="sr-Latn-CS" sz="1400" dirty="0">
              <a:latin typeface="Maiandra GD" pitchFamily="34" charset="0"/>
            </a:endParaRPr>
          </a:p>
        </p:txBody>
      </p:sp>
      <p:sp>
        <p:nvSpPr>
          <p:cNvPr id="8" name="Textfeld 12"/>
          <p:cNvSpPr txBox="1">
            <a:spLocks noChangeArrowheads="1"/>
          </p:cNvSpPr>
          <p:nvPr/>
        </p:nvSpPr>
        <p:spPr bwMode="auto">
          <a:xfrm>
            <a:off x="533400" y="5943600"/>
            <a:ext cx="57467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Latn-CS" sz="28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 bwMode="auto">
          <a:xfrm>
            <a:off x="457200" y="-152400"/>
            <a:ext cx="5791200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828"/>
                </a:solidFill>
                <a:effectLst/>
                <a:uLnTx/>
                <a:uFillTx/>
                <a:latin typeface="Maiandra GD" pitchFamily="34" charset="0"/>
                <a:ea typeface="+mj-ea"/>
                <a:cs typeface="+mj-cs"/>
              </a:rPr>
              <a:t>KIS</a:t>
            </a:r>
            <a:r>
              <a:rPr kumimoji="0" lang="sr-Latn-C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828"/>
                </a:solidFill>
                <a:effectLst/>
                <a:uLnTx/>
                <a:uFillTx/>
                <a:latin typeface="Maiandra GD" pitchFamily="34" charset="0"/>
                <a:ea typeface="+mj-ea"/>
                <a:cs typeface="+mj-cs"/>
              </a:rPr>
              <a:t>    </a:t>
            </a:r>
            <a:r>
              <a:rPr kumimoji="0" lang="sr-Latn-C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828"/>
                </a:solidFill>
                <a:effectLst/>
                <a:uLnTx/>
                <a:uFillTx/>
                <a:latin typeface="Maiandra GD" pitchFamily="34" charset="0"/>
                <a:ea typeface="+mj-ea"/>
                <a:cs typeface="+mj-cs"/>
              </a:rPr>
              <a:t>MS?   </a:t>
            </a:r>
            <a:br>
              <a:rPr kumimoji="0" lang="sr-Latn-C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828"/>
                </a:solidFill>
                <a:effectLst/>
                <a:uLnTx/>
                <a:uFillTx/>
                <a:latin typeface="Maiandra GD" pitchFamily="34" charset="0"/>
                <a:ea typeface="+mj-ea"/>
                <a:cs typeface="+mj-cs"/>
              </a:rPr>
            </a:br>
            <a:r>
              <a:rPr kumimoji="0" lang="sr-Latn-C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828"/>
                </a:solidFill>
                <a:effectLst/>
                <a:uLnTx/>
                <a:uFillTx/>
                <a:latin typeface="Maiandra GD" pitchFamily="34" charset="0"/>
                <a:ea typeface="+mj-ea"/>
                <a:cs typeface="+mj-cs"/>
              </a:rPr>
              <a:t>Biomarkeri</a:t>
            </a:r>
            <a:r>
              <a:rPr lang="sr-Latn-CS" sz="2400" b="1" dirty="0" smtClean="0">
                <a:solidFill>
                  <a:srgbClr val="005828"/>
                </a:solidFill>
                <a:latin typeface="Maiandra GD" pitchFamily="34" charset="0"/>
                <a:ea typeface="+mj-ea"/>
                <a:cs typeface="+mj-cs"/>
              </a:rPr>
              <a:t> u serumu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5828"/>
              </a:solidFill>
              <a:effectLst/>
              <a:uLnTx/>
              <a:uFillTx/>
              <a:latin typeface="Maiandra GD" pitchFamily="34" charset="0"/>
              <a:ea typeface="+mj-ea"/>
              <a:cs typeface="+mj-cs"/>
            </a:endParaRPr>
          </a:p>
        </p:txBody>
      </p:sp>
      <p:cxnSp>
        <p:nvCxnSpPr>
          <p:cNvPr id="22" name="Gerade Verbindung mit Pfeil 21"/>
          <p:cNvCxnSpPr/>
          <p:nvPr/>
        </p:nvCxnSpPr>
        <p:spPr>
          <a:xfrm>
            <a:off x="3124200" y="411162"/>
            <a:ext cx="304800" cy="0"/>
          </a:xfrm>
          <a:prstGeom prst="straightConnector1">
            <a:avLst/>
          </a:prstGeom>
          <a:ln w="38100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22"/>
          <p:cNvSpPr txBox="1"/>
          <p:nvPr/>
        </p:nvSpPr>
        <p:spPr>
          <a:xfrm>
            <a:off x="381000" y="1672679"/>
            <a:ext cx="85344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1900" b="1" dirty="0" smtClean="0">
                <a:solidFill>
                  <a:srgbClr val="003300"/>
                </a:solidFill>
                <a:latin typeface="Maiandra GD" pitchFamily="34" charset="0"/>
              </a:rPr>
              <a:t>KIS: prediktivni značaj autoantitela na antigene mijelina...</a:t>
            </a:r>
            <a:endParaRPr lang="sr-Latn-CS" sz="1900" b="1" dirty="0">
              <a:solidFill>
                <a:srgbClr val="003300"/>
              </a:solidFill>
              <a:latin typeface="Maiandra GD" pitchFamily="34" charset="0"/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914400" y="6019800"/>
            <a:ext cx="739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b="1" dirty="0" smtClean="0">
                <a:solidFill>
                  <a:srgbClr val="003300"/>
                </a:solidFill>
                <a:latin typeface="Maiandra GD" pitchFamily="34" charset="0"/>
              </a:rPr>
              <a:t>.... drugim studijama nije potvrdjen!</a:t>
            </a:r>
            <a:endParaRPr lang="sr-Latn-CS" b="1" dirty="0">
              <a:solidFill>
                <a:srgbClr val="003300"/>
              </a:solidFill>
              <a:latin typeface="Maiandra GD" pitchFamily="34" charset="0"/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4648200" y="6397823"/>
            <a:ext cx="41148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sr-Latn-CS" sz="1400" dirty="0" smtClean="0">
                <a:latin typeface="Maiandra GD" pitchFamily="34" charset="0"/>
              </a:rPr>
              <a:t>Lim et al, Mult Sler 2005; Rauer et al, JNNP 2006 </a:t>
            </a:r>
            <a:endParaRPr lang="sr-Latn-CS" sz="1400" dirty="0">
              <a:latin typeface="Maiandra G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457200" y="-152400"/>
            <a:ext cx="5791200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828"/>
                </a:solidFill>
                <a:effectLst/>
                <a:uLnTx/>
                <a:uFillTx/>
                <a:latin typeface="Maiandra GD" pitchFamily="34" charset="0"/>
                <a:ea typeface="+mj-ea"/>
                <a:cs typeface="+mj-cs"/>
              </a:rPr>
              <a:t>KIS</a:t>
            </a:r>
            <a:r>
              <a:rPr kumimoji="0" lang="sr-Latn-C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828"/>
                </a:solidFill>
                <a:effectLst/>
                <a:uLnTx/>
                <a:uFillTx/>
                <a:latin typeface="Maiandra GD" pitchFamily="34" charset="0"/>
                <a:ea typeface="+mj-ea"/>
                <a:cs typeface="+mj-cs"/>
              </a:rPr>
              <a:t>    </a:t>
            </a:r>
            <a:r>
              <a:rPr kumimoji="0" lang="sr-Latn-C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828"/>
                </a:solidFill>
                <a:effectLst/>
                <a:uLnTx/>
                <a:uFillTx/>
                <a:latin typeface="Maiandra GD" pitchFamily="34" charset="0"/>
                <a:ea typeface="+mj-ea"/>
                <a:cs typeface="+mj-cs"/>
              </a:rPr>
              <a:t>MS?   </a:t>
            </a:r>
            <a:br>
              <a:rPr kumimoji="0" lang="sr-Latn-C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828"/>
                </a:solidFill>
                <a:effectLst/>
                <a:uLnTx/>
                <a:uFillTx/>
                <a:latin typeface="Maiandra GD" pitchFamily="34" charset="0"/>
                <a:ea typeface="+mj-ea"/>
                <a:cs typeface="+mj-cs"/>
              </a:rPr>
            </a:br>
            <a:r>
              <a:rPr kumimoji="0" lang="sr-Latn-C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828"/>
                </a:solidFill>
                <a:effectLst/>
                <a:uLnTx/>
                <a:uFillTx/>
                <a:latin typeface="Maiandra GD" pitchFamily="34" charset="0"/>
                <a:ea typeface="+mj-ea"/>
                <a:cs typeface="+mj-cs"/>
              </a:rPr>
              <a:t>Biomarkeri</a:t>
            </a:r>
            <a:r>
              <a:rPr lang="sr-Latn-CS" sz="2400" b="1" dirty="0" smtClean="0">
                <a:solidFill>
                  <a:srgbClr val="005828"/>
                </a:solidFill>
                <a:latin typeface="Maiandra GD" pitchFamily="34" charset="0"/>
                <a:ea typeface="+mj-ea"/>
                <a:cs typeface="+mj-cs"/>
              </a:rPr>
              <a:t> u serumu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5828"/>
              </a:solidFill>
              <a:effectLst/>
              <a:uLnTx/>
              <a:uFillTx/>
              <a:latin typeface="Maiandra GD" pitchFamily="34" charset="0"/>
              <a:ea typeface="+mj-ea"/>
              <a:cs typeface="+mj-cs"/>
            </a:endParaRPr>
          </a:p>
        </p:txBody>
      </p:sp>
      <p:cxnSp>
        <p:nvCxnSpPr>
          <p:cNvPr id="6" name="Gerade Verbindung mit Pfeil 5"/>
          <p:cNvCxnSpPr/>
          <p:nvPr/>
        </p:nvCxnSpPr>
        <p:spPr>
          <a:xfrm>
            <a:off x="3124200" y="411162"/>
            <a:ext cx="304800" cy="0"/>
          </a:xfrm>
          <a:prstGeom prst="straightConnector1">
            <a:avLst/>
          </a:prstGeom>
          <a:ln w="38100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/>
          <p:cNvSpPr txBox="1"/>
          <p:nvPr/>
        </p:nvSpPr>
        <p:spPr>
          <a:xfrm>
            <a:off x="228600" y="1371600"/>
            <a:ext cx="85344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1900" b="1" dirty="0" smtClean="0">
                <a:solidFill>
                  <a:srgbClr val="003300"/>
                </a:solidFill>
                <a:latin typeface="Maiandra GD" pitchFamily="34" charset="0"/>
              </a:rPr>
              <a:t>KIS: prediktivni značaj anti-EBNA 1 antitela u serumu nije pouzdano dokazan</a:t>
            </a:r>
            <a:endParaRPr lang="sr-Latn-CS" sz="1900" b="1" dirty="0">
              <a:solidFill>
                <a:srgbClr val="003300"/>
              </a:solidFill>
              <a:latin typeface="Maiandra GD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381000" y="2438400"/>
            <a:ext cx="3803650" cy="8617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sr-Latn-CS" dirty="0" smtClean="0">
                <a:latin typeface="Maiandra GD" pitchFamily="34" charset="0"/>
              </a:rPr>
              <a:t>Anti-</a:t>
            </a:r>
            <a:r>
              <a:rPr lang="sr-Latn-CS" b="1" dirty="0" smtClean="0">
                <a:latin typeface="Maiandra GD" pitchFamily="34" charset="0"/>
              </a:rPr>
              <a:t>EBNA-1</a:t>
            </a:r>
            <a:r>
              <a:rPr lang="sr-Latn-CS" dirty="0" smtClean="0">
                <a:latin typeface="Maiandra GD" pitchFamily="34" charset="0"/>
              </a:rPr>
              <a:t>: unakrsna reaktivnost sa MBP proteinom mijelina                                    </a:t>
            </a:r>
            <a:r>
              <a:rPr lang="sr-Latn-CS" sz="1400" dirty="0">
                <a:latin typeface="Maiandra GD" pitchFamily="34" charset="0"/>
              </a:rPr>
              <a:t>(Bray et al, Neurology 1992)</a:t>
            </a:r>
            <a:endParaRPr lang="sr-Latn-CS" dirty="0">
              <a:latin typeface="Maiandra GD" pitchFamily="34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381000" y="3886200"/>
            <a:ext cx="40386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sr-Latn-CS" b="1" dirty="0">
                <a:latin typeface="Maiandra GD" pitchFamily="34" charset="0"/>
              </a:rPr>
              <a:t>Anti-EBNA-1 IgG, </a:t>
            </a:r>
            <a:r>
              <a:rPr lang="sr-Latn-CS" dirty="0">
                <a:latin typeface="Maiandra GD" pitchFamily="34" charset="0"/>
              </a:rPr>
              <a:t>N=147, </a:t>
            </a:r>
            <a:r>
              <a:rPr lang="sr-Latn-CS" dirty="0" smtClean="0">
                <a:latin typeface="Maiandra GD" pitchFamily="34" charset="0"/>
              </a:rPr>
              <a:t>praćenje,    7 godina </a:t>
            </a:r>
            <a:r>
              <a:rPr lang="sr-Latn-CS" sz="1400" dirty="0" smtClean="0">
                <a:latin typeface="Maiandra GD" pitchFamily="34" charset="0"/>
              </a:rPr>
              <a:t>(Lünemann et al, Ann Neurol 2010)</a:t>
            </a:r>
            <a:endParaRPr lang="sr-Latn-CS" dirty="0" smtClean="0">
              <a:latin typeface="Maiandra GD" pitchFamily="34" charset="0"/>
            </a:endParaRPr>
          </a:p>
          <a:p>
            <a:pPr>
              <a:defRPr/>
            </a:pPr>
            <a:r>
              <a:rPr lang="sr-Latn-CS" dirty="0" smtClean="0">
                <a:latin typeface="Maiandra GD" pitchFamily="34" charset="0"/>
              </a:rPr>
              <a:t> </a:t>
            </a:r>
            <a:endParaRPr lang="sr-Latn-CS" dirty="0">
              <a:latin typeface="Maiandra GD" pitchFamily="34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1" y="4800601"/>
            <a:ext cx="3886200" cy="1219199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22" name="Ellipse 21"/>
          <p:cNvSpPr/>
          <p:nvPr/>
        </p:nvSpPr>
        <p:spPr>
          <a:xfrm>
            <a:off x="2286000" y="5715000"/>
            <a:ext cx="720725" cy="2762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r-Latn-CS"/>
          </a:p>
        </p:txBody>
      </p:sp>
      <p:cxnSp>
        <p:nvCxnSpPr>
          <p:cNvPr id="24" name="Gerade Verbindung 23"/>
          <p:cNvCxnSpPr/>
          <p:nvPr/>
        </p:nvCxnSpPr>
        <p:spPr>
          <a:xfrm>
            <a:off x="4495800" y="2286000"/>
            <a:ext cx="0" cy="4038600"/>
          </a:xfrm>
          <a:prstGeom prst="line">
            <a:avLst/>
          </a:prstGeom>
          <a:ln>
            <a:solidFill>
              <a:srgbClr val="0058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hteck 25"/>
          <p:cNvSpPr/>
          <p:nvPr/>
        </p:nvSpPr>
        <p:spPr>
          <a:xfrm>
            <a:off x="4648200" y="5943600"/>
            <a:ext cx="42203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CS" sz="1400" dirty="0" smtClean="0">
                <a:latin typeface="Maiandra GD" pitchFamily="34" charset="0"/>
              </a:rPr>
              <a:t>Modifikovano prema: Kuhle et al, Mult Scler 2015</a:t>
            </a:r>
            <a:endParaRPr lang="sr-Latn-CS" sz="14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2057400"/>
            <a:ext cx="4041322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7111" y="5029200"/>
            <a:ext cx="4496889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hteck 13"/>
          <p:cNvSpPr/>
          <p:nvPr/>
        </p:nvSpPr>
        <p:spPr>
          <a:xfrm>
            <a:off x="5410200" y="2438400"/>
            <a:ext cx="18287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CS" sz="1200" dirty="0" smtClean="0">
                <a:latin typeface="Maiandra GD" pitchFamily="34" charset="0"/>
              </a:rPr>
              <a:t>N=1047/17 zemalja</a:t>
            </a:r>
            <a:endParaRPr lang="sr-Latn-CS" sz="1200" dirty="0">
              <a:latin typeface="Maiandra G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457200" y="-152400"/>
            <a:ext cx="5791200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828"/>
                </a:solidFill>
                <a:effectLst/>
                <a:uLnTx/>
                <a:uFillTx/>
                <a:latin typeface="Maiandra GD" pitchFamily="34" charset="0"/>
                <a:ea typeface="+mj-ea"/>
                <a:cs typeface="+mj-cs"/>
              </a:rPr>
              <a:t>KIS</a:t>
            </a:r>
            <a:r>
              <a:rPr kumimoji="0" lang="sr-Latn-C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828"/>
                </a:solidFill>
                <a:effectLst/>
                <a:uLnTx/>
                <a:uFillTx/>
                <a:latin typeface="Maiandra GD" pitchFamily="34" charset="0"/>
                <a:ea typeface="+mj-ea"/>
                <a:cs typeface="+mj-cs"/>
              </a:rPr>
              <a:t>    </a:t>
            </a:r>
            <a:r>
              <a:rPr kumimoji="0" lang="sr-Latn-C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828"/>
                </a:solidFill>
                <a:effectLst/>
                <a:uLnTx/>
                <a:uFillTx/>
                <a:latin typeface="Maiandra GD" pitchFamily="34" charset="0"/>
                <a:ea typeface="+mj-ea"/>
                <a:cs typeface="+mj-cs"/>
              </a:rPr>
              <a:t>MS?   </a:t>
            </a:r>
            <a:br>
              <a:rPr kumimoji="0" lang="sr-Latn-C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828"/>
                </a:solidFill>
                <a:effectLst/>
                <a:uLnTx/>
                <a:uFillTx/>
                <a:latin typeface="Maiandra GD" pitchFamily="34" charset="0"/>
                <a:ea typeface="+mj-ea"/>
                <a:cs typeface="+mj-cs"/>
              </a:rPr>
            </a:br>
            <a:r>
              <a:rPr kumimoji="0" lang="sr-Latn-C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828"/>
                </a:solidFill>
                <a:effectLst/>
                <a:uLnTx/>
                <a:uFillTx/>
                <a:latin typeface="Maiandra GD" pitchFamily="34" charset="0"/>
                <a:ea typeface="+mj-ea"/>
                <a:cs typeface="+mj-cs"/>
              </a:rPr>
              <a:t>Biomarkeri</a:t>
            </a:r>
            <a:r>
              <a:rPr lang="sr-Latn-CS" sz="2400" b="1" dirty="0" smtClean="0">
                <a:solidFill>
                  <a:srgbClr val="005828"/>
                </a:solidFill>
                <a:latin typeface="Maiandra GD" pitchFamily="34" charset="0"/>
                <a:ea typeface="+mj-ea"/>
                <a:cs typeface="+mj-cs"/>
              </a:rPr>
              <a:t> u serumu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5828"/>
              </a:solidFill>
              <a:effectLst/>
              <a:uLnTx/>
              <a:uFillTx/>
              <a:latin typeface="Maiandra GD" pitchFamily="34" charset="0"/>
              <a:ea typeface="+mj-ea"/>
              <a:cs typeface="+mj-cs"/>
            </a:endParaRPr>
          </a:p>
        </p:txBody>
      </p:sp>
      <p:cxnSp>
        <p:nvCxnSpPr>
          <p:cNvPr id="6" name="Gerade Verbindung mit Pfeil 5"/>
          <p:cNvCxnSpPr/>
          <p:nvPr/>
        </p:nvCxnSpPr>
        <p:spPr>
          <a:xfrm>
            <a:off x="3124200" y="411162"/>
            <a:ext cx="304800" cy="0"/>
          </a:xfrm>
          <a:prstGeom prst="straightConnector1">
            <a:avLst/>
          </a:prstGeom>
          <a:ln w="38100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/>
          <p:cNvSpPr txBox="1"/>
          <p:nvPr/>
        </p:nvSpPr>
        <p:spPr>
          <a:xfrm>
            <a:off x="304800" y="1447800"/>
            <a:ext cx="85344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1900" b="1" dirty="0" smtClean="0">
                <a:solidFill>
                  <a:srgbClr val="003300"/>
                </a:solidFill>
                <a:latin typeface="Maiandra GD" pitchFamily="34" charset="0"/>
              </a:rPr>
              <a:t>KIS: nivo 25-OHD3 u serumu ima potencijalan prediktivni značaj</a:t>
            </a:r>
            <a:endParaRPr lang="sr-Latn-CS" sz="1900" b="1" dirty="0">
              <a:solidFill>
                <a:srgbClr val="003300"/>
              </a:solidFill>
              <a:latin typeface="Maiandra GD" pitchFamily="34" charset="0"/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5867400" y="6324600"/>
            <a:ext cx="307007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CS" sz="1400" dirty="0" smtClean="0">
                <a:latin typeface="Maiandra GD" pitchFamily="34" charset="0"/>
              </a:rPr>
              <a:t>(prema: Kuhle et al, Mult Scler 2015)</a:t>
            </a:r>
            <a:endParaRPr lang="sr-Latn-CS" sz="1400" dirty="0"/>
          </a:p>
        </p:txBody>
      </p:sp>
      <p:sp>
        <p:nvSpPr>
          <p:cNvPr id="15" name="Textfeld 14"/>
          <p:cNvSpPr txBox="1"/>
          <p:nvPr/>
        </p:nvSpPr>
        <p:spPr>
          <a:xfrm>
            <a:off x="685800" y="533400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b="1" dirty="0" smtClean="0">
                <a:latin typeface="Maiandra GD" pitchFamily="34" charset="0"/>
              </a:rPr>
              <a:t>Cox multivariate model:</a:t>
            </a:r>
            <a:endParaRPr lang="sr-Latn-CS" b="1" dirty="0">
              <a:latin typeface="Maiandra GD" pitchFamily="34" charset="0"/>
            </a:endParaRP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5718131"/>
            <a:ext cx="4419600" cy="1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500" y="2057400"/>
            <a:ext cx="8763000" cy="330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72200" y="2057400"/>
            <a:ext cx="2100262" cy="1097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hteck 9"/>
          <p:cNvSpPr/>
          <p:nvPr/>
        </p:nvSpPr>
        <p:spPr>
          <a:xfrm>
            <a:off x="3505200" y="2209800"/>
            <a:ext cx="21932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CS" dirty="0" smtClean="0">
                <a:latin typeface="Maiandra GD" pitchFamily="34" charset="0"/>
              </a:rPr>
              <a:t>N=1047/17 zemalja</a:t>
            </a:r>
            <a:endParaRPr lang="sr-Latn-CS" dirty="0">
              <a:latin typeface="Maiandra G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86400" cy="1477962"/>
          </a:xfrm>
        </p:spPr>
        <p:txBody>
          <a:bodyPr rtlCol="0">
            <a:noAutofit/>
          </a:bodyPr>
          <a:lstStyle/>
          <a:p>
            <a:pPr algn="just" eaLnBrk="1" hangingPunct="1"/>
            <a:r>
              <a:rPr lang="sr-Latn-CS" sz="2800" b="1" dirty="0" smtClean="0">
                <a:solidFill>
                  <a:srgbClr val="003300"/>
                </a:solidFill>
                <a:latin typeface="Maiandra GD" pitchFamily="34" charset="0"/>
              </a:rPr>
              <a:t>Profil bolesnika sa visokim rizikom od tranzicije KIS u MS</a:t>
            </a:r>
            <a:endParaRPr lang="en-US" sz="2800" b="1" dirty="0" smtClean="0">
              <a:solidFill>
                <a:srgbClr val="003300"/>
              </a:solidFill>
              <a:latin typeface="Maiandra GD" pitchFamily="34" charset="0"/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1828801"/>
            <a:ext cx="8229600" cy="685800"/>
          </a:xfrm>
        </p:spPr>
        <p:txBody>
          <a:bodyPr/>
          <a:lstStyle/>
          <a:p>
            <a:pPr eaLnBrk="1" hangingPunct="1">
              <a:buNone/>
            </a:pPr>
            <a:endParaRPr lang="en-US" sz="2600" dirty="0" smtClean="0">
              <a:solidFill>
                <a:srgbClr val="003300"/>
              </a:solidFill>
              <a:latin typeface="Maiandra GD" pitchFamily="34" charset="0"/>
            </a:endParaRPr>
          </a:p>
          <a:p>
            <a:pPr eaLnBrk="1" hangingPunct="1">
              <a:buNone/>
            </a:pPr>
            <a:endParaRPr lang="en-US" sz="2600" dirty="0" smtClean="0">
              <a:solidFill>
                <a:srgbClr val="003300"/>
              </a:solidFill>
              <a:latin typeface="Maiandra GD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457200" y="1752601"/>
            <a:ext cx="8001000" cy="2585323"/>
          </a:xfrm>
          <a:prstGeom prst="rect">
            <a:avLst/>
          </a:prstGeom>
          <a:noFill/>
          <a:ln>
            <a:solidFill>
              <a:srgbClr val="005828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Latn-CS" dirty="0" smtClean="0">
                <a:latin typeface="Maiandra GD" pitchFamily="34" charset="0"/>
              </a:rPr>
              <a:t>Mladji bolesnik</a:t>
            </a:r>
          </a:p>
          <a:p>
            <a:pPr>
              <a:buFont typeface="Arial" pitchFamily="34" charset="0"/>
              <a:buChar char="•"/>
            </a:pPr>
            <a:r>
              <a:rPr lang="sr-Latn-CS" dirty="0" smtClean="0">
                <a:latin typeface="Maiandra GD" pitchFamily="34" charset="0"/>
              </a:rPr>
              <a:t>Ženski pol</a:t>
            </a:r>
          </a:p>
          <a:p>
            <a:pPr>
              <a:buFont typeface="Arial" pitchFamily="34" charset="0"/>
              <a:buChar char="•"/>
            </a:pPr>
            <a:r>
              <a:rPr lang="sr-Latn-CS" dirty="0" smtClean="0">
                <a:latin typeface="Maiandra GD" pitchFamily="34" charset="0"/>
              </a:rPr>
              <a:t>Pušač</a:t>
            </a:r>
          </a:p>
          <a:p>
            <a:pPr>
              <a:buFont typeface="Arial" pitchFamily="34" charset="0"/>
              <a:buChar char="•"/>
            </a:pPr>
            <a:r>
              <a:rPr lang="sr-Latn-CS" dirty="0" smtClean="0">
                <a:latin typeface="Maiandra GD" pitchFamily="34" charset="0"/>
              </a:rPr>
              <a:t>Veći broj lezija na MR mozga (veći rizik u slučaju lezija koje su: infratentorijalne, corpus callosum, corona radiata, cingulum), atrofija sive mase, lezije na MR kičmene moždine</a:t>
            </a:r>
          </a:p>
          <a:p>
            <a:pPr>
              <a:buFont typeface="Arial" pitchFamily="34" charset="0"/>
              <a:buChar char="•"/>
            </a:pPr>
            <a:r>
              <a:rPr lang="sr-Latn-CS" dirty="0" smtClean="0">
                <a:latin typeface="Maiandra GD" pitchFamily="34" charset="0"/>
              </a:rPr>
              <a:t>Pozitivna intratekalna sinteza oligoklonalnih IgG traka</a:t>
            </a:r>
          </a:p>
          <a:p>
            <a:pPr>
              <a:buFont typeface="Arial" pitchFamily="34" charset="0"/>
              <a:buChar char="•"/>
            </a:pPr>
            <a:r>
              <a:rPr lang="sr-Latn-CS" dirty="0" smtClean="0">
                <a:latin typeface="Maiandra GD" pitchFamily="34" charset="0"/>
              </a:rPr>
              <a:t>Snižen nivo 25-OHD3 u serumu</a:t>
            </a:r>
          </a:p>
          <a:p>
            <a:pPr>
              <a:buFont typeface="Arial" pitchFamily="34" charset="0"/>
              <a:buChar char="•"/>
            </a:pPr>
            <a:endParaRPr lang="sr-Latn-CS" dirty="0">
              <a:latin typeface="Maiandra GD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457200" y="4724400"/>
            <a:ext cx="8077200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sr-Latn-CS" sz="2000" b="1" dirty="0" smtClean="0">
                <a:solidFill>
                  <a:srgbClr val="003300"/>
                </a:solidFill>
                <a:latin typeface="Maiandra GD" pitchFamily="34" charset="0"/>
              </a:rPr>
              <a:t>Surogat marker tranzicije KIS u MS još uvek ne postoji, intenzivna istraživanja boljih prediktivnih biomarkera u predikciji tranzicije KIS u MS su u toku! </a:t>
            </a:r>
            <a:endParaRPr lang="sr-Latn-CS" sz="2000" b="1" dirty="0">
              <a:solidFill>
                <a:srgbClr val="003300"/>
              </a:solidFill>
              <a:latin typeface="Maiandra GD" pitchFamily="34" charset="0"/>
            </a:endParaRPr>
          </a:p>
        </p:txBody>
      </p:sp>
      <p:cxnSp>
        <p:nvCxnSpPr>
          <p:cNvPr id="7" name="Gerade Verbindung 6"/>
          <p:cNvCxnSpPr/>
          <p:nvPr/>
        </p:nvCxnSpPr>
        <p:spPr>
          <a:xfrm>
            <a:off x="0" y="5867400"/>
            <a:ext cx="9144000" cy="0"/>
          </a:xfrm>
          <a:prstGeom prst="line">
            <a:avLst/>
          </a:prstGeom>
          <a:ln>
            <a:solidFill>
              <a:srgbClr val="0058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hteck 9"/>
          <p:cNvSpPr/>
          <p:nvPr/>
        </p:nvSpPr>
        <p:spPr>
          <a:xfrm>
            <a:off x="2286000" y="5934670"/>
            <a:ext cx="47527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Latn-C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Hvala na pažnji!</a:t>
            </a:r>
            <a:endParaRPr lang="de-DE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685800" y="2339975"/>
            <a:ext cx="7772400" cy="1470025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r>
              <a:rPr lang="sr-Latn-CS" b="1" dirty="0" smtClean="0">
                <a:solidFill>
                  <a:srgbClr val="003300"/>
                </a:solidFill>
                <a:latin typeface="Maiandra GD" pitchFamily="34" charset="0"/>
              </a:rPr>
              <a:t>Prediktivni faktori za tranziciju                  KIS u MS</a:t>
            </a:r>
            <a:endParaRPr lang="en-US" b="1" dirty="0" smtClean="0">
              <a:solidFill>
                <a:srgbClr val="003300"/>
              </a:solidFill>
              <a:latin typeface="Maiandra GD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17526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>
              <a:defRPr/>
            </a:pPr>
            <a:r>
              <a:rPr lang="sr-Latn-C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aiandra GD" pitchFamily="34" charset="0"/>
              </a:rPr>
              <a:t>Irena Dujmović Bašuroski</a:t>
            </a:r>
          </a:p>
          <a:p>
            <a:pPr>
              <a:defRPr/>
            </a:pPr>
            <a:endParaRPr lang="sr-Latn-CS" dirty="0" smtClean="0">
              <a:latin typeface="Maiandra GD" pitchFamily="34" charset="0"/>
            </a:endParaRPr>
          </a:p>
          <a:p>
            <a:pPr>
              <a:defRPr/>
            </a:pPr>
            <a:r>
              <a:rPr lang="sr-Latn-CS" sz="24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Klinika za neurologiju KCS </a:t>
            </a:r>
            <a:r>
              <a:rPr lang="sr-Latn-CS" sz="24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  <a:sym typeface="Symbol"/>
              </a:rPr>
              <a:t> Medicinski fakultet Univerziteta u Beogradu</a:t>
            </a:r>
            <a:endParaRPr lang="x-none" sz="24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1828801"/>
            <a:ext cx="8229600" cy="685800"/>
          </a:xfrm>
        </p:spPr>
        <p:txBody>
          <a:bodyPr/>
          <a:lstStyle/>
          <a:p>
            <a:pPr eaLnBrk="1" hangingPunct="1">
              <a:buNone/>
            </a:pPr>
            <a:endParaRPr lang="en-US" sz="2600" dirty="0" smtClean="0">
              <a:solidFill>
                <a:srgbClr val="003300"/>
              </a:solidFill>
              <a:latin typeface="Maiandra GD" pitchFamily="34" charset="0"/>
            </a:endParaRPr>
          </a:p>
          <a:p>
            <a:pPr eaLnBrk="1" hangingPunct="1">
              <a:buNone/>
            </a:pPr>
            <a:endParaRPr lang="en-US" sz="2600" dirty="0" smtClean="0">
              <a:solidFill>
                <a:srgbClr val="003300"/>
              </a:solidFill>
              <a:latin typeface="Maiandra GD" pitchFamily="34" charset="0"/>
            </a:endParaRPr>
          </a:p>
        </p:txBody>
      </p:sp>
      <p:sp>
        <p:nvSpPr>
          <p:cNvPr id="9" name="Textfeld 5"/>
          <p:cNvSpPr txBox="1">
            <a:spLocks noChangeArrowheads="1"/>
          </p:cNvSpPr>
          <p:nvPr/>
        </p:nvSpPr>
        <p:spPr bwMode="auto">
          <a:xfrm>
            <a:off x="228600" y="6172200"/>
            <a:ext cx="54705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Latn-CS" sz="1400">
                <a:latin typeface="Maiandra GD" pitchFamily="34" charset="0"/>
              </a:rPr>
              <a:t>Modifikovano prema: Tintor</a:t>
            </a:r>
            <a:r>
              <a:rPr lang="en-US" sz="1400">
                <a:latin typeface="Maiandra GD" pitchFamily="34" charset="0"/>
              </a:rPr>
              <a:t>é</a:t>
            </a:r>
            <a:r>
              <a:rPr lang="sr-Latn-CS" sz="1400">
                <a:latin typeface="Maiandra GD" pitchFamily="34" charset="0"/>
              </a:rPr>
              <a:t> et al, Neurology 2008;1079-83.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457200" y="-152400"/>
            <a:ext cx="57912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sr-Latn-CS" sz="2000" b="1" dirty="0">
                <a:solidFill>
                  <a:srgbClr val="005828"/>
                </a:solidFill>
                <a:latin typeface="Maiandra GD" pitchFamily="34" charset="0"/>
                <a:ea typeface="+mj-ea"/>
                <a:cs typeface="+mj-cs"/>
              </a:rPr>
              <a:t>KIS</a:t>
            </a:r>
            <a:r>
              <a:rPr lang="sr-Latn-CS" sz="2400" b="1" dirty="0">
                <a:solidFill>
                  <a:srgbClr val="005828"/>
                </a:solidFill>
                <a:latin typeface="Maiandra GD" pitchFamily="34" charset="0"/>
                <a:ea typeface="+mj-ea"/>
                <a:cs typeface="+mj-cs"/>
              </a:rPr>
              <a:t>    </a:t>
            </a:r>
            <a:r>
              <a:rPr lang="sr-Latn-CS" sz="2000" b="1" dirty="0">
                <a:solidFill>
                  <a:srgbClr val="005828"/>
                </a:solidFill>
                <a:latin typeface="Maiandra GD" pitchFamily="34" charset="0"/>
                <a:ea typeface="+mj-ea"/>
                <a:cs typeface="+mj-cs"/>
              </a:rPr>
              <a:t>MS?   </a:t>
            </a:r>
            <a:br>
              <a:rPr lang="sr-Latn-CS" sz="2000" b="1" dirty="0">
                <a:solidFill>
                  <a:srgbClr val="005828"/>
                </a:solidFill>
                <a:latin typeface="Maiandra GD" pitchFamily="34" charset="0"/>
                <a:ea typeface="+mj-ea"/>
                <a:cs typeface="+mj-cs"/>
              </a:rPr>
            </a:br>
            <a:r>
              <a:rPr lang="sr-Latn-CS" sz="2000" b="1" dirty="0">
                <a:solidFill>
                  <a:srgbClr val="005828"/>
                </a:solidFill>
                <a:latin typeface="Maiandra GD" pitchFamily="34" charset="0"/>
                <a:ea typeface="+mj-ea"/>
                <a:cs typeface="+mj-cs"/>
              </a:rPr>
              <a:t>Biomarkeri u likvoru+ na MR</a:t>
            </a:r>
            <a:endParaRPr lang="en-US" sz="2400" b="1" dirty="0">
              <a:solidFill>
                <a:srgbClr val="005828"/>
              </a:solidFill>
              <a:latin typeface="Maiandra GD" pitchFamily="34" charset="0"/>
              <a:ea typeface="+mj-ea"/>
              <a:cs typeface="+mj-cs"/>
            </a:endParaRPr>
          </a:p>
        </p:txBody>
      </p:sp>
      <p:cxnSp>
        <p:nvCxnSpPr>
          <p:cNvPr id="12" name="Gerade Verbindung mit Pfeil 11"/>
          <p:cNvCxnSpPr/>
          <p:nvPr/>
        </p:nvCxnSpPr>
        <p:spPr>
          <a:xfrm>
            <a:off x="3124200" y="411163"/>
            <a:ext cx="304800" cy="0"/>
          </a:xfrm>
          <a:prstGeom prst="straightConnector1">
            <a:avLst/>
          </a:prstGeom>
          <a:ln w="38100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uppieren 76"/>
          <p:cNvGrpSpPr>
            <a:grpSpLocks/>
          </p:cNvGrpSpPr>
          <p:nvPr/>
        </p:nvGrpSpPr>
        <p:grpSpPr bwMode="auto">
          <a:xfrm>
            <a:off x="304800" y="1676400"/>
            <a:ext cx="8382000" cy="3429000"/>
            <a:chOff x="228600" y="1295400"/>
            <a:chExt cx="6324600" cy="4693039"/>
          </a:xfrm>
        </p:grpSpPr>
        <p:sp>
          <p:nvSpPr>
            <p:cNvPr id="14" name="Rechteck 13"/>
            <p:cNvSpPr/>
            <p:nvPr/>
          </p:nvSpPr>
          <p:spPr>
            <a:xfrm>
              <a:off x="1295877" y="4647882"/>
              <a:ext cx="990614" cy="1066797"/>
            </a:xfrm>
            <a:prstGeom prst="rect">
              <a:avLst/>
            </a:prstGeom>
            <a:noFill/>
            <a:ln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sr-Latn-CS" sz="1400" b="1" dirty="0">
                  <a:solidFill>
                    <a:srgbClr val="FF0000"/>
                  </a:solidFill>
                  <a:latin typeface="Maiandra GD" pitchFamily="34" charset="0"/>
                </a:rPr>
                <a:t>KSMS</a:t>
              </a:r>
            </a:p>
            <a:p>
              <a:pPr algn="ctr">
                <a:defRPr/>
              </a:pPr>
              <a:r>
                <a:rPr lang="sr-Latn-CS" sz="1400" b="1" dirty="0">
                  <a:solidFill>
                    <a:srgbClr val="FF0000"/>
                  </a:solidFill>
                  <a:latin typeface="Maiandra GD" pitchFamily="34" charset="0"/>
                </a:rPr>
                <a:t>23%</a:t>
              </a:r>
            </a:p>
          </p:txBody>
        </p:sp>
        <p:sp>
          <p:nvSpPr>
            <p:cNvPr id="15" name="Ellipse 14"/>
            <p:cNvSpPr/>
            <p:nvPr/>
          </p:nvSpPr>
          <p:spPr bwMode="auto">
            <a:xfrm>
              <a:off x="380726" y="4495793"/>
              <a:ext cx="1808740" cy="1492646"/>
            </a:xfrm>
            <a:prstGeom prst="ellipse">
              <a:avLst/>
            </a:prstGeom>
            <a:noFill/>
            <a:ln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sr-Latn-CS" sz="1600">
                <a:latin typeface="Maiandra GD" pitchFamily="34" charset="0"/>
              </a:endParaRPr>
            </a:p>
          </p:txBody>
        </p:sp>
        <p:sp>
          <p:nvSpPr>
            <p:cNvPr id="16" name="Textfeld 15"/>
            <p:cNvSpPr txBox="1"/>
            <p:nvPr/>
          </p:nvSpPr>
          <p:spPr bwMode="auto">
            <a:xfrm>
              <a:off x="228600" y="1295400"/>
              <a:ext cx="1880610" cy="79955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sr-Latn-CS" sz="1600" b="1" dirty="0">
                  <a:solidFill>
                    <a:srgbClr val="FF0000"/>
                  </a:solidFill>
                  <a:latin typeface="Maiandra GD" pitchFamily="34" charset="0"/>
                </a:rPr>
                <a:t>prosečno praćenje,                  50 meseci</a:t>
              </a:r>
            </a:p>
          </p:txBody>
        </p:sp>
        <p:sp>
          <p:nvSpPr>
            <p:cNvPr id="17" name="Rechteck 16"/>
            <p:cNvSpPr/>
            <p:nvPr/>
          </p:nvSpPr>
          <p:spPr>
            <a:xfrm>
              <a:off x="2209829" y="1295400"/>
              <a:ext cx="1981229" cy="762620"/>
            </a:xfrm>
            <a:prstGeom prst="rect">
              <a:avLst/>
            </a:prstGeom>
            <a:noFill/>
            <a:ln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sr-Latn-CS" b="1" dirty="0">
                  <a:solidFill>
                    <a:schemeClr val="tx1"/>
                  </a:solidFill>
                  <a:latin typeface="Maiandra GD" pitchFamily="34" charset="0"/>
                </a:rPr>
                <a:t>KIS </a:t>
              </a:r>
            </a:p>
            <a:p>
              <a:pPr algn="ctr">
                <a:defRPr/>
              </a:pPr>
              <a:r>
                <a:rPr lang="sr-Latn-CS" dirty="0">
                  <a:solidFill>
                    <a:schemeClr val="tx1"/>
                  </a:solidFill>
                  <a:latin typeface="Maiandra GD" pitchFamily="34" charset="0"/>
                </a:rPr>
                <a:t>n=392</a:t>
              </a:r>
            </a:p>
          </p:txBody>
        </p:sp>
        <p:cxnSp>
          <p:nvCxnSpPr>
            <p:cNvPr id="18" name="Gerade Verbindung mit Pfeil 17"/>
            <p:cNvCxnSpPr/>
            <p:nvPr/>
          </p:nvCxnSpPr>
          <p:spPr>
            <a:xfrm flipH="1">
              <a:off x="1295877" y="2058020"/>
              <a:ext cx="1752441" cy="304178"/>
            </a:xfrm>
            <a:prstGeom prst="straightConnector1">
              <a:avLst/>
            </a:prstGeom>
            <a:ln>
              <a:solidFill>
                <a:srgbClr val="005828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mit Pfeil 18"/>
            <p:cNvCxnSpPr/>
            <p:nvPr/>
          </p:nvCxnSpPr>
          <p:spPr>
            <a:xfrm>
              <a:off x="3429231" y="2058020"/>
              <a:ext cx="1981229" cy="304178"/>
            </a:xfrm>
            <a:prstGeom prst="straightConnector1">
              <a:avLst/>
            </a:prstGeom>
            <a:ln>
              <a:solidFill>
                <a:srgbClr val="005828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mit Pfeil 19"/>
            <p:cNvCxnSpPr/>
            <p:nvPr/>
          </p:nvCxnSpPr>
          <p:spPr>
            <a:xfrm>
              <a:off x="3200444" y="2058020"/>
              <a:ext cx="0" cy="380222"/>
            </a:xfrm>
            <a:prstGeom prst="straightConnector1">
              <a:avLst/>
            </a:prstGeom>
            <a:ln>
              <a:solidFill>
                <a:srgbClr val="005828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hteck 20"/>
            <p:cNvSpPr/>
            <p:nvPr/>
          </p:nvSpPr>
          <p:spPr>
            <a:xfrm>
              <a:off x="4724097" y="2438242"/>
              <a:ext cx="1448189" cy="762620"/>
            </a:xfrm>
            <a:prstGeom prst="rect">
              <a:avLst/>
            </a:prstGeom>
            <a:noFill/>
            <a:ln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sr-Latn-CS" sz="1400" b="1" dirty="0">
                  <a:solidFill>
                    <a:schemeClr val="tx1"/>
                  </a:solidFill>
                  <a:latin typeface="Maiandra GD" pitchFamily="34" charset="0"/>
                </a:rPr>
                <a:t>≥10 lezija</a:t>
              </a:r>
            </a:p>
            <a:p>
              <a:pPr algn="ctr">
                <a:defRPr/>
              </a:pPr>
              <a:r>
                <a:rPr lang="sr-Latn-CS" sz="1400" b="1" dirty="0">
                  <a:solidFill>
                    <a:schemeClr val="tx1"/>
                  </a:solidFill>
                  <a:latin typeface="Maiandra GD" pitchFamily="34" charset="0"/>
                </a:rPr>
                <a:t>40%</a:t>
              </a:r>
            </a:p>
          </p:txBody>
        </p:sp>
        <p:sp>
          <p:nvSpPr>
            <p:cNvPr id="22" name="Rechteck 21"/>
            <p:cNvSpPr/>
            <p:nvPr/>
          </p:nvSpPr>
          <p:spPr>
            <a:xfrm>
              <a:off x="228600" y="3428995"/>
              <a:ext cx="990615" cy="686574"/>
            </a:xfrm>
            <a:prstGeom prst="rect">
              <a:avLst/>
            </a:prstGeom>
            <a:noFill/>
            <a:ln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sr-Latn-CS" sz="1400" b="1" dirty="0">
                  <a:solidFill>
                    <a:schemeClr val="tx1"/>
                  </a:solidFill>
                  <a:latin typeface="Maiandra GD" pitchFamily="34" charset="0"/>
                </a:rPr>
                <a:t>OKT neg</a:t>
              </a:r>
            </a:p>
            <a:p>
              <a:pPr algn="ctr">
                <a:defRPr/>
              </a:pPr>
              <a:r>
                <a:rPr lang="sr-Latn-CS" sz="1400" b="1" dirty="0">
                  <a:solidFill>
                    <a:schemeClr val="tx1"/>
                  </a:solidFill>
                  <a:latin typeface="Maiandra GD" pitchFamily="34" charset="0"/>
                </a:rPr>
                <a:t>74%</a:t>
              </a:r>
            </a:p>
          </p:txBody>
        </p:sp>
        <p:sp>
          <p:nvSpPr>
            <p:cNvPr id="23" name="Rechteck 22"/>
            <p:cNvSpPr/>
            <p:nvPr/>
          </p:nvSpPr>
          <p:spPr>
            <a:xfrm>
              <a:off x="1295877" y="3428995"/>
              <a:ext cx="990614" cy="686574"/>
            </a:xfrm>
            <a:prstGeom prst="rect">
              <a:avLst/>
            </a:prstGeom>
            <a:noFill/>
            <a:ln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sr-Latn-CS" sz="1400" b="1" dirty="0">
                  <a:solidFill>
                    <a:schemeClr val="tx1"/>
                  </a:solidFill>
                  <a:latin typeface="Maiandra GD" pitchFamily="34" charset="0"/>
                </a:rPr>
                <a:t>OKT poz</a:t>
              </a:r>
            </a:p>
            <a:p>
              <a:pPr algn="ctr">
                <a:defRPr/>
              </a:pPr>
              <a:r>
                <a:rPr lang="sr-Latn-CS" sz="1400" b="1" dirty="0">
                  <a:solidFill>
                    <a:schemeClr val="tx1"/>
                  </a:solidFill>
                  <a:latin typeface="Maiandra GD" pitchFamily="34" charset="0"/>
                </a:rPr>
                <a:t>26%</a:t>
              </a:r>
            </a:p>
          </p:txBody>
        </p:sp>
        <p:sp>
          <p:nvSpPr>
            <p:cNvPr id="24" name="Rechteck 23"/>
            <p:cNvSpPr/>
            <p:nvPr/>
          </p:nvSpPr>
          <p:spPr>
            <a:xfrm>
              <a:off x="2361955" y="3428995"/>
              <a:ext cx="990614" cy="686574"/>
            </a:xfrm>
            <a:prstGeom prst="rect">
              <a:avLst/>
            </a:prstGeom>
            <a:noFill/>
            <a:ln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sr-Latn-CS" sz="1400" b="1" dirty="0">
                  <a:solidFill>
                    <a:schemeClr val="tx1"/>
                  </a:solidFill>
                  <a:latin typeface="Maiandra GD" pitchFamily="34" charset="0"/>
                </a:rPr>
                <a:t>OKT neg</a:t>
              </a:r>
            </a:p>
            <a:p>
              <a:pPr algn="ctr">
                <a:defRPr/>
              </a:pPr>
              <a:r>
                <a:rPr lang="sr-Latn-CS" sz="1400" b="1" dirty="0">
                  <a:solidFill>
                    <a:schemeClr val="tx1"/>
                  </a:solidFill>
                  <a:latin typeface="Maiandra GD" pitchFamily="34" charset="0"/>
                </a:rPr>
                <a:t>36%</a:t>
              </a:r>
            </a:p>
          </p:txBody>
        </p:sp>
        <p:sp>
          <p:nvSpPr>
            <p:cNvPr id="25" name="Rechteck 24"/>
            <p:cNvSpPr/>
            <p:nvPr/>
          </p:nvSpPr>
          <p:spPr>
            <a:xfrm>
              <a:off x="3429231" y="3428995"/>
              <a:ext cx="990615" cy="686574"/>
            </a:xfrm>
            <a:prstGeom prst="rect">
              <a:avLst/>
            </a:prstGeom>
            <a:noFill/>
            <a:ln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sr-Latn-CS" sz="1400" b="1" dirty="0">
                  <a:solidFill>
                    <a:schemeClr val="tx1"/>
                  </a:solidFill>
                  <a:latin typeface="Maiandra GD" pitchFamily="34" charset="0"/>
                </a:rPr>
                <a:t>OKT poz</a:t>
              </a:r>
            </a:p>
            <a:p>
              <a:pPr algn="ctr">
                <a:defRPr/>
              </a:pPr>
              <a:r>
                <a:rPr lang="sr-Latn-CS" sz="1400" b="1" dirty="0">
                  <a:solidFill>
                    <a:schemeClr val="tx1"/>
                  </a:solidFill>
                  <a:latin typeface="Maiandra GD" pitchFamily="34" charset="0"/>
                </a:rPr>
                <a:t>64%</a:t>
              </a:r>
            </a:p>
          </p:txBody>
        </p:sp>
        <p:sp>
          <p:nvSpPr>
            <p:cNvPr id="26" name="Rechteck 25"/>
            <p:cNvSpPr/>
            <p:nvPr/>
          </p:nvSpPr>
          <p:spPr>
            <a:xfrm>
              <a:off x="4495309" y="3428995"/>
              <a:ext cx="990615" cy="686574"/>
            </a:xfrm>
            <a:prstGeom prst="rect">
              <a:avLst/>
            </a:prstGeom>
            <a:noFill/>
            <a:ln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sr-Latn-CS" sz="1400" b="1" dirty="0">
                  <a:solidFill>
                    <a:schemeClr val="tx1"/>
                  </a:solidFill>
                  <a:latin typeface="Maiandra GD" pitchFamily="34" charset="0"/>
                </a:rPr>
                <a:t>OKT neg</a:t>
              </a:r>
            </a:p>
            <a:p>
              <a:pPr algn="ctr">
                <a:defRPr/>
              </a:pPr>
              <a:r>
                <a:rPr lang="sr-Latn-CS" sz="1400" b="1" dirty="0">
                  <a:solidFill>
                    <a:schemeClr val="tx1"/>
                  </a:solidFill>
                  <a:latin typeface="Maiandra GD" pitchFamily="34" charset="0"/>
                </a:rPr>
                <a:t>17%</a:t>
              </a:r>
            </a:p>
          </p:txBody>
        </p:sp>
        <p:sp>
          <p:nvSpPr>
            <p:cNvPr id="27" name="Rechteck 26"/>
            <p:cNvSpPr/>
            <p:nvPr/>
          </p:nvSpPr>
          <p:spPr>
            <a:xfrm>
              <a:off x="5562586" y="3428995"/>
              <a:ext cx="990614" cy="686574"/>
            </a:xfrm>
            <a:prstGeom prst="rect">
              <a:avLst/>
            </a:prstGeom>
            <a:noFill/>
            <a:ln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sr-Latn-CS" sz="1400" b="1" dirty="0">
                  <a:solidFill>
                    <a:schemeClr val="tx1"/>
                  </a:solidFill>
                  <a:latin typeface="Maiandra GD" pitchFamily="34" charset="0"/>
                </a:rPr>
                <a:t>OKT poz</a:t>
              </a:r>
            </a:p>
            <a:p>
              <a:pPr algn="ctr">
                <a:defRPr/>
              </a:pPr>
              <a:r>
                <a:rPr lang="sr-Latn-CS" sz="1400" b="1" dirty="0">
                  <a:solidFill>
                    <a:schemeClr val="tx1"/>
                  </a:solidFill>
                  <a:latin typeface="Maiandra GD" pitchFamily="34" charset="0"/>
                </a:rPr>
                <a:t>83%</a:t>
              </a:r>
            </a:p>
          </p:txBody>
        </p:sp>
        <p:sp>
          <p:nvSpPr>
            <p:cNvPr id="28" name="Rechteck 27"/>
            <p:cNvSpPr/>
            <p:nvPr/>
          </p:nvSpPr>
          <p:spPr>
            <a:xfrm>
              <a:off x="2590742" y="2438242"/>
              <a:ext cx="1448190" cy="762620"/>
            </a:xfrm>
            <a:prstGeom prst="rect">
              <a:avLst/>
            </a:prstGeom>
            <a:noFill/>
            <a:ln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sr-Latn-CS" sz="1400" b="1" dirty="0">
                  <a:solidFill>
                    <a:schemeClr val="tx1"/>
                  </a:solidFill>
                  <a:latin typeface="Maiandra GD" pitchFamily="34" charset="0"/>
                </a:rPr>
                <a:t>1-9 lezija</a:t>
              </a:r>
            </a:p>
            <a:p>
              <a:pPr algn="ctr">
                <a:defRPr/>
              </a:pPr>
              <a:r>
                <a:rPr lang="sr-Latn-CS" sz="1400" b="1" dirty="0">
                  <a:solidFill>
                    <a:schemeClr val="tx1"/>
                  </a:solidFill>
                  <a:latin typeface="Maiandra GD" pitchFamily="34" charset="0"/>
                </a:rPr>
                <a:t>31%</a:t>
              </a:r>
            </a:p>
          </p:txBody>
        </p:sp>
        <p:sp>
          <p:nvSpPr>
            <p:cNvPr id="29" name="Rechteck 28"/>
            <p:cNvSpPr/>
            <p:nvPr/>
          </p:nvSpPr>
          <p:spPr>
            <a:xfrm>
              <a:off x="457388" y="2438242"/>
              <a:ext cx="1448189" cy="762620"/>
            </a:xfrm>
            <a:prstGeom prst="rect">
              <a:avLst/>
            </a:prstGeom>
            <a:noFill/>
            <a:ln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sr-Latn-CS" sz="1400" b="1" dirty="0">
                  <a:solidFill>
                    <a:schemeClr val="tx1"/>
                  </a:solidFill>
                  <a:latin typeface="Maiandra GD" pitchFamily="34" charset="0"/>
                </a:rPr>
                <a:t>0 lezija</a:t>
              </a:r>
            </a:p>
            <a:p>
              <a:pPr algn="ctr">
                <a:defRPr/>
              </a:pPr>
              <a:r>
                <a:rPr lang="sr-Latn-CS" sz="1400" b="1" dirty="0">
                  <a:solidFill>
                    <a:schemeClr val="tx1"/>
                  </a:solidFill>
                  <a:latin typeface="Maiandra GD" pitchFamily="34" charset="0"/>
                </a:rPr>
                <a:t>29%</a:t>
              </a:r>
            </a:p>
          </p:txBody>
        </p:sp>
        <p:grpSp>
          <p:nvGrpSpPr>
            <p:cNvPr id="30" name="Gruppieren 52"/>
            <p:cNvGrpSpPr>
              <a:grpSpLocks/>
            </p:cNvGrpSpPr>
            <p:nvPr/>
          </p:nvGrpSpPr>
          <p:grpSpPr bwMode="auto">
            <a:xfrm>
              <a:off x="990600" y="3200400"/>
              <a:ext cx="533400" cy="152400"/>
              <a:chOff x="1143000" y="4419600"/>
              <a:chExt cx="457200" cy="228600"/>
            </a:xfrm>
          </p:grpSpPr>
          <p:cxnSp>
            <p:nvCxnSpPr>
              <p:cNvPr id="48" name="Gerade Verbindung mit Pfeil 47"/>
              <p:cNvCxnSpPr/>
              <p:nvPr/>
            </p:nvCxnSpPr>
            <p:spPr>
              <a:xfrm flipH="1">
                <a:off x="1142851" y="4420292"/>
                <a:ext cx="228959" cy="228134"/>
              </a:xfrm>
              <a:prstGeom prst="straightConnector1">
                <a:avLst/>
              </a:prstGeom>
              <a:ln>
                <a:solidFill>
                  <a:srgbClr val="005828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Gerade Verbindung mit Pfeil 48"/>
              <p:cNvCxnSpPr/>
              <p:nvPr/>
            </p:nvCxnSpPr>
            <p:spPr>
              <a:xfrm>
                <a:off x="1371810" y="4420292"/>
                <a:ext cx="227932" cy="228134"/>
              </a:xfrm>
              <a:prstGeom prst="straightConnector1">
                <a:avLst/>
              </a:prstGeom>
              <a:ln>
                <a:solidFill>
                  <a:srgbClr val="005828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Gruppieren 53"/>
            <p:cNvGrpSpPr>
              <a:grpSpLocks/>
            </p:cNvGrpSpPr>
            <p:nvPr/>
          </p:nvGrpSpPr>
          <p:grpSpPr bwMode="auto">
            <a:xfrm>
              <a:off x="3124200" y="3200400"/>
              <a:ext cx="533400" cy="152400"/>
              <a:chOff x="1143000" y="4419600"/>
              <a:chExt cx="457200" cy="228600"/>
            </a:xfrm>
          </p:grpSpPr>
          <p:cxnSp>
            <p:nvCxnSpPr>
              <p:cNvPr id="46" name="Gerade Verbindung mit Pfeil 45"/>
              <p:cNvCxnSpPr/>
              <p:nvPr/>
            </p:nvCxnSpPr>
            <p:spPr>
              <a:xfrm flipH="1">
                <a:off x="1142642" y="4420292"/>
                <a:ext cx="228958" cy="228134"/>
              </a:xfrm>
              <a:prstGeom prst="straightConnector1">
                <a:avLst/>
              </a:prstGeom>
              <a:ln>
                <a:solidFill>
                  <a:srgbClr val="005828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Gerade Verbindung mit Pfeil 46"/>
              <p:cNvCxnSpPr/>
              <p:nvPr/>
            </p:nvCxnSpPr>
            <p:spPr>
              <a:xfrm>
                <a:off x="1371600" y="4420292"/>
                <a:ext cx="228959" cy="228134"/>
              </a:xfrm>
              <a:prstGeom prst="straightConnector1">
                <a:avLst/>
              </a:prstGeom>
              <a:ln>
                <a:solidFill>
                  <a:srgbClr val="005828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Gruppieren 56"/>
            <p:cNvGrpSpPr>
              <a:grpSpLocks/>
            </p:cNvGrpSpPr>
            <p:nvPr/>
          </p:nvGrpSpPr>
          <p:grpSpPr bwMode="auto">
            <a:xfrm>
              <a:off x="5257800" y="3200400"/>
              <a:ext cx="533400" cy="152400"/>
              <a:chOff x="1143000" y="4419600"/>
              <a:chExt cx="457200" cy="228600"/>
            </a:xfrm>
          </p:grpSpPr>
          <p:cxnSp>
            <p:nvCxnSpPr>
              <p:cNvPr id="44" name="Gerade Verbindung mit Pfeil 43"/>
              <p:cNvCxnSpPr/>
              <p:nvPr/>
            </p:nvCxnSpPr>
            <p:spPr>
              <a:xfrm flipH="1">
                <a:off x="1143458" y="4420292"/>
                <a:ext cx="228958" cy="228134"/>
              </a:xfrm>
              <a:prstGeom prst="straightConnector1">
                <a:avLst/>
              </a:prstGeom>
              <a:ln>
                <a:solidFill>
                  <a:srgbClr val="005828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Gerade Verbindung mit Pfeil 44"/>
              <p:cNvCxnSpPr/>
              <p:nvPr/>
            </p:nvCxnSpPr>
            <p:spPr>
              <a:xfrm>
                <a:off x="1372416" y="4420292"/>
                <a:ext cx="227932" cy="228134"/>
              </a:xfrm>
              <a:prstGeom prst="straightConnector1">
                <a:avLst/>
              </a:prstGeom>
              <a:ln>
                <a:solidFill>
                  <a:srgbClr val="005828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" name="Gerade Verbindung mit Pfeil 32"/>
            <p:cNvCxnSpPr/>
            <p:nvPr/>
          </p:nvCxnSpPr>
          <p:spPr>
            <a:xfrm>
              <a:off x="761640" y="4191614"/>
              <a:ext cx="0" cy="380222"/>
            </a:xfrm>
            <a:prstGeom prst="straightConnector1">
              <a:avLst/>
            </a:prstGeom>
            <a:ln>
              <a:solidFill>
                <a:srgbClr val="005828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mit Pfeil 33"/>
            <p:cNvCxnSpPr/>
            <p:nvPr/>
          </p:nvCxnSpPr>
          <p:spPr>
            <a:xfrm>
              <a:off x="1752254" y="4191614"/>
              <a:ext cx="0" cy="380222"/>
            </a:xfrm>
            <a:prstGeom prst="straightConnector1">
              <a:avLst/>
            </a:prstGeom>
            <a:ln>
              <a:solidFill>
                <a:srgbClr val="005828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mit Pfeil 34"/>
            <p:cNvCxnSpPr/>
            <p:nvPr/>
          </p:nvCxnSpPr>
          <p:spPr>
            <a:xfrm>
              <a:off x="2819530" y="4191614"/>
              <a:ext cx="0" cy="380222"/>
            </a:xfrm>
            <a:prstGeom prst="straightConnector1">
              <a:avLst/>
            </a:prstGeom>
            <a:ln>
              <a:solidFill>
                <a:srgbClr val="005828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mit Pfeil 35"/>
            <p:cNvCxnSpPr/>
            <p:nvPr/>
          </p:nvCxnSpPr>
          <p:spPr>
            <a:xfrm>
              <a:off x="3885609" y="4191614"/>
              <a:ext cx="0" cy="380222"/>
            </a:xfrm>
            <a:prstGeom prst="straightConnector1">
              <a:avLst/>
            </a:prstGeom>
            <a:ln>
              <a:solidFill>
                <a:srgbClr val="005828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 Verbindung mit Pfeil 36"/>
            <p:cNvCxnSpPr/>
            <p:nvPr/>
          </p:nvCxnSpPr>
          <p:spPr>
            <a:xfrm>
              <a:off x="4952885" y="4191614"/>
              <a:ext cx="0" cy="380222"/>
            </a:xfrm>
            <a:prstGeom prst="straightConnector1">
              <a:avLst/>
            </a:prstGeom>
            <a:ln>
              <a:solidFill>
                <a:srgbClr val="005828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 Verbindung mit Pfeil 37"/>
            <p:cNvCxnSpPr/>
            <p:nvPr/>
          </p:nvCxnSpPr>
          <p:spPr>
            <a:xfrm>
              <a:off x="6020161" y="4191614"/>
              <a:ext cx="0" cy="380222"/>
            </a:xfrm>
            <a:prstGeom prst="straightConnector1">
              <a:avLst/>
            </a:prstGeom>
            <a:ln>
              <a:solidFill>
                <a:srgbClr val="005828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chteck 38"/>
            <p:cNvSpPr/>
            <p:nvPr/>
          </p:nvSpPr>
          <p:spPr>
            <a:xfrm>
              <a:off x="228600" y="4647882"/>
              <a:ext cx="990615" cy="1066797"/>
            </a:xfrm>
            <a:prstGeom prst="rect">
              <a:avLst/>
            </a:prstGeom>
            <a:noFill/>
            <a:ln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sr-Latn-CS" sz="1400" b="1" dirty="0">
                  <a:solidFill>
                    <a:srgbClr val="FF0000"/>
                  </a:solidFill>
                  <a:latin typeface="Maiandra GD" pitchFamily="34" charset="0"/>
                </a:rPr>
                <a:t>KSMS</a:t>
              </a:r>
            </a:p>
            <a:p>
              <a:pPr algn="ctr">
                <a:defRPr/>
              </a:pPr>
              <a:r>
                <a:rPr lang="sr-Latn-CS" sz="1400" b="1" dirty="0">
                  <a:solidFill>
                    <a:srgbClr val="FF0000"/>
                  </a:solidFill>
                  <a:latin typeface="Maiandra GD" pitchFamily="34" charset="0"/>
                </a:rPr>
                <a:t>4%</a:t>
              </a:r>
            </a:p>
          </p:txBody>
        </p:sp>
        <p:sp>
          <p:nvSpPr>
            <p:cNvPr id="40" name="Rechteck 39"/>
            <p:cNvSpPr/>
            <p:nvPr/>
          </p:nvSpPr>
          <p:spPr>
            <a:xfrm>
              <a:off x="2361955" y="4647882"/>
              <a:ext cx="990614" cy="1066797"/>
            </a:xfrm>
            <a:prstGeom prst="rect">
              <a:avLst/>
            </a:prstGeom>
            <a:noFill/>
            <a:ln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sr-Latn-CS" sz="1400" b="1" dirty="0">
                  <a:solidFill>
                    <a:srgbClr val="FF0000"/>
                  </a:solidFill>
                  <a:latin typeface="Maiandra GD" pitchFamily="34" charset="0"/>
                </a:rPr>
                <a:t>KSMS</a:t>
              </a:r>
            </a:p>
            <a:p>
              <a:pPr algn="ctr">
                <a:defRPr/>
              </a:pPr>
              <a:r>
                <a:rPr lang="sr-Latn-CS" sz="1400" b="1" dirty="0">
                  <a:solidFill>
                    <a:srgbClr val="FF0000"/>
                  </a:solidFill>
                  <a:latin typeface="Maiandra GD" pitchFamily="34" charset="0"/>
                </a:rPr>
                <a:t>29%</a:t>
              </a:r>
            </a:p>
          </p:txBody>
        </p:sp>
        <p:sp>
          <p:nvSpPr>
            <p:cNvPr id="41" name="Rechteck 40"/>
            <p:cNvSpPr/>
            <p:nvPr/>
          </p:nvSpPr>
          <p:spPr>
            <a:xfrm>
              <a:off x="3429231" y="4647882"/>
              <a:ext cx="990615" cy="1066797"/>
            </a:xfrm>
            <a:prstGeom prst="rect">
              <a:avLst/>
            </a:prstGeom>
            <a:noFill/>
            <a:ln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sr-Latn-CS" sz="1400" b="1" dirty="0">
                  <a:solidFill>
                    <a:srgbClr val="FF0000"/>
                  </a:solidFill>
                  <a:latin typeface="Maiandra GD" pitchFamily="34" charset="0"/>
                </a:rPr>
                <a:t>KSMS</a:t>
              </a:r>
            </a:p>
            <a:p>
              <a:pPr algn="ctr">
                <a:defRPr/>
              </a:pPr>
              <a:r>
                <a:rPr lang="sr-Latn-CS" sz="1400" b="1" dirty="0">
                  <a:solidFill>
                    <a:srgbClr val="FF0000"/>
                  </a:solidFill>
                  <a:latin typeface="Maiandra GD" pitchFamily="34" charset="0"/>
                </a:rPr>
                <a:t>36%</a:t>
              </a:r>
            </a:p>
          </p:txBody>
        </p:sp>
        <p:sp>
          <p:nvSpPr>
            <p:cNvPr id="42" name="Rechteck 41"/>
            <p:cNvSpPr/>
            <p:nvPr/>
          </p:nvSpPr>
          <p:spPr>
            <a:xfrm>
              <a:off x="4495309" y="4647882"/>
              <a:ext cx="990615" cy="1066797"/>
            </a:xfrm>
            <a:prstGeom prst="rect">
              <a:avLst/>
            </a:prstGeom>
            <a:noFill/>
            <a:ln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sr-Latn-CS" sz="1400" b="1" dirty="0">
                  <a:solidFill>
                    <a:srgbClr val="FF0000"/>
                  </a:solidFill>
                  <a:latin typeface="Maiandra GD" pitchFamily="34" charset="0"/>
                </a:rPr>
                <a:t>KSMS</a:t>
              </a:r>
            </a:p>
            <a:p>
              <a:pPr algn="ctr">
                <a:defRPr/>
              </a:pPr>
              <a:r>
                <a:rPr lang="sr-Latn-CS" sz="1400" b="1" dirty="0">
                  <a:solidFill>
                    <a:srgbClr val="FF0000"/>
                  </a:solidFill>
                  <a:latin typeface="Maiandra GD" pitchFamily="34" charset="0"/>
                </a:rPr>
                <a:t>38%</a:t>
              </a:r>
            </a:p>
          </p:txBody>
        </p:sp>
        <p:sp>
          <p:nvSpPr>
            <p:cNvPr id="43" name="Rechteck 42"/>
            <p:cNvSpPr/>
            <p:nvPr/>
          </p:nvSpPr>
          <p:spPr>
            <a:xfrm>
              <a:off x="5562586" y="4647882"/>
              <a:ext cx="990614" cy="1066797"/>
            </a:xfrm>
            <a:prstGeom prst="rect">
              <a:avLst/>
            </a:prstGeom>
            <a:noFill/>
            <a:ln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sr-Latn-CS" sz="1400" b="1" dirty="0">
                  <a:solidFill>
                    <a:srgbClr val="FF0000"/>
                  </a:solidFill>
                  <a:latin typeface="Maiandra GD" pitchFamily="34" charset="0"/>
                </a:rPr>
                <a:t>KSMS</a:t>
              </a:r>
            </a:p>
            <a:p>
              <a:pPr algn="ctr">
                <a:defRPr/>
              </a:pPr>
              <a:r>
                <a:rPr lang="sr-Latn-CS" sz="1400" b="1" dirty="0">
                  <a:solidFill>
                    <a:srgbClr val="FF0000"/>
                  </a:solidFill>
                  <a:latin typeface="Maiandra GD" pitchFamily="34" charset="0"/>
                </a:rPr>
                <a:t>64%</a:t>
              </a:r>
            </a:p>
          </p:txBody>
        </p:sp>
      </p:grpSp>
      <p:sp>
        <p:nvSpPr>
          <p:cNvPr id="50" name="Textfeld 45"/>
          <p:cNvSpPr txBox="1">
            <a:spLocks noChangeArrowheads="1"/>
          </p:cNvSpPr>
          <p:nvPr/>
        </p:nvSpPr>
        <p:spPr bwMode="auto">
          <a:xfrm>
            <a:off x="533400" y="5178425"/>
            <a:ext cx="8229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Latn-CS" sz="1400">
                <a:latin typeface="Maiandra GD" pitchFamily="34" charset="0"/>
              </a:rPr>
              <a:t>OKT=oligoklonalne IgG trake; MR=magnetna rezonanca; KSMS= klinički sigurna multipla skleroza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791200" cy="147796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CS" sz="2800" b="1" dirty="0" smtClean="0">
                <a:solidFill>
                  <a:srgbClr val="005828"/>
                </a:solidFill>
                <a:latin typeface="Maiandra GD" pitchFamily="34" charset="0"/>
              </a:rPr>
              <a:t>KIS    MS?                        Potencijalni prediktivni faktori</a:t>
            </a:r>
            <a:endParaRPr lang="en-US" sz="2800" b="1" dirty="0">
              <a:solidFill>
                <a:srgbClr val="005828"/>
              </a:solidFill>
              <a:latin typeface="Maiandra GD" pitchFamily="34" charset="0"/>
            </a:endParaRPr>
          </a:p>
        </p:txBody>
      </p:sp>
      <p:cxnSp>
        <p:nvCxnSpPr>
          <p:cNvPr id="8" name="Gerade Verbindung mit Pfeil 7"/>
          <p:cNvCxnSpPr/>
          <p:nvPr/>
        </p:nvCxnSpPr>
        <p:spPr>
          <a:xfrm>
            <a:off x="3200400" y="762000"/>
            <a:ext cx="304800" cy="0"/>
          </a:xfrm>
          <a:prstGeom prst="straightConnector1">
            <a:avLst/>
          </a:prstGeom>
          <a:ln w="38100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533400" y="2744212"/>
            <a:ext cx="8001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Latn-CS" sz="2400" dirty="0" smtClean="0">
                <a:latin typeface="Maiandra GD" pitchFamily="34" charset="0"/>
              </a:rPr>
              <a:t>Demografske karakteristike</a:t>
            </a:r>
          </a:p>
          <a:p>
            <a:pPr>
              <a:buFont typeface="Arial" pitchFamily="34" charset="0"/>
              <a:buChar char="•"/>
            </a:pPr>
            <a:r>
              <a:rPr lang="sr-Latn-CS" sz="2400" dirty="0" smtClean="0">
                <a:latin typeface="Maiandra GD" pitchFamily="34" charset="0"/>
              </a:rPr>
              <a:t>Faktori sredine</a:t>
            </a:r>
          </a:p>
          <a:p>
            <a:pPr>
              <a:buFont typeface="Arial" pitchFamily="34" charset="0"/>
              <a:buChar char="•"/>
            </a:pPr>
            <a:r>
              <a:rPr lang="sr-Latn-CS" sz="2400" dirty="0" smtClean="0">
                <a:latin typeface="Maiandra GD" pitchFamily="34" charset="0"/>
              </a:rPr>
              <a:t>Kliničke karakteristike</a:t>
            </a:r>
          </a:p>
          <a:p>
            <a:pPr>
              <a:buFont typeface="Arial" pitchFamily="34" charset="0"/>
              <a:buChar char="•"/>
            </a:pPr>
            <a:r>
              <a:rPr lang="sr-Latn-CS" sz="2400" dirty="0" smtClean="0">
                <a:latin typeface="Maiandra GD" pitchFamily="34" charset="0"/>
              </a:rPr>
              <a:t>Biomarkeri na magnetnoj rezonanci mozga i kičmene moždine</a:t>
            </a:r>
          </a:p>
          <a:p>
            <a:pPr>
              <a:buFont typeface="Arial" pitchFamily="34" charset="0"/>
              <a:buChar char="•"/>
            </a:pPr>
            <a:r>
              <a:rPr lang="sr-Latn-CS" sz="2400" dirty="0" smtClean="0">
                <a:latin typeface="Maiandra GD" pitchFamily="34" charset="0"/>
              </a:rPr>
              <a:t> Biomarkeri u telesnim tečnostima</a:t>
            </a:r>
          </a:p>
          <a:p>
            <a:pPr>
              <a:buFont typeface="Arial" pitchFamily="34" charset="0"/>
              <a:buChar char="•"/>
            </a:pPr>
            <a:endParaRPr lang="sr-Latn-CS" sz="2400" dirty="0" smtClean="0">
              <a:latin typeface="Maiandra GD" pitchFamily="34" charset="0"/>
            </a:endParaRPr>
          </a:p>
          <a:p>
            <a:endParaRPr lang="sr-Latn-CS" sz="2400" dirty="0" smtClean="0">
              <a:latin typeface="Maiandra GD" pitchFamily="34" charset="0"/>
            </a:endParaRPr>
          </a:p>
          <a:p>
            <a:endParaRPr lang="sr-Latn-CS" sz="2400" dirty="0">
              <a:latin typeface="Maiandra G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791200" cy="147796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CS" sz="2400" b="1" dirty="0" smtClean="0">
                <a:solidFill>
                  <a:srgbClr val="005828"/>
                </a:solidFill>
                <a:latin typeface="Maiandra GD" pitchFamily="34" charset="0"/>
              </a:rPr>
              <a:t>KIS</a:t>
            </a:r>
            <a:r>
              <a:rPr lang="sr-Latn-CS" sz="2800" b="1" dirty="0" smtClean="0">
                <a:solidFill>
                  <a:srgbClr val="005828"/>
                </a:solidFill>
                <a:latin typeface="Maiandra GD" pitchFamily="34" charset="0"/>
              </a:rPr>
              <a:t>    </a:t>
            </a:r>
            <a:r>
              <a:rPr lang="sr-Latn-CS" sz="2400" b="1" dirty="0" smtClean="0">
                <a:solidFill>
                  <a:srgbClr val="005828"/>
                </a:solidFill>
                <a:latin typeface="Maiandra GD" pitchFamily="34" charset="0"/>
              </a:rPr>
              <a:t>MS?   </a:t>
            </a:r>
            <a:br>
              <a:rPr lang="sr-Latn-CS" sz="2400" b="1" dirty="0" smtClean="0">
                <a:solidFill>
                  <a:srgbClr val="005828"/>
                </a:solidFill>
                <a:latin typeface="Maiandra GD" pitchFamily="34" charset="0"/>
              </a:rPr>
            </a:br>
            <a:r>
              <a:rPr lang="sr-Latn-CS" sz="2400" b="1" dirty="0" smtClean="0">
                <a:solidFill>
                  <a:srgbClr val="005828"/>
                </a:solidFill>
                <a:latin typeface="Maiandra GD" pitchFamily="34" charset="0"/>
              </a:rPr>
              <a:t>demografski i sredinski faktori, kliničke karakteristike</a:t>
            </a:r>
            <a:endParaRPr lang="en-US" sz="2800" b="1" dirty="0">
              <a:solidFill>
                <a:srgbClr val="005828"/>
              </a:solidFill>
              <a:latin typeface="Maiandra GD" pitchFamily="34" charset="0"/>
            </a:endParaRPr>
          </a:p>
        </p:txBody>
      </p:sp>
      <p:cxnSp>
        <p:nvCxnSpPr>
          <p:cNvPr id="7" name="Gerade Verbindung mit Pfeil 6"/>
          <p:cNvCxnSpPr/>
          <p:nvPr/>
        </p:nvCxnSpPr>
        <p:spPr>
          <a:xfrm>
            <a:off x="3200400" y="685800"/>
            <a:ext cx="304800" cy="0"/>
          </a:xfrm>
          <a:prstGeom prst="straightConnector1">
            <a:avLst/>
          </a:prstGeom>
          <a:ln w="38100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Tabelle 7"/>
          <p:cNvGraphicFramePr>
            <a:graphicFrameLocks noGrp="1"/>
          </p:cNvGraphicFramePr>
          <p:nvPr/>
        </p:nvGraphicFramePr>
        <p:xfrm>
          <a:off x="250824" y="2574925"/>
          <a:ext cx="8435975" cy="2952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05237"/>
                <a:gridCol w="3730738"/>
              </a:tblGrid>
              <a:tr h="789794">
                <a:tc>
                  <a:txBody>
                    <a:bodyPr/>
                    <a:lstStyle/>
                    <a:p>
                      <a:r>
                        <a:rPr lang="sr-Latn-CS" sz="1800" dirty="0" smtClean="0">
                          <a:solidFill>
                            <a:schemeClr val="bg1"/>
                          </a:solidFill>
                          <a:latin typeface="Maiandra GD" pitchFamily="34" charset="0"/>
                        </a:rPr>
                        <a:t>Veći rizik od konverzije u MS</a:t>
                      </a:r>
                      <a:endParaRPr lang="sr-Latn-CS" sz="1800" dirty="0">
                        <a:solidFill>
                          <a:schemeClr val="bg1"/>
                        </a:solidFill>
                        <a:latin typeface="Maiandra GD" pitchFamily="34" charset="0"/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CS" sz="1600" dirty="0" smtClean="0">
                          <a:latin typeface="Maiandra GD" pitchFamily="34" charset="0"/>
                        </a:rPr>
                        <a:t>studija</a:t>
                      </a:r>
                      <a:endParaRPr lang="sr-Latn-CS" sz="1600" dirty="0">
                        <a:latin typeface="Maiandra GD" pitchFamily="34" charset="0"/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789794">
                <a:tc>
                  <a:txBody>
                    <a:bodyPr/>
                    <a:lstStyle/>
                    <a:p>
                      <a:r>
                        <a:rPr lang="sr-Latn-CS" sz="1800" b="1" dirty="0" smtClean="0">
                          <a:solidFill>
                            <a:srgbClr val="003300"/>
                          </a:solidFill>
                          <a:latin typeface="Maiandra GD" pitchFamily="34" charset="0"/>
                        </a:rPr>
                        <a:t>Mladji</a:t>
                      </a:r>
                      <a:r>
                        <a:rPr lang="sr-Latn-CS" sz="1800" b="1" baseline="0" dirty="0" smtClean="0">
                          <a:solidFill>
                            <a:srgbClr val="003300"/>
                          </a:solidFill>
                          <a:latin typeface="Maiandra GD" pitchFamily="34" charset="0"/>
                        </a:rPr>
                        <a:t> bolesnici</a:t>
                      </a:r>
                      <a:endParaRPr lang="sr-Latn-CS" sz="1800" b="1" dirty="0">
                        <a:solidFill>
                          <a:srgbClr val="003300"/>
                        </a:solidFill>
                        <a:latin typeface="Maiandra GD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CS" sz="1400" dirty="0" smtClean="0">
                          <a:latin typeface="Maiandra GD" pitchFamily="34" charset="0"/>
                        </a:rPr>
                        <a:t>CHAMPIONS studija</a:t>
                      </a:r>
                    </a:p>
                    <a:p>
                      <a:r>
                        <a:rPr lang="sr-Latn-CS" sz="1400" dirty="0" smtClean="0">
                          <a:latin typeface="Maiandra GD" pitchFamily="34" charset="0"/>
                        </a:rPr>
                        <a:t>Alroughani</a:t>
                      </a:r>
                      <a:r>
                        <a:rPr lang="sr-Latn-CS" sz="1400" baseline="0" dirty="0" smtClean="0">
                          <a:latin typeface="Maiandra GD" pitchFamily="34" charset="0"/>
                        </a:rPr>
                        <a:t> et al, 2012</a:t>
                      </a:r>
                    </a:p>
                    <a:p>
                      <a:r>
                        <a:rPr lang="sr-Latn-CS" sz="1400" baseline="0" dirty="0" smtClean="0">
                          <a:latin typeface="Maiandra GD" pitchFamily="34" charset="0"/>
                        </a:rPr>
                        <a:t>Kuhle et al, 2015</a:t>
                      </a:r>
                      <a:endParaRPr lang="sr-Latn-CS" sz="1400" dirty="0">
                        <a:latin typeface="Maiandra GD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57580">
                <a:tc>
                  <a:txBody>
                    <a:bodyPr/>
                    <a:lstStyle/>
                    <a:p>
                      <a:r>
                        <a:rPr lang="sr-Latn-CS" sz="1800" b="1" dirty="0" smtClean="0">
                          <a:solidFill>
                            <a:srgbClr val="003300"/>
                          </a:solidFill>
                          <a:latin typeface="Maiandra GD" pitchFamily="34" charset="0"/>
                        </a:rPr>
                        <a:t>Ženski</a:t>
                      </a:r>
                      <a:r>
                        <a:rPr lang="sr-Latn-CS" sz="1800" b="1" baseline="0" dirty="0" smtClean="0">
                          <a:solidFill>
                            <a:srgbClr val="003300"/>
                          </a:solidFill>
                          <a:latin typeface="Maiandra GD" pitchFamily="34" charset="0"/>
                        </a:rPr>
                        <a:t> pol</a:t>
                      </a:r>
                      <a:endParaRPr lang="sr-Latn-CS" sz="1800" b="1" dirty="0">
                        <a:solidFill>
                          <a:srgbClr val="003300"/>
                        </a:solidFill>
                        <a:latin typeface="Maiandra GD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CS" sz="1400" dirty="0" smtClean="0">
                          <a:latin typeface="Maiandra GD" pitchFamily="34" charset="0"/>
                        </a:rPr>
                        <a:t>Dobson et al, 2012</a:t>
                      </a:r>
                      <a:endParaRPr lang="sr-Latn-CS" sz="1400" dirty="0">
                        <a:latin typeface="Maiandra GD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57580">
                <a:tc>
                  <a:txBody>
                    <a:bodyPr/>
                    <a:lstStyle/>
                    <a:p>
                      <a:r>
                        <a:rPr lang="sr-Latn-CS" sz="1800" b="1" dirty="0" smtClean="0">
                          <a:solidFill>
                            <a:srgbClr val="003300"/>
                          </a:solidFill>
                          <a:latin typeface="Maiandra GD" pitchFamily="34" charset="0"/>
                        </a:rPr>
                        <a:t>Etnička</a:t>
                      </a:r>
                      <a:r>
                        <a:rPr lang="sr-Latn-CS" sz="1800" b="1" baseline="0" dirty="0" smtClean="0">
                          <a:solidFill>
                            <a:srgbClr val="003300"/>
                          </a:solidFill>
                          <a:latin typeface="Maiandra GD" pitchFamily="34" charset="0"/>
                        </a:rPr>
                        <a:t> pripadnost (ne-beloj rasi)</a:t>
                      </a:r>
                      <a:endParaRPr lang="sr-Latn-CS" sz="1800" b="1" dirty="0">
                        <a:solidFill>
                          <a:srgbClr val="003300"/>
                        </a:solidFill>
                        <a:latin typeface="Maiandra GD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CS" sz="1400" dirty="0" smtClean="0">
                          <a:latin typeface="Maiandra GD" pitchFamily="34" charset="0"/>
                        </a:rPr>
                        <a:t>Mowry et</a:t>
                      </a:r>
                      <a:r>
                        <a:rPr lang="sr-Latn-CS" sz="1400" baseline="0" dirty="0" smtClean="0">
                          <a:latin typeface="Maiandra GD" pitchFamily="34" charset="0"/>
                        </a:rPr>
                        <a:t> al, 2009</a:t>
                      </a:r>
                      <a:endParaRPr lang="sr-Latn-CS" sz="1400" dirty="0">
                        <a:latin typeface="Maiandra GD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57580">
                <a:tc>
                  <a:txBody>
                    <a:bodyPr/>
                    <a:lstStyle/>
                    <a:p>
                      <a:r>
                        <a:rPr lang="sr-Latn-CS" sz="1800" b="1" dirty="0" smtClean="0">
                          <a:solidFill>
                            <a:srgbClr val="003300"/>
                          </a:solidFill>
                          <a:latin typeface="Maiandra GD" pitchFamily="34" charset="0"/>
                        </a:rPr>
                        <a:t>Pušači</a:t>
                      </a:r>
                      <a:endParaRPr lang="sr-Latn-CS" sz="1800" b="1" dirty="0">
                        <a:solidFill>
                          <a:srgbClr val="003300"/>
                        </a:solidFill>
                        <a:latin typeface="Maiandra GD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CS" sz="1400" dirty="0" smtClean="0">
                          <a:latin typeface="Maiandra GD" pitchFamily="34" charset="0"/>
                        </a:rPr>
                        <a:t>Di Pauli et al, 2008</a:t>
                      </a:r>
                      <a:endParaRPr lang="sr-Latn-CS" sz="1400" dirty="0">
                        <a:latin typeface="Maiandra GD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Textfeld 8"/>
          <p:cNvSpPr txBox="1"/>
          <p:nvPr/>
        </p:nvSpPr>
        <p:spPr>
          <a:xfrm>
            <a:off x="304800" y="5867400"/>
            <a:ext cx="8353425" cy="646331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sr-Latn-CS" b="1" dirty="0" smtClean="0">
                <a:latin typeface="Maiandra GD" pitchFamily="34" charset="0"/>
              </a:rPr>
              <a:t>KLINIČKE KARAKTERISTIKE NA POČETKU BOLESTI NEMAJU PREDIKTIVNI ZNAČAJ ZA PREDIKCIJU KONVERZIJE KIS U MS</a:t>
            </a:r>
            <a:endParaRPr lang="sr-Latn-CS" b="1" dirty="0">
              <a:latin typeface="Maiandra G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274638"/>
            <a:ext cx="5791200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828"/>
                </a:solidFill>
                <a:effectLst/>
                <a:uLnTx/>
                <a:uFillTx/>
                <a:latin typeface="Maiandra GD" pitchFamily="34" charset="0"/>
                <a:ea typeface="+mj-ea"/>
                <a:cs typeface="+mj-cs"/>
              </a:rPr>
              <a:t>KIS</a:t>
            </a:r>
            <a:r>
              <a:rPr kumimoji="0" lang="sr-Latn-C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828"/>
                </a:solidFill>
                <a:effectLst/>
                <a:uLnTx/>
                <a:uFillTx/>
                <a:latin typeface="Maiandra GD" pitchFamily="34" charset="0"/>
                <a:ea typeface="+mj-ea"/>
                <a:cs typeface="+mj-cs"/>
              </a:rPr>
              <a:t>    </a:t>
            </a:r>
            <a:r>
              <a:rPr kumimoji="0" lang="sr-Latn-C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828"/>
                </a:solidFill>
                <a:effectLst/>
                <a:uLnTx/>
                <a:uFillTx/>
                <a:latin typeface="Maiandra GD" pitchFamily="34" charset="0"/>
                <a:ea typeface="+mj-ea"/>
                <a:cs typeface="+mj-cs"/>
              </a:rPr>
              <a:t>MS?   </a:t>
            </a:r>
            <a:br>
              <a:rPr kumimoji="0" lang="sr-Latn-C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828"/>
                </a:solidFill>
                <a:effectLst/>
                <a:uLnTx/>
                <a:uFillTx/>
                <a:latin typeface="Maiandra GD" pitchFamily="34" charset="0"/>
                <a:ea typeface="+mj-ea"/>
                <a:cs typeface="+mj-cs"/>
              </a:rPr>
            </a:br>
            <a:r>
              <a:rPr kumimoji="0" lang="sr-Latn-C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828"/>
                </a:solidFill>
                <a:effectLst/>
                <a:uLnTx/>
                <a:uFillTx/>
                <a:latin typeface="Maiandra GD" pitchFamily="34" charset="0"/>
                <a:ea typeface="+mj-ea"/>
                <a:cs typeface="+mj-cs"/>
              </a:rPr>
              <a:t>Biomarkeri</a:t>
            </a:r>
            <a:r>
              <a:rPr kumimoji="0" lang="sr-Latn-CS" sz="2400" b="1" i="0" u="none" strike="noStrike" kern="1200" cap="none" spc="0" normalizeH="0" noProof="0" dirty="0" smtClean="0">
                <a:ln>
                  <a:noFill/>
                </a:ln>
                <a:solidFill>
                  <a:srgbClr val="005828"/>
                </a:solidFill>
                <a:effectLst/>
                <a:uLnTx/>
                <a:uFillTx/>
                <a:latin typeface="Maiandra GD" pitchFamily="34" charset="0"/>
                <a:ea typeface="+mj-ea"/>
                <a:cs typeface="+mj-cs"/>
              </a:rPr>
              <a:t> na MR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5828"/>
              </a:solidFill>
              <a:effectLst/>
              <a:uLnTx/>
              <a:uFillTx/>
              <a:latin typeface="Maiandra GD" pitchFamily="34" charset="0"/>
              <a:ea typeface="+mj-ea"/>
              <a:cs typeface="+mj-cs"/>
            </a:endParaRPr>
          </a:p>
        </p:txBody>
      </p:sp>
      <p:cxnSp>
        <p:nvCxnSpPr>
          <p:cNvPr id="5" name="Gerade Verbindung mit Pfeil 4"/>
          <p:cNvCxnSpPr/>
          <p:nvPr/>
        </p:nvCxnSpPr>
        <p:spPr>
          <a:xfrm>
            <a:off x="3124200" y="838200"/>
            <a:ext cx="304800" cy="0"/>
          </a:xfrm>
          <a:prstGeom prst="straightConnector1">
            <a:avLst/>
          </a:prstGeom>
          <a:ln w="38100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Group 2"/>
          <p:cNvGraphicFramePr>
            <a:graphicFrameLocks noGrp="1"/>
          </p:cNvGraphicFramePr>
          <p:nvPr/>
        </p:nvGraphicFramePr>
        <p:xfrm>
          <a:off x="533400" y="2571799"/>
          <a:ext cx="8153400" cy="3600401"/>
        </p:xfrm>
        <a:graphic>
          <a:graphicData uri="http://schemas.openxmlformats.org/drawingml/2006/table">
            <a:tbl>
              <a:tblPr/>
              <a:tblGrid>
                <a:gridCol w="3352800"/>
                <a:gridCol w="2429154"/>
                <a:gridCol w="2371446"/>
              </a:tblGrid>
              <a:tr h="69216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aiandra GD" pitchFamily="34" charset="0"/>
                        </a:rPr>
                        <a:t>studija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aiandra GD" pitchFamily="34" charset="0"/>
                        </a:rPr>
                        <a:t>KSMS na FU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aiandra GD" pitchFamily="34" charset="0"/>
                        </a:rPr>
                        <a:t>(n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aiandra GD" pitchFamily="34" charset="0"/>
                        </a:rPr>
                        <a:t>ormal</a:t>
                      </a:r>
                      <a:r>
                        <a:rPr kumimoji="0" lang="sr-Latn-C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aiandra GD" pitchFamily="34" charset="0"/>
                        </a:rPr>
                        <a:t>na MR na BL)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aiandra GD" pitchFamily="34" charset="0"/>
                        </a:rPr>
                        <a:t>KSMS na FU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aiandra GD" pitchFamily="34" charset="0"/>
                        </a:rPr>
                        <a:t>(lezije na MR na BL)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69360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aiandra GD" pitchFamily="34" charset="0"/>
                        </a:rPr>
                        <a:t>Fisniku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aiandra GD" pitchFamily="34" charset="0"/>
                        </a:rPr>
                        <a:t>et al</a:t>
                      </a:r>
                      <a:r>
                        <a:rPr kumimoji="0" lang="sr-Latn-C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aiandra GD" pitchFamily="34" charset="0"/>
                        </a:rPr>
                        <a:t>,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aiandra GD" pitchFamily="34" charset="0"/>
                        </a:rPr>
                        <a:t> 2008</a:t>
                      </a:r>
                      <a:endParaRPr kumimoji="0" lang="sr-Latn-C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aiandra GD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Maiandra GD" pitchFamily="34" charset="0"/>
                        </a:rPr>
                        <a:t>(20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Maiandra GD" pitchFamily="34" charset="0"/>
                        </a:rPr>
                        <a:t> </a:t>
                      </a:r>
                      <a:r>
                        <a:rPr kumimoji="0" lang="sr-Latn-C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Maiandra GD" pitchFamily="34" charset="0"/>
                        </a:rPr>
                        <a:t>godina praćenja)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aiandra GD" pitchFamily="34" charset="0"/>
                        </a:rPr>
                        <a:t>21%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aiandra GD" pitchFamily="34" charset="0"/>
                        </a:rPr>
                        <a:t>82%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2886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aiandra GD" pitchFamily="34" charset="0"/>
                        </a:rPr>
                        <a:t>Optic Neuritis Study Group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iandra GD" pitchFamily="34" charset="0"/>
                        </a:rPr>
                        <a:t>2003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Maiandra GD" pitchFamily="34" charset="0"/>
                        </a:rPr>
                        <a:t> </a:t>
                      </a:r>
                      <a:endParaRPr kumimoji="0" lang="sr-Latn-C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aiandra GD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Maiandra GD" pitchFamily="34" charset="0"/>
                        </a:rPr>
                        <a:t>(5 godina praćenja)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aiandra GD" pitchFamily="34" charset="0"/>
                        </a:rPr>
                        <a:t>22%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aiandra GD" pitchFamily="34" charset="0"/>
                        </a:rPr>
                        <a:t>56%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9360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aiandra GD" pitchFamily="34" charset="0"/>
                        </a:rPr>
                        <a:t>Minneboo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aiandra GD" pitchFamily="34" charset="0"/>
                        </a:rPr>
                        <a:t> et al</a:t>
                      </a:r>
                      <a:r>
                        <a:rPr kumimoji="0" lang="sr-Latn-C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aiandra GD" pitchFamily="34" charset="0"/>
                        </a:rPr>
                        <a:t>,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aiandra GD" pitchFamily="34" charset="0"/>
                        </a:rPr>
                        <a:t>2004</a:t>
                      </a:r>
                      <a:endParaRPr kumimoji="0" lang="sr-Latn-C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aiandra GD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Maiandra GD" pitchFamily="34" charset="0"/>
                        </a:rPr>
                        <a:t>(8 godina praćenja)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aiandra GD" pitchFamily="34" charset="0"/>
                        </a:rPr>
                        <a:t>24%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aiandra GD" pitchFamily="34" charset="0"/>
                        </a:rPr>
                        <a:t>72%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9216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aiandra GD" pitchFamily="34" charset="0"/>
                        </a:rPr>
                        <a:t>Tintore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aiandra GD" pitchFamily="34" charset="0"/>
                        </a:rPr>
                        <a:t> et al</a:t>
                      </a:r>
                      <a:r>
                        <a:rPr kumimoji="0" lang="sr-Latn-C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aiandra GD" pitchFamily="34" charset="0"/>
                        </a:rPr>
                        <a:t>,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aiandra GD" pitchFamily="34" charset="0"/>
                        </a:rPr>
                        <a:t> 2006</a:t>
                      </a:r>
                      <a:r>
                        <a:rPr kumimoji="0" lang="sr-Latn-C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aiandra GD" pitchFamily="34" charset="0"/>
                        </a:rPr>
                        <a:t> </a:t>
                      </a:r>
                      <a:endParaRPr kumimoji="0" lang="sr-Latn-C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Maiandra GD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Maiandra GD" pitchFamily="34" charset="0"/>
                        </a:rPr>
                        <a:t>(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Maiandra GD" pitchFamily="34" charset="0"/>
                        </a:rPr>
                        <a:t>7</a:t>
                      </a:r>
                      <a:r>
                        <a:rPr kumimoji="0" lang="sr-Latn-C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Maiandra GD" pitchFamily="34" charset="0"/>
                        </a:rPr>
                        <a:t> godina praćenja)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aiandra GD" pitchFamily="34" charset="0"/>
                        </a:rPr>
                        <a:t>8%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aiandra GD" pitchFamily="34" charset="0"/>
                        </a:rPr>
                        <a:t>63%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feld 6"/>
          <p:cNvSpPr txBox="1"/>
          <p:nvPr/>
        </p:nvSpPr>
        <p:spPr>
          <a:xfrm>
            <a:off x="533400" y="6197025"/>
            <a:ext cx="838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1600" dirty="0" smtClean="0">
                <a:latin typeface="Maiandra GD" pitchFamily="34" charset="0"/>
              </a:rPr>
              <a:t>KSMS= klinički sigurna multipla skleroza; BL= baseline; FU=follow-up. </a:t>
            </a:r>
            <a:endParaRPr lang="sr-Latn-CS" sz="1600" dirty="0">
              <a:latin typeface="Maiandra GD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33400" y="1828800"/>
            <a:ext cx="8382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1900" b="1" dirty="0" smtClean="0">
                <a:solidFill>
                  <a:srgbClr val="003300"/>
                </a:solidFill>
                <a:latin typeface="Maiandra GD" pitchFamily="34" charset="0"/>
              </a:rPr>
              <a:t>KIS: normalan nalaz na MR na konvencionalnoj MR mozga: manji rizik od tranzicije KIS u MS</a:t>
            </a:r>
            <a:endParaRPr lang="sr-Latn-CS" sz="1900" b="1" dirty="0">
              <a:solidFill>
                <a:srgbClr val="003300"/>
              </a:solidFill>
              <a:latin typeface="Maiandra GD" pitchFamily="34" charset="0"/>
            </a:endParaRPr>
          </a:p>
        </p:txBody>
      </p:sp>
      <p:sp>
        <p:nvSpPr>
          <p:cNvPr id="9" name="Abgerundetes Rechteck 8"/>
          <p:cNvSpPr/>
          <p:nvPr/>
        </p:nvSpPr>
        <p:spPr>
          <a:xfrm>
            <a:off x="6629400" y="3352800"/>
            <a:ext cx="1905000" cy="266700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152400" y="2209800"/>
            <a:ext cx="4114800" cy="86177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sr-Latn-CS" sz="1600" dirty="0" smtClean="0">
                <a:latin typeface="Maiandra GD" pitchFamily="34" charset="0"/>
              </a:rPr>
              <a:t>CHAMPS </a:t>
            </a:r>
            <a:r>
              <a:rPr lang="sr-Latn-CS" sz="1600" dirty="0">
                <a:latin typeface="Maiandra GD" pitchFamily="34" charset="0"/>
              </a:rPr>
              <a:t>(</a:t>
            </a:r>
            <a:r>
              <a:rPr lang="en-US" sz="1600" dirty="0">
                <a:solidFill>
                  <a:srgbClr val="000000"/>
                </a:solidFill>
                <a:latin typeface="Maiandra GD" pitchFamily="34" charset="0"/>
              </a:rPr>
              <a:t>IFN</a:t>
            </a:r>
            <a:r>
              <a:rPr lang="sr-Latn-CS" sz="1600" dirty="0">
                <a:solidFill>
                  <a:srgbClr val="000000"/>
                </a:solidFill>
                <a:latin typeface="Maiandra GD" pitchFamily="34" charset="0"/>
                <a:sym typeface="Symbol"/>
              </a:rPr>
              <a:t></a:t>
            </a:r>
            <a:r>
              <a:rPr lang="en-US" sz="1600" dirty="0">
                <a:solidFill>
                  <a:srgbClr val="000000"/>
                </a:solidFill>
                <a:latin typeface="Maiandra GD" pitchFamily="34" charset="0"/>
              </a:rPr>
              <a:t>-1a 30µg</a:t>
            </a:r>
            <a:r>
              <a:rPr lang="sr-Latn-CS" sz="1600" dirty="0">
                <a:solidFill>
                  <a:srgbClr val="000000"/>
                </a:solidFill>
                <a:latin typeface="Maiandra GD" pitchFamily="34" charset="0"/>
              </a:rPr>
              <a:t>, </a:t>
            </a:r>
            <a:r>
              <a:rPr lang="sr-Latn-CS" sz="1600" dirty="0" smtClean="0">
                <a:solidFill>
                  <a:srgbClr val="000000"/>
                </a:solidFill>
                <a:latin typeface="Maiandra GD" pitchFamily="34" charset="0"/>
              </a:rPr>
              <a:t>jednom nedeljno vs placebo), </a:t>
            </a:r>
            <a:r>
              <a:rPr lang="sr-Latn-CS" sz="1600" dirty="0" smtClean="0">
                <a:latin typeface="Maiandra GD" pitchFamily="34" charset="0"/>
              </a:rPr>
              <a:t>N=190, </a:t>
            </a:r>
            <a:r>
              <a:rPr lang="sr-Latn-CS" sz="1600" dirty="0" smtClean="0">
                <a:solidFill>
                  <a:srgbClr val="FF0000"/>
                </a:solidFill>
                <a:latin typeface="Maiandra GD" pitchFamily="34" charset="0"/>
              </a:rPr>
              <a:t>18 meseci praćenja</a:t>
            </a:r>
            <a:endParaRPr lang="sr-Latn-CS" sz="1600" dirty="0" smtClean="0">
              <a:latin typeface="Maiandra GD" pitchFamily="34" charset="0"/>
            </a:endParaRPr>
          </a:p>
          <a:p>
            <a:pPr>
              <a:defRPr/>
            </a:pPr>
            <a:endParaRPr lang="sr-Latn-CS" sz="1600" dirty="0">
              <a:latin typeface="Maiandra GD" pitchFamily="34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228600" y="6324600"/>
            <a:ext cx="4495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sr-Latn-CS" sz="1400" dirty="0" smtClean="0">
                <a:latin typeface="Maiandra GD" pitchFamily="34" charset="0"/>
              </a:rPr>
              <a:t>Prema: Neurology </a:t>
            </a:r>
            <a:r>
              <a:rPr lang="en-US" sz="1400" dirty="0" smtClean="0">
                <a:latin typeface="Maiandra GD" pitchFamily="34" charset="0"/>
              </a:rPr>
              <a:t> </a:t>
            </a:r>
            <a:r>
              <a:rPr lang="en-US" sz="1400" dirty="0">
                <a:latin typeface="Maiandra GD" pitchFamily="34" charset="0"/>
              </a:rPr>
              <a:t>2002</a:t>
            </a:r>
            <a:r>
              <a:rPr lang="sr-Latn-CS" sz="1400" dirty="0">
                <a:latin typeface="Maiandra GD" pitchFamily="34" charset="0"/>
              </a:rPr>
              <a:t>;</a:t>
            </a:r>
            <a:r>
              <a:rPr lang="en-US" sz="1400" dirty="0">
                <a:latin typeface="Maiandra GD" pitchFamily="34" charset="0"/>
              </a:rPr>
              <a:t> </a:t>
            </a:r>
            <a:r>
              <a:rPr lang="sr-Latn-CS" sz="1400" dirty="0">
                <a:latin typeface="Maiandra GD" pitchFamily="34" charset="0"/>
              </a:rPr>
              <a:t>59</a:t>
            </a:r>
            <a:r>
              <a:rPr lang="en-US" sz="1400" dirty="0">
                <a:latin typeface="Maiandra GD" pitchFamily="34" charset="0"/>
              </a:rPr>
              <a:t>:998-1005</a:t>
            </a:r>
            <a:r>
              <a:rPr lang="sr-Latn-CS" sz="1400" dirty="0">
                <a:latin typeface="Maiandra GD" pitchFamily="34" charset="0"/>
              </a:rPr>
              <a:t>.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457200" y="-152400"/>
            <a:ext cx="5791200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828"/>
                </a:solidFill>
                <a:effectLst/>
                <a:uLnTx/>
                <a:uFillTx/>
                <a:latin typeface="Maiandra GD" pitchFamily="34" charset="0"/>
                <a:ea typeface="+mj-ea"/>
                <a:cs typeface="+mj-cs"/>
              </a:rPr>
              <a:t>KIS</a:t>
            </a:r>
            <a:r>
              <a:rPr kumimoji="0" lang="sr-Latn-C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828"/>
                </a:solidFill>
                <a:effectLst/>
                <a:uLnTx/>
                <a:uFillTx/>
                <a:latin typeface="Maiandra GD" pitchFamily="34" charset="0"/>
                <a:ea typeface="+mj-ea"/>
                <a:cs typeface="+mj-cs"/>
              </a:rPr>
              <a:t>    </a:t>
            </a:r>
            <a:r>
              <a:rPr kumimoji="0" lang="sr-Latn-C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828"/>
                </a:solidFill>
                <a:effectLst/>
                <a:uLnTx/>
                <a:uFillTx/>
                <a:latin typeface="Maiandra GD" pitchFamily="34" charset="0"/>
                <a:ea typeface="+mj-ea"/>
                <a:cs typeface="+mj-cs"/>
              </a:rPr>
              <a:t>MS?   </a:t>
            </a:r>
            <a:br>
              <a:rPr kumimoji="0" lang="sr-Latn-C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828"/>
                </a:solidFill>
                <a:effectLst/>
                <a:uLnTx/>
                <a:uFillTx/>
                <a:latin typeface="Maiandra GD" pitchFamily="34" charset="0"/>
                <a:ea typeface="+mj-ea"/>
                <a:cs typeface="+mj-cs"/>
              </a:rPr>
            </a:br>
            <a:r>
              <a:rPr kumimoji="0" lang="sr-Latn-C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828"/>
                </a:solidFill>
                <a:effectLst/>
                <a:uLnTx/>
                <a:uFillTx/>
                <a:latin typeface="Maiandra GD" pitchFamily="34" charset="0"/>
                <a:ea typeface="+mj-ea"/>
                <a:cs typeface="+mj-cs"/>
              </a:rPr>
              <a:t>Biomarkeri</a:t>
            </a:r>
            <a:r>
              <a:rPr kumimoji="0" lang="sr-Latn-CS" sz="2400" b="1" i="0" u="none" strike="noStrike" kern="1200" cap="none" spc="0" normalizeH="0" noProof="0" dirty="0" smtClean="0">
                <a:ln>
                  <a:noFill/>
                </a:ln>
                <a:solidFill>
                  <a:srgbClr val="005828"/>
                </a:solidFill>
                <a:effectLst/>
                <a:uLnTx/>
                <a:uFillTx/>
                <a:latin typeface="Maiandra GD" pitchFamily="34" charset="0"/>
                <a:ea typeface="+mj-ea"/>
                <a:cs typeface="+mj-cs"/>
              </a:rPr>
              <a:t> na MR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5828"/>
              </a:solidFill>
              <a:effectLst/>
              <a:uLnTx/>
              <a:uFillTx/>
              <a:latin typeface="Maiandra GD" pitchFamily="34" charset="0"/>
              <a:ea typeface="+mj-ea"/>
              <a:cs typeface="+mj-cs"/>
            </a:endParaRPr>
          </a:p>
        </p:txBody>
      </p:sp>
      <p:cxnSp>
        <p:nvCxnSpPr>
          <p:cNvPr id="14" name="Gerade Verbindung mit Pfeil 13"/>
          <p:cNvCxnSpPr/>
          <p:nvPr/>
        </p:nvCxnSpPr>
        <p:spPr>
          <a:xfrm>
            <a:off x="3124200" y="411162"/>
            <a:ext cx="304800" cy="0"/>
          </a:xfrm>
          <a:prstGeom prst="straightConnector1">
            <a:avLst/>
          </a:prstGeom>
          <a:ln w="38100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feld 16"/>
          <p:cNvSpPr txBox="1"/>
          <p:nvPr/>
        </p:nvSpPr>
        <p:spPr>
          <a:xfrm>
            <a:off x="228600" y="1428690"/>
            <a:ext cx="891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000" b="1" dirty="0" smtClean="0">
                <a:solidFill>
                  <a:srgbClr val="003300"/>
                </a:solidFill>
                <a:latin typeface="Maiandra GD" pitchFamily="34" charset="0"/>
              </a:rPr>
              <a:t>KIS: veći broj lezija na MR mozga-veći rizik od tranzicije KIS u MS</a:t>
            </a:r>
            <a:endParaRPr lang="sr-Latn-CS" sz="2000" b="1" dirty="0">
              <a:solidFill>
                <a:srgbClr val="003300"/>
              </a:solidFill>
              <a:latin typeface="Maiandra GD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190875"/>
            <a:ext cx="4114800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Ellipse 14"/>
          <p:cNvSpPr/>
          <p:nvPr/>
        </p:nvSpPr>
        <p:spPr>
          <a:xfrm>
            <a:off x="3276600" y="4791075"/>
            <a:ext cx="762000" cy="3048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r-Latn-CS"/>
          </a:p>
        </p:txBody>
      </p:sp>
      <p:sp>
        <p:nvSpPr>
          <p:cNvPr id="16" name="Ellipse 15"/>
          <p:cNvSpPr/>
          <p:nvPr/>
        </p:nvSpPr>
        <p:spPr>
          <a:xfrm>
            <a:off x="3276600" y="5705475"/>
            <a:ext cx="762000" cy="2286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r-Latn-CS"/>
          </a:p>
        </p:txBody>
      </p:sp>
      <p:cxnSp>
        <p:nvCxnSpPr>
          <p:cNvPr id="21" name="Gerade Verbindung 20"/>
          <p:cNvCxnSpPr/>
          <p:nvPr/>
        </p:nvCxnSpPr>
        <p:spPr>
          <a:xfrm>
            <a:off x="4267200" y="2057400"/>
            <a:ext cx="0" cy="4648200"/>
          </a:xfrm>
          <a:prstGeom prst="line">
            <a:avLst/>
          </a:prstGeom>
          <a:ln>
            <a:solidFill>
              <a:srgbClr val="0058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3400" y="3200400"/>
            <a:ext cx="4648200" cy="2438400"/>
          </a:xfrm>
          <a:prstGeom prst="rect">
            <a:avLst/>
          </a:prstGeom>
          <a:noFill/>
          <a:ln w="9525">
            <a:solidFill>
              <a:srgbClr val="005828"/>
            </a:solidFill>
            <a:miter lim="800000"/>
            <a:headEnd/>
            <a:tailEnd/>
          </a:ln>
        </p:spPr>
      </p:pic>
      <p:sp>
        <p:nvSpPr>
          <p:cNvPr id="23" name="Ellipse 22"/>
          <p:cNvSpPr/>
          <p:nvPr/>
        </p:nvSpPr>
        <p:spPr>
          <a:xfrm>
            <a:off x="5867400" y="4724400"/>
            <a:ext cx="838200" cy="3810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r-Latn-CS"/>
          </a:p>
        </p:txBody>
      </p:sp>
      <p:sp>
        <p:nvSpPr>
          <p:cNvPr id="24" name="Ellipse 23"/>
          <p:cNvSpPr/>
          <p:nvPr/>
        </p:nvSpPr>
        <p:spPr>
          <a:xfrm>
            <a:off x="7924800" y="5029200"/>
            <a:ext cx="838200" cy="3810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r-Latn-CS"/>
          </a:p>
        </p:txBody>
      </p:sp>
      <p:sp>
        <p:nvSpPr>
          <p:cNvPr id="26" name="Rechteck 25"/>
          <p:cNvSpPr/>
          <p:nvPr/>
        </p:nvSpPr>
        <p:spPr>
          <a:xfrm>
            <a:off x="4343400" y="6324600"/>
            <a:ext cx="4495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sr-Latn-CS" sz="1400" dirty="0" smtClean="0">
                <a:latin typeface="Maiandra GD" pitchFamily="34" charset="0"/>
              </a:rPr>
              <a:t>Prema: Brain </a:t>
            </a:r>
            <a:r>
              <a:rPr lang="en-US" sz="1400" dirty="0" smtClean="0">
                <a:latin typeface="Maiandra GD" pitchFamily="34" charset="0"/>
              </a:rPr>
              <a:t>200</a:t>
            </a:r>
            <a:r>
              <a:rPr lang="sr-Latn-CS" sz="1400" dirty="0" smtClean="0">
                <a:latin typeface="Maiandra GD" pitchFamily="34" charset="0"/>
              </a:rPr>
              <a:t>8;131</a:t>
            </a:r>
            <a:r>
              <a:rPr lang="en-US" sz="1400" dirty="0" smtClean="0">
                <a:latin typeface="Maiandra GD" pitchFamily="34" charset="0"/>
              </a:rPr>
              <a:t>:</a:t>
            </a:r>
            <a:r>
              <a:rPr lang="sr-Latn-CS" sz="1400" dirty="0" smtClean="0">
                <a:latin typeface="Maiandra GD" pitchFamily="34" charset="0"/>
              </a:rPr>
              <a:t>808-817.</a:t>
            </a:r>
            <a:endParaRPr lang="sr-Latn-CS" sz="1400" dirty="0">
              <a:latin typeface="Maiandra GD" pitchFamily="34" charset="0"/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4343400" y="2252246"/>
            <a:ext cx="457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1600" dirty="0" smtClean="0">
                <a:latin typeface="Maiandra GD" pitchFamily="34" charset="0"/>
              </a:rPr>
              <a:t>N=107/140 KIS, prosečno </a:t>
            </a:r>
            <a:r>
              <a:rPr lang="sr-Latn-CS" sz="1600" smtClean="0">
                <a:latin typeface="Maiandra GD" pitchFamily="34" charset="0"/>
              </a:rPr>
              <a:t>praćenje 20.2 </a:t>
            </a:r>
            <a:r>
              <a:rPr lang="sr-Latn-CS" sz="1600" dirty="0" smtClean="0">
                <a:latin typeface="Maiandra GD" pitchFamily="34" charset="0"/>
              </a:rPr>
              <a:t>godine</a:t>
            </a:r>
            <a:endParaRPr lang="sr-Latn-CS" sz="1600" dirty="0">
              <a:latin typeface="Maiandra G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e 4"/>
          <p:cNvGraphicFramePr>
            <a:graphicFrameLocks noGrp="1"/>
          </p:cNvGraphicFramePr>
          <p:nvPr/>
        </p:nvGraphicFramePr>
        <p:xfrm>
          <a:off x="323850" y="3016396"/>
          <a:ext cx="6409208" cy="27904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4604"/>
                <a:gridCol w="3204604"/>
              </a:tblGrid>
              <a:tr h="789794">
                <a:tc>
                  <a:txBody>
                    <a:bodyPr/>
                    <a:lstStyle/>
                    <a:p>
                      <a:r>
                        <a:rPr lang="sr-Latn-CS" sz="1600" dirty="0" smtClean="0">
                          <a:latin typeface="Maiandra GD" pitchFamily="34" charset="0"/>
                        </a:rPr>
                        <a:t>Veći rizik od tranziije KIS u KSMS</a:t>
                      </a:r>
                      <a:endParaRPr lang="sr-Latn-CS" sz="1600" dirty="0">
                        <a:latin typeface="Maiandra GD" pitchFamily="34" charset="0"/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CS" sz="1600" dirty="0" smtClean="0">
                          <a:latin typeface="Maiandra GD" pitchFamily="34" charset="0"/>
                        </a:rPr>
                        <a:t>studija</a:t>
                      </a:r>
                      <a:endParaRPr lang="sr-Latn-CS" sz="1600" dirty="0">
                        <a:latin typeface="Maiandra GD" pitchFamily="34" charset="0"/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506350">
                <a:tc>
                  <a:txBody>
                    <a:bodyPr/>
                    <a:lstStyle/>
                    <a:p>
                      <a:r>
                        <a:rPr lang="sr-Latn-CS" sz="1600" b="1" dirty="0" smtClean="0">
                          <a:solidFill>
                            <a:srgbClr val="00B050"/>
                          </a:solidFill>
                          <a:latin typeface="Maiandra GD" pitchFamily="34" charset="0"/>
                        </a:rPr>
                        <a:t>Infratentorijalne lezije</a:t>
                      </a:r>
                      <a:endParaRPr lang="sr-Latn-CS" sz="1600" b="1" dirty="0">
                        <a:solidFill>
                          <a:srgbClr val="00B050"/>
                        </a:solidFill>
                        <a:latin typeface="Maiandra GD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CS" sz="1400" dirty="0" smtClean="0">
                          <a:latin typeface="Maiandra GD" pitchFamily="34" charset="0"/>
                        </a:rPr>
                        <a:t>Tintore et al, Neurology 2010</a:t>
                      </a:r>
                      <a:endParaRPr lang="sr-Latn-CS" sz="1400" dirty="0">
                        <a:latin typeface="Maiandra GD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57580">
                <a:tc>
                  <a:txBody>
                    <a:bodyPr/>
                    <a:lstStyle/>
                    <a:p>
                      <a:r>
                        <a:rPr lang="sr-Latn-CS" sz="1600" b="1" dirty="0" smtClean="0">
                          <a:latin typeface="Maiandra GD" pitchFamily="34" charset="0"/>
                        </a:rPr>
                        <a:t>C. callosum, corona radiata, </a:t>
                      </a:r>
                    </a:p>
                    <a:p>
                      <a:r>
                        <a:rPr lang="sr-Latn-CS" sz="1600" b="1" dirty="0" smtClean="0">
                          <a:latin typeface="Maiandra GD" pitchFamily="34" charset="0"/>
                        </a:rPr>
                        <a:t>cingulum</a:t>
                      </a:r>
                      <a:endParaRPr lang="sr-Latn-CS" sz="1600" b="1" dirty="0">
                        <a:latin typeface="Maiandra GD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CS" sz="1400" dirty="0" smtClean="0">
                          <a:latin typeface="Maiandra GD" pitchFamily="34" charset="0"/>
                        </a:rPr>
                        <a:t>Giorgio et al, Neurology 2013</a:t>
                      </a:r>
                      <a:endParaRPr lang="sr-Latn-CS" sz="1400" dirty="0">
                        <a:latin typeface="Maiandra GD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57580">
                <a:tc>
                  <a:txBody>
                    <a:bodyPr/>
                    <a:lstStyle/>
                    <a:p>
                      <a:r>
                        <a:rPr lang="sr-Latn-CS" sz="1600" b="1" dirty="0" smtClean="0">
                          <a:latin typeface="Maiandra GD" pitchFamily="34" charset="0"/>
                        </a:rPr>
                        <a:t>Asimptomatske lezije na</a:t>
                      </a:r>
                      <a:r>
                        <a:rPr lang="sr-Latn-CS" sz="1600" b="1" baseline="0" dirty="0" smtClean="0">
                          <a:latin typeface="Maiandra GD" pitchFamily="34" charset="0"/>
                        </a:rPr>
                        <a:t> KM</a:t>
                      </a:r>
                      <a:endParaRPr lang="sr-Latn-CS" sz="1600" b="1" dirty="0">
                        <a:latin typeface="Maiandra GD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CS" sz="1400" dirty="0" smtClean="0">
                          <a:latin typeface="Maiandra GD" pitchFamily="34" charset="0"/>
                        </a:rPr>
                        <a:t>Sombekke et al, Neurology 2013</a:t>
                      </a:r>
                      <a:endParaRPr lang="sr-Latn-CS" sz="1400" dirty="0">
                        <a:latin typeface="Maiandra GD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57580">
                <a:tc>
                  <a:txBody>
                    <a:bodyPr/>
                    <a:lstStyle/>
                    <a:p>
                      <a:r>
                        <a:rPr lang="sr-Latn-CS" sz="1600" b="1" dirty="0" smtClean="0">
                          <a:latin typeface="Maiandra GD" pitchFamily="34" charset="0"/>
                        </a:rPr>
                        <a:t>Atrofija sive mase</a:t>
                      </a:r>
                      <a:endParaRPr lang="sr-Latn-CS" sz="1600" b="1" dirty="0">
                        <a:latin typeface="Maiandra GD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CS" sz="1400" dirty="0" smtClean="0">
                          <a:latin typeface="Maiandra GD" pitchFamily="34" charset="0"/>
                        </a:rPr>
                        <a:t>Calabrese et</a:t>
                      </a:r>
                      <a:r>
                        <a:rPr lang="sr-Latn-CS" sz="1400" baseline="0" dirty="0" smtClean="0">
                          <a:latin typeface="Maiandra GD" pitchFamily="34" charset="0"/>
                        </a:rPr>
                        <a:t> al, Neurology 2011</a:t>
                      </a:r>
                      <a:endParaRPr lang="sr-Latn-CS" sz="1400" dirty="0">
                        <a:latin typeface="Maiandra GD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6" name="Title 1"/>
          <p:cNvSpPr txBox="1">
            <a:spLocks/>
          </p:cNvSpPr>
          <p:nvPr/>
        </p:nvSpPr>
        <p:spPr bwMode="auto">
          <a:xfrm>
            <a:off x="457200" y="-152400"/>
            <a:ext cx="5791200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828"/>
                </a:solidFill>
                <a:effectLst/>
                <a:uLnTx/>
                <a:uFillTx/>
                <a:latin typeface="Maiandra GD" pitchFamily="34" charset="0"/>
                <a:ea typeface="+mj-ea"/>
                <a:cs typeface="+mj-cs"/>
              </a:rPr>
              <a:t>KIS</a:t>
            </a:r>
            <a:r>
              <a:rPr kumimoji="0" lang="sr-Latn-C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828"/>
                </a:solidFill>
                <a:effectLst/>
                <a:uLnTx/>
                <a:uFillTx/>
                <a:latin typeface="Maiandra GD" pitchFamily="34" charset="0"/>
                <a:ea typeface="+mj-ea"/>
                <a:cs typeface="+mj-cs"/>
              </a:rPr>
              <a:t>    </a:t>
            </a:r>
            <a:r>
              <a:rPr kumimoji="0" lang="sr-Latn-C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828"/>
                </a:solidFill>
                <a:effectLst/>
                <a:uLnTx/>
                <a:uFillTx/>
                <a:latin typeface="Maiandra GD" pitchFamily="34" charset="0"/>
                <a:ea typeface="+mj-ea"/>
                <a:cs typeface="+mj-cs"/>
              </a:rPr>
              <a:t>MS?   </a:t>
            </a:r>
            <a:br>
              <a:rPr kumimoji="0" lang="sr-Latn-C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828"/>
                </a:solidFill>
                <a:effectLst/>
                <a:uLnTx/>
                <a:uFillTx/>
                <a:latin typeface="Maiandra GD" pitchFamily="34" charset="0"/>
                <a:ea typeface="+mj-ea"/>
                <a:cs typeface="+mj-cs"/>
              </a:rPr>
            </a:br>
            <a:r>
              <a:rPr kumimoji="0" lang="sr-Latn-C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828"/>
                </a:solidFill>
                <a:effectLst/>
                <a:uLnTx/>
                <a:uFillTx/>
                <a:latin typeface="Maiandra GD" pitchFamily="34" charset="0"/>
                <a:ea typeface="+mj-ea"/>
                <a:cs typeface="+mj-cs"/>
              </a:rPr>
              <a:t>Biomarkeri</a:t>
            </a:r>
            <a:r>
              <a:rPr kumimoji="0" lang="sr-Latn-CS" sz="2400" b="1" i="0" u="none" strike="noStrike" kern="1200" cap="none" spc="0" normalizeH="0" noProof="0" dirty="0" smtClean="0">
                <a:ln>
                  <a:noFill/>
                </a:ln>
                <a:solidFill>
                  <a:srgbClr val="005828"/>
                </a:solidFill>
                <a:effectLst/>
                <a:uLnTx/>
                <a:uFillTx/>
                <a:latin typeface="Maiandra GD" pitchFamily="34" charset="0"/>
                <a:ea typeface="+mj-ea"/>
                <a:cs typeface="+mj-cs"/>
              </a:rPr>
              <a:t> na MR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5828"/>
              </a:solidFill>
              <a:effectLst/>
              <a:uLnTx/>
              <a:uFillTx/>
              <a:latin typeface="Maiandra GD" pitchFamily="34" charset="0"/>
              <a:ea typeface="+mj-ea"/>
              <a:cs typeface="+mj-cs"/>
            </a:endParaRPr>
          </a:p>
        </p:txBody>
      </p:sp>
      <p:cxnSp>
        <p:nvCxnSpPr>
          <p:cNvPr id="17" name="Gerade Verbindung mit Pfeil 16"/>
          <p:cNvCxnSpPr/>
          <p:nvPr/>
        </p:nvCxnSpPr>
        <p:spPr>
          <a:xfrm>
            <a:off x="3124200" y="411162"/>
            <a:ext cx="304800" cy="0"/>
          </a:xfrm>
          <a:prstGeom prst="straightConnector1">
            <a:avLst/>
          </a:prstGeom>
          <a:ln w="38100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/>
          <p:cNvSpPr txBox="1"/>
          <p:nvPr/>
        </p:nvSpPr>
        <p:spPr>
          <a:xfrm>
            <a:off x="381000" y="5791200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dirty="0" smtClean="0">
                <a:latin typeface="Maiandra GD" pitchFamily="34" charset="0"/>
              </a:rPr>
              <a:t>KSMS=klinički sigurna multipla skleroza</a:t>
            </a:r>
            <a:endParaRPr lang="sr-Latn-CS" dirty="0">
              <a:latin typeface="Maiandra GD" pitchFamily="34" charset="0"/>
            </a:endParaRPr>
          </a:p>
        </p:txBody>
      </p:sp>
      <p:pic>
        <p:nvPicPr>
          <p:cNvPr id="11" name="Picture 2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2667000"/>
            <a:ext cx="1727200" cy="16557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12" name="Gerade Verbindung mit Pfeil 11"/>
          <p:cNvCxnSpPr/>
          <p:nvPr/>
        </p:nvCxnSpPr>
        <p:spPr bwMode="auto">
          <a:xfrm flipV="1">
            <a:off x="7305675" y="3475037"/>
            <a:ext cx="130175" cy="13493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/>
          <p:nvPr/>
        </p:nvCxnSpPr>
        <p:spPr bwMode="auto">
          <a:xfrm flipH="1" flipV="1">
            <a:off x="7762875" y="3408362"/>
            <a:ext cx="195262" cy="6667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feld 18"/>
          <p:cNvSpPr txBox="1"/>
          <p:nvPr/>
        </p:nvSpPr>
        <p:spPr>
          <a:xfrm>
            <a:off x="381000" y="1905000"/>
            <a:ext cx="746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000" b="1" dirty="0" smtClean="0">
                <a:solidFill>
                  <a:srgbClr val="003300"/>
                </a:solidFill>
                <a:latin typeface="Maiandra GD" pitchFamily="34" charset="0"/>
              </a:rPr>
              <a:t>KIS: Lokalizacija lezija na MR mozga i kičmene moždine (KM): povezanost sa rizikom od tranzicije KIS u MS</a:t>
            </a:r>
            <a:endParaRPr lang="sr-Latn-CS" sz="2000" b="1" dirty="0">
              <a:solidFill>
                <a:srgbClr val="003300"/>
              </a:solidFill>
              <a:latin typeface="Maiandra G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e 4"/>
          <p:cNvGraphicFramePr>
            <a:graphicFrameLocks noGrp="1"/>
          </p:cNvGraphicFramePr>
          <p:nvPr/>
        </p:nvGraphicFramePr>
        <p:xfrm>
          <a:off x="323850" y="3016396"/>
          <a:ext cx="6409208" cy="27904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4604"/>
                <a:gridCol w="3204604"/>
              </a:tblGrid>
              <a:tr h="789794">
                <a:tc>
                  <a:txBody>
                    <a:bodyPr/>
                    <a:lstStyle/>
                    <a:p>
                      <a:r>
                        <a:rPr lang="sr-Latn-CS" sz="1600" dirty="0" smtClean="0">
                          <a:latin typeface="Maiandra GD" pitchFamily="34" charset="0"/>
                        </a:rPr>
                        <a:t>Veći rizik od tranziije KIS u KSMS</a:t>
                      </a:r>
                      <a:endParaRPr lang="sr-Latn-CS" sz="1600" dirty="0">
                        <a:latin typeface="Maiandra GD" pitchFamily="34" charset="0"/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CS" sz="1600" dirty="0" smtClean="0">
                          <a:latin typeface="Maiandra GD" pitchFamily="34" charset="0"/>
                        </a:rPr>
                        <a:t>studija</a:t>
                      </a:r>
                      <a:endParaRPr lang="sr-Latn-CS" sz="1600" dirty="0">
                        <a:latin typeface="Maiandra GD" pitchFamily="34" charset="0"/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506350">
                <a:tc>
                  <a:txBody>
                    <a:bodyPr/>
                    <a:lstStyle/>
                    <a:p>
                      <a:r>
                        <a:rPr lang="sr-Latn-CS" sz="1600" b="1" dirty="0" smtClean="0">
                          <a:solidFill>
                            <a:schemeClr val="tx1"/>
                          </a:solidFill>
                          <a:latin typeface="Maiandra GD" pitchFamily="34" charset="0"/>
                        </a:rPr>
                        <a:t>Infratentorijalne lezije</a:t>
                      </a:r>
                      <a:endParaRPr lang="sr-Latn-CS" sz="1600" b="1" dirty="0">
                        <a:solidFill>
                          <a:schemeClr val="tx1"/>
                        </a:solidFill>
                        <a:latin typeface="Maiandra GD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CS" sz="1400" dirty="0" smtClean="0">
                          <a:latin typeface="Maiandra GD" pitchFamily="34" charset="0"/>
                        </a:rPr>
                        <a:t>Tintore et al, Neurology 2010</a:t>
                      </a:r>
                      <a:endParaRPr lang="sr-Latn-CS" sz="1400" dirty="0">
                        <a:latin typeface="Maiandra GD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57580">
                <a:tc>
                  <a:txBody>
                    <a:bodyPr/>
                    <a:lstStyle/>
                    <a:p>
                      <a:r>
                        <a:rPr lang="sr-Latn-CS" sz="1600" b="1" dirty="0" smtClean="0">
                          <a:solidFill>
                            <a:srgbClr val="00B050"/>
                          </a:solidFill>
                          <a:latin typeface="Maiandra GD" pitchFamily="34" charset="0"/>
                        </a:rPr>
                        <a:t>C. callosum, corona radiata, </a:t>
                      </a:r>
                    </a:p>
                    <a:p>
                      <a:r>
                        <a:rPr lang="sr-Latn-CS" sz="1600" b="1" dirty="0" smtClean="0">
                          <a:solidFill>
                            <a:srgbClr val="00B050"/>
                          </a:solidFill>
                          <a:latin typeface="Maiandra GD" pitchFamily="34" charset="0"/>
                        </a:rPr>
                        <a:t>cingulum</a:t>
                      </a:r>
                      <a:endParaRPr lang="sr-Latn-CS" sz="1600" b="1" dirty="0">
                        <a:solidFill>
                          <a:srgbClr val="00B050"/>
                        </a:solidFill>
                        <a:latin typeface="Maiandra GD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CS" sz="1400" dirty="0" smtClean="0">
                          <a:latin typeface="Maiandra GD" pitchFamily="34" charset="0"/>
                        </a:rPr>
                        <a:t>Giorgio et al, Neurology 2013</a:t>
                      </a:r>
                      <a:endParaRPr lang="sr-Latn-CS" sz="1400" dirty="0">
                        <a:latin typeface="Maiandra GD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57580">
                <a:tc>
                  <a:txBody>
                    <a:bodyPr/>
                    <a:lstStyle/>
                    <a:p>
                      <a:r>
                        <a:rPr lang="sr-Latn-CS" sz="1600" b="1" dirty="0" smtClean="0">
                          <a:latin typeface="Maiandra GD" pitchFamily="34" charset="0"/>
                        </a:rPr>
                        <a:t>Asimptomatske lezije na</a:t>
                      </a:r>
                      <a:r>
                        <a:rPr lang="sr-Latn-CS" sz="1600" b="1" baseline="0" dirty="0" smtClean="0">
                          <a:latin typeface="Maiandra GD" pitchFamily="34" charset="0"/>
                        </a:rPr>
                        <a:t> KM</a:t>
                      </a:r>
                      <a:endParaRPr lang="sr-Latn-CS" sz="1600" b="1" dirty="0">
                        <a:latin typeface="Maiandra GD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CS" sz="1400" dirty="0" smtClean="0">
                          <a:latin typeface="Maiandra GD" pitchFamily="34" charset="0"/>
                        </a:rPr>
                        <a:t>Sombekke et al, Neurology 2013</a:t>
                      </a:r>
                      <a:endParaRPr lang="sr-Latn-CS" sz="1400" dirty="0">
                        <a:latin typeface="Maiandra GD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57580">
                <a:tc>
                  <a:txBody>
                    <a:bodyPr/>
                    <a:lstStyle/>
                    <a:p>
                      <a:r>
                        <a:rPr lang="sr-Latn-CS" sz="1600" b="1" dirty="0" smtClean="0">
                          <a:latin typeface="Maiandra GD" pitchFamily="34" charset="0"/>
                        </a:rPr>
                        <a:t>Atrofija sive mase</a:t>
                      </a:r>
                      <a:endParaRPr lang="sr-Latn-CS" sz="1600" b="1" dirty="0">
                        <a:latin typeface="Maiandra GD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CS" sz="1400" dirty="0" smtClean="0">
                          <a:latin typeface="Maiandra GD" pitchFamily="34" charset="0"/>
                        </a:rPr>
                        <a:t>Calabrese et</a:t>
                      </a:r>
                      <a:r>
                        <a:rPr lang="sr-Latn-CS" sz="1400" baseline="0" dirty="0" smtClean="0">
                          <a:latin typeface="Maiandra GD" pitchFamily="34" charset="0"/>
                        </a:rPr>
                        <a:t> al, Neurology 2011</a:t>
                      </a:r>
                      <a:endParaRPr lang="sr-Latn-CS" sz="1400" dirty="0">
                        <a:latin typeface="Maiandra GD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588" y="3232296"/>
            <a:ext cx="1727200" cy="17287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8" name="Gerade Verbindung mit Pfeil 7"/>
          <p:cNvCxnSpPr/>
          <p:nvPr/>
        </p:nvCxnSpPr>
        <p:spPr bwMode="auto">
          <a:xfrm flipH="1">
            <a:off x="7596188" y="3664096"/>
            <a:ext cx="144462" cy="2159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/>
          <p:cNvSpPr txBox="1">
            <a:spLocks/>
          </p:cNvSpPr>
          <p:nvPr/>
        </p:nvSpPr>
        <p:spPr bwMode="auto">
          <a:xfrm>
            <a:off x="457200" y="-152400"/>
            <a:ext cx="5791200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828"/>
                </a:solidFill>
                <a:effectLst/>
                <a:uLnTx/>
                <a:uFillTx/>
                <a:latin typeface="Maiandra GD" pitchFamily="34" charset="0"/>
                <a:ea typeface="+mj-ea"/>
                <a:cs typeface="+mj-cs"/>
              </a:rPr>
              <a:t>KIS</a:t>
            </a:r>
            <a:r>
              <a:rPr kumimoji="0" lang="sr-Latn-C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828"/>
                </a:solidFill>
                <a:effectLst/>
                <a:uLnTx/>
                <a:uFillTx/>
                <a:latin typeface="Maiandra GD" pitchFamily="34" charset="0"/>
                <a:ea typeface="+mj-ea"/>
                <a:cs typeface="+mj-cs"/>
              </a:rPr>
              <a:t>    </a:t>
            </a:r>
            <a:r>
              <a:rPr kumimoji="0" lang="sr-Latn-C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828"/>
                </a:solidFill>
                <a:effectLst/>
                <a:uLnTx/>
                <a:uFillTx/>
                <a:latin typeface="Maiandra GD" pitchFamily="34" charset="0"/>
                <a:ea typeface="+mj-ea"/>
                <a:cs typeface="+mj-cs"/>
              </a:rPr>
              <a:t>MS?   </a:t>
            </a:r>
            <a:br>
              <a:rPr kumimoji="0" lang="sr-Latn-C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828"/>
                </a:solidFill>
                <a:effectLst/>
                <a:uLnTx/>
                <a:uFillTx/>
                <a:latin typeface="Maiandra GD" pitchFamily="34" charset="0"/>
                <a:ea typeface="+mj-ea"/>
                <a:cs typeface="+mj-cs"/>
              </a:rPr>
            </a:br>
            <a:r>
              <a:rPr kumimoji="0" lang="sr-Latn-C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828"/>
                </a:solidFill>
                <a:effectLst/>
                <a:uLnTx/>
                <a:uFillTx/>
                <a:latin typeface="Maiandra GD" pitchFamily="34" charset="0"/>
                <a:ea typeface="+mj-ea"/>
                <a:cs typeface="+mj-cs"/>
              </a:rPr>
              <a:t>Biomarkeri</a:t>
            </a:r>
            <a:r>
              <a:rPr kumimoji="0" lang="sr-Latn-CS" sz="2400" b="1" i="0" u="none" strike="noStrike" kern="1200" cap="none" spc="0" normalizeH="0" noProof="0" dirty="0" smtClean="0">
                <a:ln>
                  <a:noFill/>
                </a:ln>
                <a:solidFill>
                  <a:srgbClr val="005828"/>
                </a:solidFill>
                <a:effectLst/>
                <a:uLnTx/>
                <a:uFillTx/>
                <a:latin typeface="Maiandra GD" pitchFamily="34" charset="0"/>
                <a:ea typeface="+mj-ea"/>
                <a:cs typeface="+mj-cs"/>
              </a:rPr>
              <a:t> na MR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5828"/>
              </a:solidFill>
              <a:effectLst/>
              <a:uLnTx/>
              <a:uFillTx/>
              <a:latin typeface="Maiandra GD" pitchFamily="34" charset="0"/>
              <a:ea typeface="+mj-ea"/>
              <a:cs typeface="+mj-cs"/>
            </a:endParaRPr>
          </a:p>
        </p:txBody>
      </p:sp>
      <p:cxnSp>
        <p:nvCxnSpPr>
          <p:cNvPr id="17" name="Gerade Verbindung mit Pfeil 16"/>
          <p:cNvCxnSpPr/>
          <p:nvPr/>
        </p:nvCxnSpPr>
        <p:spPr>
          <a:xfrm>
            <a:off x="3124200" y="411162"/>
            <a:ext cx="304800" cy="0"/>
          </a:xfrm>
          <a:prstGeom prst="straightConnector1">
            <a:avLst/>
          </a:prstGeom>
          <a:ln w="38100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/>
          <p:cNvSpPr txBox="1"/>
          <p:nvPr/>
        </p:nvSpPr>
        <p:spPr>
          <a:xfrm>
            <a:off x="381000" y="5791200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dirty="0" smtClean="0">
                <a:latin typeface="Maiandra GD" pitchFamily="34" charset="0"/>
              </a:rPr>
              <a:t>KSMS=klinički sigurna multipla skleroza</a:t>
            </a:r>
            <a:endParaRPr lang="sr-Latn-CS" dirty="0">
              <a:latin typeface="Maiandra GD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381000" y="1905000"/>
            <a:ext cx="746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000" b="1" dirty="0" smtClean="0">
                <a:solidFill>
                  <a:srgbClr val="003300"/>
                </a:solidFill>
                <a:latin typeface="Maiandra GD" pitchFamily="34" charset="0"/>
              </a:rPr>
              <a:t>KIS: Lokalizacija lezija na MR mozga i kičmene moždine: povezanost sa rizikom od tranzicije KIS u MS</a:t>
            </a:r>
            <a:endParaRPr lang="sr-Latn-CS" sz="2000" b="1" dirty="0">
              <a:solidFill>
                <a:srgbClr val="003300"/>
              </a:solidFill>
              <a:latin typeface="Maiandra G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e 4"/>
          <p:cNvGraphicFramePr>
            <a:graphicFrameLocks noGrp="1"/>
          </p:cNvGraphicFramePr>
          <p:nvPr/>
        </p:nvGraphicFramePr>
        <p:xfrm>
          <a:off x="323850" y="3016396"/>
          <a:ext cx="6409208" cy="27904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4604"/>
                <a:gridCol w="3204604"/>
              </a:tblGrid>
              <a:tr h="789794">
                <a:tc>
                  <a:txBody>
                    <a:bodyPr/>
                    <a:lstStyle/>
                    <a:p>
                      <a:r>
                        <a:rPr lang="sr-Latn-CS" sz="1600" dirty="0" smtClean="0">
                          <a:latin typeface="Maiandra GD" pitchFamily="34" charset="0"/>
                        </a:rPr>
                        <a:t>Veći rizik od tranziije KIS u KSMS</a:t>
                      </a:r>
                      <a:endParaRPr lang="sr-Latn-CS" sz="1600" dirty="0">
                        <a:latin typeface="Maiandra GD" pitchFamily="34" charset="0"/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CS" sz="1600" dirty="0" smtClean="0">
                          <a:latin typeface="Maiandra GD" pitchFamily="34" charset="0"/>
                        </a:rPr>
                        <a:t>studija</a:t>
                      </a:r>
                      <a:endParaRPr lang="sr-Latn-CS" sz="1600" dirty="0">
                        <a:latin typeface="Maiandra GD" pitchFamily="34" charset="0"/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506350">
                <a:tc>
                  <a:txBody>
                    <a:bodyPr/>
                    <a:lstStyle/>
                    <a:p>
                      <a:r>
                        <a:rPr lang="sr-Latn-CS" sz="1600" b="1" dirty="0" smtClean="0">
                          <a:solidFill>
                            <a:schemeClr val="tx1"/>
                          </a:solidFill>
                          <a:latin typeface="Maiandra GD" pitchFamily="34" charset="0"/>
                        </a:rPr>
                        <a:t>Infratentorijalne lezije</a:t>
                      </a:r>
                      <a:endParaRPr lang="sr-Latn-CS" sz="1600" b="1" dirty="0">
                        <a:solidFill>
                          <a:schemeClr val="tx1"/>
                        </a:solidFill>
                        <a:latin typeface="Maiandra GD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CS" sz="1400" dirty="0" smtClean="0">
                          <a:latin typeface="Maiandra GD" pitchFamily="34" charset="0"/>
                        </a:rPr>
                        <a:t>Tintore et al, Neurology 2010</a:t>
                      </a:r>
                      <a:endParaRPr lang="sr-Latn-CS" sz="1400" dirty="0">
                        <a:latin typeface="Maiandra GD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57580">
                <a:tc>
                  <a:txBody>
                    <a:bodyPr/>
                    <a:lstStyle/>
                    <a:p>
                      <a:r>
                        <a:rPr lang="sr-Latn-CS" sz="1600" b="1" dirty="0" smtClean="0">
                          <a:latin typeface="Maiandra GD" pitchFamily="34" charset="0"/>
                        </a:rPr>
                        <a:t>C. callosum, corona radiata, </a:t>
                      </a:r>
                    </a:p>
                    <a:p>
                      <a:r>
                        <a:rPr lang="sr-Latn-CS" sz="1600" b="1" dirty="0" smtClean="0">
                          <a:latin typeface="Maiandra GD" pitchFamily="34" charset="0"/>
                        </a:rPr>
                        <a:t>cingulum</a:t>
                      </a:r>
                      <a:endParaRPr lang="sr-Latn-CS" sz="1600" b="1" dirty="0">
                        <a:latin typeface="Maiandra GD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CS" sz="1400" dirty="0" smtClean="0">
                          <a:latin typeface="Maiandra GD" pitchFamily="34" charset="0"/>
                        </a:rPr>
                        <a:t>Giorgio et al, Neurology 2013</a:t>
                      </a:r>
                      <a:endParaRPr lang="sr-Latn-CS" sz="1400" dirty="0">
                        <a:latin typeface="Maiandra GD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57580">
                <a:tc>
                  <a:txBody>
                    <a:bodyPr/>
                    <a:lstStyle/>
                    <a:p>
                      <a:r>
                        <a:rPr lang="sr-Latn-CS" sz="1600" b="1" dirty="0" smtClean="0">
                          <a:solidFill>
                            <a:srgbClr val="00B050"/>
                          </a:solidFill>
                          <a:latin typeface="Maiandra GD" pitchFamily="34" charset="0"/>
                        </a:rPr>
                        <a:t>Asimptomatske lezije na</a:t>
                      </a:r>
                      <a:r>
                        <a:rPr lang="sr-Latn-CS" sz="1600" b="1" baseline="0" dirty="0" smtClean="0">
                          <a:solidFill>
                            <a:srgbClr val="00B050"/>
                          </a:solidFill>
                          <a:latin typeface="Maiandra GD" pitchFamily="34" charset="0"/>
                        </a:rPr>
                        <a:t> KM</a:t>
                      </a:r>
                      <a:endParaRPr lang="sr-Latn-CS" sz="1600" b="1" dirty="0">
                        <a:solidFill>
                          <a:srgbClr val="00B050"/>
                        </a:solidFill>
                        <a:latin typeface="Maiandra GD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CS" sz="1400" dirty="0" smtClean="0">
                          <a:latin typeface="Maiandra GD" pitchFamily="34" charset="0"/>
                        </a:rPr>
                        <a:t>Sombekke et al, Neurology 2013</a:t>
                      </a:r>
                      <a:endParaRPr lang="sr-Latn-CS" sz="1400" dirty="0">
                        <a:latin typeface="Maiandra GD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57580">
                <a:tc>
                  <a:txBody>
                    <a:bodyPr/>
                    <a:lstStyle/>
                    <a:p>
                      <a:r>
                        <a:rPr lang="sr-Latn-CS" sz="1600" b="1" dirty="0" smtClean="0">
                          <a:latin typeface="Maiandra GD" pitchFamily="34" charset="0"/>
                        </a:rPr>
                        <a:t>Atrofija sive mase</a:t>
                      </a:r>
                      <a:endParaRPr lang="sr-Latn-CS" sz="1600" b="1" dirty="0">
                        <a:latin typeface="Maiandra GD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CS" sz="1400" dirty="0" smtClean="0">
                          <a:latin typeface="Maiandra GD" pitchFamily="34" charset="0"/>
                        </a:rPr>
                        <a:t>Calabrese et</a:t>
                      </a:r>
                      <a:r>
                        <a:rPr lang="sr-Latn-CS" sz="1400" baseline="0" dirty="0" smtClean="0">
                          <a:latin typeface="Maiandra GD" pitchFamily="34" charset="0"/>
                        </a:rPr>
                        <a:t> al, Neurology 2011</a:t>
                      </a:r>
                      <a:endParaRPr lang="sr-Latn-CS" sz="1400" dirty="0">
                        <a:latin typeface="Maiandra GD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6" name="Title 1"/>
          <p:cNvSpPr txBox="1">
            <a:spLocks/>
          </p:cNvSpPr>
          <p:nvPr/>
        </p:nvSpPr>
        <p:spPr bwMode="auto">
          <a:xfrm>
            <a:off x="457200" y="-152400"/>
            <a:ext cx="5791200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828"/>
                </a:solidFill>
                <a:effectLst/>
                <a:uLnTx/>
                <a:uFillTx/>
                <a:latin typeface="Maiandra GD" pitchFamily="34" charset="0"/>
                <a:ea typeface="+mj-ea"/>
                <a:cs typeface="+mj-cs"/>
              </a:rPr>
              <a:t>KIS</a:t>
            </a:r>
            <a:r>
              <a:rPr kumimoji="0" lang="sr-Latn-C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828"/>
                </a:solidFill>
                <a:effectLst/>
                <a:uLnTx/>
                <a:uFillTx/>
                <a:latin typeface="Maiandra GD" pitchFamily="34" charset="0"/>
                <a:ea typeface="+mj-ea"/>
                <a:cs typeface="+mj-cs"/>
              </a:rPr>
              <a:t>    </a:t>
            </a:r>
            <a:r>
              <a:rPr kumimoji="0" lang="sr-Latn-C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828"/>
                </a:solidFill>
                <a:effectLst/>
                <a:uLnTx/>
                <a:uFillTx/>
                <a:latin typeface="Maiandra GD" pitchFamily="34" charset="0"/>
                <a:ea typeface="+mj-ea"/>
                <a:cs typeface="+mj-cs"/>
              </a:rPr>
              <a:t>MS?   </a:t>
            </a:r>
            <a:br>
              <a:rPr kumimoji="0" lang="sr-Latn-C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828"/>
                </a:solidFill>
                <a:effectLst/>
                <a:uLnTx/>
                <a:uFillTx/>
                <a:latin typeface="Maiandra GD" pitchFamily="34" charset="0"/>
                <a:ea typeface="+mj-ea"/>
                <a:cs typeface="+mj-cs"/>
              </a:rPr>
            </a:br>
            <a:r>
              <a:rPr kumimoji="0" lang="sr-Latn-C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828"/>
                </a:solidFill>
                <a:effectLst/>
                <a:uLnTx/>
                <a:uFillTx/>
                <a:latin typeface="Maiandra GD" pitchFamily="34" charset="0"/>
                <a:ea typeface="+mj-ea"/>
                <a:cs typeface="+mj-cs"/>
              </a:rPr>
              <a:t>Biomarkeri</a:t>
            </a:r>
            <a:r>
              <a:rPr kumimoji="0" lang="sr-Latn-CS" sz="2400" b="1" i="0" u="none" strike="noStrike" kern="1200" cap="none" spc="0" normalizeH="0" noProof="0" dirty="0" smtClean="0">
                <a:ln>
                  <a:noFill/>
                </a:ln>
                <a:solidFill>
                  <a:srgbClr val="005828"/>
                </a:solidFill>
                <a:effectLst/>
                <a:uLnTx/>
                <a:uFillTx/>
                <a:latin typeface="Maiandra GD" pitchFamily="34" charset="0"/>
                <a:ea typeface="+mj-ea"/>
                <a:cs typeface="+mj-cs"/>
              </a:rPr>
              <a:t> na MR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5828"/>
              </a:solidFill>
              <a:effectLst/>
              <a:uLnTx/>
              <a:uFillTx/>
              <a:latin typeface="Maiandra GD" pitchFamily="34" charset="0"/>
              <a:ea typeface="+mj-ea"/>
              <a:cs typeface="+mj-cs"/>
            </a:endParaRPr>
          </a:p>
        </p:txBody>
      </p:sp>
      <p:cxnSp>
        <p:nvCxnSpPr>
          <p:cNvPr id="17" name="Gerade Verbindung mit Pfeil 16"/>
          <p:cNvCxnSpPr/>
          <p:nvPr/>
        </p:nvCxnSpPr>
        <p:spPr>
          <a:xfrm>
            <a:off x="3124200" y="411162"/>
            <a:ext cx="304800" cy="0"/>
          </a:xfrm>
          <a:prstGeom prst="straightConnector1">
            <a:avLst/>
          </a:prstGeom>
          <a:ln w="38100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3962400"/>
            <a:ext cx="1727200" cy="1800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4" name="Textfeld 13"/>
          <p:cNvSpPr txBox="1"/>
          <p:nvPr/>
        </p:nvSpPr>
        <p:spPr>
          <a:xfrm>
            <a:off x="381000" y="5791200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dirty="0" smtClean="0">
                <a:latin typeface="Maiandra GD" pitchFamily="34" charset="0"/>
              </a:rPr>
              <a:t>KSMS=klinički sigurna multipla skleroza</a:t>
            </a:r>
            <a:endParaRPr lang="sr-Latn-CS" dirty="0">
              <a:latin typeface="Maiandra GD" pitchFamily="34" charset="0"/>
            </a:endParaRPr>
          </a:p>
        </p:txBody>
      </p:sp>
      <p:cxnSp>
        <p:nvCxnSpPr>
          <p:cNvPr id="19" name="Gerade Verbindung mit Pfeil 18"/>
          <p:cNvCxnSpPr/>
          <p:nvPr/>
        </p:nvCxnSpPr>
        <p:spPr bwMode="auto">
          <a:xfrm flipH="1">
            <a:off x="7772400" y="5181600"/>
            <a:ext cx="144462" cy="2159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381000" y="1905000"/>
            <a:ext cx="746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000" b="1" dirty="0" smtClean="0">
                <a:solidFill>
                  <a:srgbClr val="003300"/>
                </a:solidFill>
                <a:latin typeface="Maiandra GD" pitchFamily="34" charset="0"/>
              </a:rPr>
              <a:t>KIS: Lokalizacija lezija na MR mozga i kičmene moždine (KM): povezanost sa rizikom od tranzicije KIS u MS</a:t>
            </a:r>
            <a:endParaRPr lang="sr-Latn-CS" sz="2000" b="1" dirty="0">
              <a:solidFill>
                <a:srgbClr val="003300"/>
              </a:solidFill>
              <a:latin typeface="Maiandra G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1165</Words>
  <Application>Microsoft Office PowerPoint</Application>
  <PresentationFormat>On-screen Show (4:3)</PresentationFormat>
  <Paragraphs>235</Paragraphs>
  <Slides>20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Prediktivni faktori za tranziciju                  KIS u MS</vt:lpstr>
      <vt:lpstr>KIS    MS?                        Potencijalni prediktivni faktori</vt:lpstr>
      <vt:lpstr>KIS    MS?    demografski i sredinski faktori, kliničke karakteristike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Profil bolesnika sa visokim rizikom od tranzicije KIS u MS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Viktor</dc:creator>
  <cp:lastModifiedBy>Visnja</cp:lastModifiedBy>
  <cp:revision>177</cp:revision>
  <dcterms:created xsi:type="dcterms:W3CDTF">2013-06-14T10:28:10Z</dcterms:created>
  <dcterms:modified xsi:type="dcterms:W3CDTF">2015-08-04T07:26:41Z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