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6"/>
  </p:notesMasterIdLst>
  <p:handoutMasterIdLst>
    <p:handoutMasterId r:id="rId27"/>
  </p:handoutMasterIdLst>
  <p:sldIdLst>
    <p:sldId id="262" r:id="rId4"/>
    <p:sldId id="263" r:id="rId5"/>
    <p:sldId id="264" r:id="rId6"/>
    <p:sldId id="265" r:id="rId7"/>
    <p:sldId id="268" r:id="rId8"/>
    <p:sldId id="271" r:id="rId9"/>
    <p:sldId id="272" r:id="rId10"/>
    <p:sldId id="273" r:id="rId11"/>
    <p:sldId id="277" r:id="rId12"/>
    <p:sldId id="282" r:id="rId13"/>
    <p:sldId id="274" r:id="rId14"/>
    <p:sldId id="284" r:id="rId15"/>
    <p:sldId id="285" r:id="rId16"/>
    <p:sldId id="286" r:id="rId17"/>
    <p:sldId id="283" r:id="rId18"/>
    <p:sldId id="267" r:id="rId19"/>
    <p:sldId id="269" r:id="rId20"/>
    <p:sldId id="275" r:id="rId21"/>
    <p:sldId id="287" r:id="rId22"/>
    <p:sldId id="288" r:id="rId23"/>
    <p:sldId id="276" r:id="rId24"/>
    <p:sldId id="27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 varScale="1">
        <p:scale>
          <a:sx n="55" d="100"/>
          <a:sy n="55" d="100"/>
        </p:scale>
        <p:origin x="-9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32C3D5-D1B5-4C08-A95E-92F28702FBFA}" type="datetimeFigureOut">
              <a:rPr lang="x-none"/>
              <a:pPr>
                <a:defRPr/>
              </a:pPr>
              <a:t>8/4/2015</a:t>
            </a:fld>
            <a:endParaRPr 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9D82207-B2BD-40E3-9DEA-C496B8811083}" type="slidenum">
              <a:rPr lang="x-none"/>
              <a:pPr>
                <a:defRPr/>
              </a:pPr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99577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516C6264-70B6-4E8F-9913-6042590BA252}" type="datetimeFigureOut">
              <a:rPr lang="x-none"/>
              <a:pPr>
                <a:defRPr/>
              </a:pPr>
              <a:t>8/4/2015</a:t>
            </a:fld>
            <a:endParaRPr lang="x-non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x-none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4913A04-20CC-4F23-9CA3-E86C7B4F50EC}" type="slidenum">
              <a:rPr lang="x-none"/>
              <a:pPr>
                <a:defRPr/>
              </a:pPr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208295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9299F-3522-43A7-9C12-E434E72A89C0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1D64A-7DA5-43C5-9376-B1DA690ECD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8AA28-599D-4DAD-B38D-9AF5B808C643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6F6B4-1970-49C7-8985-F2FA53803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F52C4-394B-46FE-8842-E405A95CE3BB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BEB35-065F-4637-B3C5-038819FFB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67290-93E0-4EA4-A2C4-30D8F7DD8059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ADD2F-A13A-466E-817F-69EC259427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BAB38-8E91-4DCF-A51A-943EE31BF480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6106D-AF3F-4EAB-824D-71065E72F4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52DDE-7656-496C-BAA8-1FBFAE0425AA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9D736-3703-426F-B50A-B30A8620D8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A682-1BDE-4FFD-9624-790957C0B5D2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A81B9-DE33-4D79-9F81-9D0684003D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5446D-F5FF-4661-BBBC-7831EDC3F399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8FAF8-0CC5-410D-ACCA-6438EE9F77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92378-7C9E-477B-AA80-521A7464376E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EA95A-86D9-4B01-9381-CEF19B4A09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F9759-8531-484B-A71C-4855252556DF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71663-A0EC-4D83-ABBD-4CA0C9A5D9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C4E7-945F-4DA5-9466-6DFCE228B82B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A6526-B839-4FF8-ADD7-CD02DB65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D7A27-A405-400C-96FD-983A389FEB1D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3D34-EDCE-40CE-AD3A-0FA939474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0B80C-EF7C-4BBA-B14D-1AC5EC706BB4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3AE8-324F-4746-A3E9-6FD23D93A2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BD022-193F-48C8-8133-60FEC5B3F133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E475E-74DC-4B5D-851B-C91295DF53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A718-AFC0-439C-9E8C-17690B29ACF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51757-38F3-40E9-A883-F581614187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8B5B8-7A3D-4C86-AE40-A5E25EC9F547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A4F2-6C96-4584-8B4B-EB54CD561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2EE1A-612A-4C23-87B0-C07168E31AAB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44025-1003-4ECB-8AE7-B760FE7C37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B5489-EDDB-4779-A4D9-2B4351CB3E55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45147-1F37-4B92-BD65-2D4D20C5C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E1671-3DD6-42AF-B61D-975E24E63843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FA12A-7FB1-49DF-9D7F-6C4D5B378E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89244-158B-4AF2-9A30-A66DA99714BE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5F751-498F-4A82-B6B8-2E63F75A3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FB3D2-822B-4092-AD11-8FDAD9A156B3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D6A5-16A9-4F21-98C2-7F8AF986A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F8861-8013-490C-9149-7F7CA790F77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C5942-DF32-49A7-89C8-BB3C339EF8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BF356-E006-4F48-88D1-1EDB7D922C52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DBF50-4E1D-4781-9C6F-19AB6A5B2E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CA9D4-90C2-4D60-92D0-0E9EABAB9C03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71AED-2050-4D0B-AD8B-3A33C2541F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503F0-D220-4E83-82DE-5349B738E545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B1E4-C799-440D-871B-83682F28EF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93D4B-6786-48AB-8B97-27D66834CCF8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1DAB1-BB01-4645-945C-B18F8D6304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38348-45BB-4394-92E9-70D2D41D729A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0B535-9695-4D1B-A014-D665ACCA10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16FE6-9A38-43C5-BF15-7FD1B037434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B7CD6-C63B-45BE-BFB1-7B9B2547E3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7807B-7341-44D2-879A-9098A75F09CE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CDFFE-4156-4122-84AD-EA0B81AFBE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6035-A3CA-4059-900E-D71236F12C2B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46B25-174F-4B49-87A1-6633453E59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E2A1E-B6D2-4BE6-B97A-8AA974CAFE55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89030-F7A1-40AA-A859-8E470C5B28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8BAB4-2110-42C8-8DCE-56FD82B8D6DF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8E8FC-8486-47D7-9F4A-67566752A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56B91-ABD7-4F6C-B3B0-3BB16DD36D9B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DAE42-31BC-42F6-AE45-3F86A0D6B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DE184B42-C0EC-433B-9EA2-607CDEA8EE21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03F6FD6-51D6-47D7-9E1C-76454161D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DA3A08D1-4CB4-4318-96B2-13C7A3BED332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391FFDAA-F5E5-4229-B2A5-8AF17F24D4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D0382B89-73C7-4C19-9269-F26E73FCEDDA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8AEAF1F-190A-4B02-8452-A650335204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781800" cy="10668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SPMS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sz="2400" smtClean="0">
                <a:latin typeface="Comic Sans MS" pitchFamily="66" charset="0"/>
              </a:rPr>
              <a:t>Kod 40-80% RRMS</a:t>
            </a:r>
          </a:p>
          <a:p>
            <a:r>
              <a:rPr lang="en-US" sz="2400" smtClean="0">
                <a:latin typeface="Comic Sans MS" pitchFamily="66" charset="0"/>
              </a:rPr>
              <a:t>nakon 6-22 godine trajanja bolesti</a:t>
            </a:r>
          </a:p>
          <a:p>
            <a:r>
              <a:rPr lang="en-US" sz="2400" b="1" smtClean="0">
                <a:latin typeface="Comic Sans MS" pitchFamily="66" charset="0"/>
              </a:rPr>
              <a:t>Progresivna akumulacija neurološkog deficita</a:t>
            </a:r>
          </a:p>
          <a:p>
            <a:endParaRPr lang="en-US" sz="2400" b="1" smtClean="0">
              <a:latin typeface="Comic Sans MS" pitchFamily="66" charset="0"/>
            </a:endParaRPr>
          </a:p>
        </p:txBody>
      </p:sp>
      <p:pic>
        <p:nvPicPr>
          <p:cNvPr id="49155" name="Picture 2" descr="diagram of secondary progressive 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8238" y="2409825"/>
            <a:ext cx="5465762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781800" cy="8382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SPMS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686800" cy="5364163"/>
          </a:xfrm>
        </p:spPr>
        <p:txBody>
          <a:bodyPr/>
          <a:lstStyle/>
          <a:p>
            <a:r>
              <a:rPr lang="en-US" sz="2400" smtClean="0">
                <a:latin typeface="Comic Sans MS" pitchFamily="66" charset="0"/>
              </a:rPr>
              <a:t>Oko 40% bolesnika može i dalje imati relapse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Comic Sans MS" pitchFamily="66" charset="0"/>
              </a:rPr>
              <a:t>                 -relapsna SPMS</a:t>
            </a:r>
          </a:p>
          <a:p>
            <a:r>
              <a:rPr lang="en-US" sz="2400" smtClean="0">
                <a:latin typeface="Comic Sans MS" pitchFamily="66" charset="0"/>
              </a:rPr>
              <a:t>Oko 2-3% RRMS godišnje uđe u sekundarnu progresiju</a:t>
            </a:r>
          </a:p>
          <a:p>
            <a:r>
              <a:rPr lang="en-US" sz="2400" smtClean="0">
                <a:latin typeface="Comic Sans MS" pitchFamily="66" charset="0"/>
              </a:rPr>
              <a:t>Nakon više od 25 godina oko 90% pređe u SPMS</a:t>
            </a:r>
          </a:p>
          <a:p>
            <a:endParaRPr lang="en-US" smtClean="0">
              <a:latin typeface="Arial" charset="0"/>
            </a:endParaRPr>
          </a:p>
        </p:txBody>
      </p:sp>
      <p:pic>
        <p:nvPicPr>
          <p:cNvPr id="50179" name="Picture 2" descr="diagram of secondary progressive 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517775"/>
            <a:ext cx="5334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781800" cy="11430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PPMS</a:t>
            </a:r>
            <a:endParaRPr lang="en-US" smtClean="0">
              <a:latin typeface="Arial" charset="0"/>
            </a:endParaRP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830763"/>
          </a:xfrm>
        </p:spPr>
        <p:txBody>
          <a:bodyPr/>
          <a:lstStyle/>
          <a:p>
            <a:r>
              <a:rPr lang="en-US" sz="2400" smtClean="0">
                <a:latin typeface="Comic Sans MS" pitchFamily="66" charset="0"/>
              </a:rPr>
              <a:t>10-20% bolesnika</a:t>
            </a:r>
          </a:p>
          <a:p>
            <a:r>
              <a:rPr lang="en-US" sz="2400" smtClean="0">
                <a:latin typeface="Comic Sans MS" pitchFamily="66" charset="0"/>
              </a:rPr>
              <a:t>Progresivna akumulacija neurološkog deficita od samog početka bolesti</a:t>
            </a:r>
          </a:p>
          <a:p>
            <a:r>
              <a:rPr lang="en-US" sz="2400" smtClean="0">
                <a:latin typeface="Comic Sans MS" pitchFamily="66" charset="0"/>
              </a:rPr>
              <a:t>Mogući relapsi i kod ovih bolesnika - RPMS</a:t>
            </a:r>
          </a:p>
          <a:p>
            <a:r>
              <a:rPr lang="en-US" sz="2400" smtClean="0">
                <a:latin typeface="Comic Sans MS" pitchFamily="66" charset="0"/>
              </a:rPr>
              <a:t>Kliničke  karakteristike 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Comic Sans MS" pitchFamily="66" charset="0"/>
              </a:rPr>
              <a:t>    bolesnika sa i bez relapsa 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Comic Sans MS" pitchFamily="66" charset="0"/>
              </a:rPr>
              <a:t>    se ne razlikuju</a:t>
            </a:r>
          </a:p>
        </p:txBody>
      </p:sp>
      <p:pic>
        <p:nvPicPr>
          <p:cNvPr id="51203" name="Picture 2" descr="diagram of primary progressive 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013075"/>
            <a:ext cx="4724400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020762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PPMS</a:t>
            </a:r>
            <a:endParaRPr lang="en-US" smtClean="0">
              <a:latin typeface="Arial" charset="0"/>
            </a:endParaRP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400" smtClean="0">
                <a:latin typeface="Comic Sans MS" pitchFamily="66" charset="0"/>
              </a:rPr>
              <a:t>Počinje kasnije u odnosu na SPMS</a:t>
            </a:r>
          </a:p>
          <a:p>
            <a:r>
              <a:rPr lang="en-US" sz="2400" smtClean="0">
                <a:latin typeface="Comic Sans MS" pitchFamily="66" charset="0"/>
              </a:rPr>
              <a:t>Češće muškarci </a:t>
            </a:r>
          </a:p>
          <a:p>
            <a:r>
              <a:rPr lang="en-US" sz="2400" smtClean="0">
                <a:latin typeface="Comic Sans MS" pitchFamily="66" charset="0"/>
              </a:rPr>
              <a:t>Manje prisutna inflamacija (“zarobljena intratekalno”)</a:t>
            </a:r>
          </a:p>
        </p:txBody>
      </p:sp>
      <p:pic>
        <p:nvPicPr>
          <p:cNvPr id="52227" name="Picture 2" descr="diagram of primary progressive 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017838"/>
            <a:ext cx="4724400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Benigna MS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latin typeface="Comic Sans MS" pitchFamily="66" charset="0"/>
              </a:rPr>
              <a:t>15 godina remisije nakon prvog relapsa</a:t>
            </a:r>
          </a:p>
          <a:p>
            <a:r>
              <a:rPr lang="en-US" sz="2400" smtClean="0">
                <a:latin typeface="Comic Sans MS" pitchFamily="66" charset="0"/>
              </a:rPr>
              <a:t>EDSS skor ≤3.0 posle ≥ 10 godins bolesti</a:t>
            </a:r>
          </a:p>
          <a:p>
            <a:r>
              <a:rPr lang="en-US" sz="2400" smtClean="0">
                <a:latin typeface="Comic Sans MS" pitchFamily="66" charset="0"/>
              </a:rPr>
              <a:t>EDSS skor ≤4.0 posle ≥ 25 godins bolesti</a:t>
            </a:r>
          </a:p>
          <a:p>
            <a:endParaRPr lang="en-US" sz="2400" smtClean="0">
              <a:latin typeface="Comic Sans MS" pitchFamily="66" charset="0"/>
            </a:endParaRPr>
          </a:p>
          <a:p>
            <a:r>
              <a:rPr lang="en-US" sz="2400" smtClean="0">
                <a:latin typeface="Comic Sans MS" pitchFamily="66" charset="0"/>
              </a:rPr>
              <a:t>Ne uzima u ozir kognitivni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Comic Sans MS" pitchFamily="66" charset="0"/>
              </a:rPr>
              <a:t>    poremećaj</a:t>
            </a:r>
          </a:p>
          <a:p>
            <a:r>
              <a:rPr lang="en-US" sz="2400" smtClean="0">
                <a:latin typeface="Comic Sans MS" pitchFamily="66" charset="0"/>
              </a:rPr>
              <a:t>Moguć razvoj SPMS</a:t>
            </a:r>
          </a:p>
        </p:txBody>
      </p:sp>
      <p:pic>
        <p:nvPicPr>
          <p:cNvPr id="53251" name="Picture 2" descr="diagram of benign 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198813"/>
            <a:ext cx="4495800" cy="365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Maligna MS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latin typeface="Comic Sans MS" pitchFamily="66" charset="0"/>
              </a:rPr>
              <a:t>U prvih pet godina bolesti </a:t>
            </a:r>
          </a:p>
          <a:p>
            <a:r>
              <a:rPr lang="en-US" sz="2400" smtClean="0">
                <a:latin typeface="Comic Sans MS" pitchFamily="66" charset="0"/>
              </a:rPr>
              <a:t>Dovodi do teške neurološke onesposobljenosti</a:t>
            </a:r>
          </a:p>
          <a:p>
            <a:r>
              <a:rPr lang="en-US" sz="2400" smtClean="0">
                <a:latin typeface="Comic Sans MS" pitchFamily="66" charset="0"/>
              </a:rPr>
              <a:t>EDSS ≥6</a:t>
            </a:r>
          </a:p>
          <a:p>
            <a:r>
              <a:rPr lang="en-US" sz="2400" smtClean="0">
                <a:latin typeface="Comic Sans MS" pitchFamily="66" charset="0"/>
              </a:rPr>
              <a:t>Ili čak do smrtnog ishoda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>
              <a:latin typeface="Arial" charset="0"/>
            </a:endParaRPr>
          </a:p>
        </p:txBody>
      </p:sp>
      <p:pic>
        <p:nvPicPr>
          <p:cNvPr id="55299" name="Picture 2" descr="http://img.medscape.com/article/739/432/739432-fi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800"/>
            <a:ext cx="69215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>
              <a:latin typeface="Arial" charset="0"/>
            </a:endParaRPr>
          </a:p>
        </p:txBody>
      </p:sp>
      <p:pic>
        <p:nvPicPr>
          <p:cNvPr id="56323" name="Picture 2" descr="http://www.physio-pedia.com/images/thumb/b/b0/512px-Ms_progression_types.jpg.png/372px-512px-Ms_progression_types.jp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0"/>
            <a:ext cx="6934200" cy="694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>
              <a:latin typeface="Arial" charset="0"/>
            </a:endParaRPr>
          </a:p>
        </p:txBody>
      </p:sp>
      <p:pic>
        <p:nvPicPr>
          <p:cNvPr id="57347" name="Picture 2" descr="Graph showing natural history of multiple sclero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28650" y="1143000"/>
            <a:ext cx="107156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792162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Prirodni tok bolesti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 smtClean="0">
                <a:latin typeface="Comic Sans MS" pitchFamily="66" charset="0"/>
              </a:rPr>
              <a:t>Više studija prirodnog toka MS</a:t>
            </a:r>
          </a:p>
          <a:p>
            <a:pPr>
              <a:buFont typeface="Arial" charset="0"/>
              <a:buNone/>
            </a:pPr>
            <a:endParaRPr lang="en-US" sz="2400" smtClean="0">
              <a:latin typeface="Comic Sans MS" pitchFamily="66" charset="0"/>
            </a:endParaRPr>
          </a:p>
          <a:p>
            <a:r>
              <a:rPr lang="en-US" sz="2400" smtClean="0">
                <a:latin typeface="Comic Sans MS" pitchFamily="66" charset="0"/>
              </a:rPr>
              <a:t>Kanada            1043 bolesnika   prosečno 25 godina</a:t>
            </a:r>
          </a:p>
          <a:p>
            <a:r>
              <a:rPr lang="en-US" sz="2400" smtClean="0">
                <a:latin typeface="Comic Sans MS" pitchFamily="66" charset="0"/>
              </a:rPr>
              <a:t>Francuska       1844                                   40</a:t>
            </a:r>
          </a:p>
          <a:p>
            <a:r>
              <a:rPr lang="en-US" sz="2400" smtClean="0">
                <a:latin typeface="Comic Sans MS" pitchFamily="66" charset="0"/>
              </a:rPr>
              <a:t>Škotska          1055                                   1-60</a:t>
            </a:r>
          </a:p>
          <a:p>
            <a:r>
              <a:rPr lang="en-US" sz="2400" smtClean="0">
                <a:latin typeface="Comic Sans MS" pitchFamily="66" charset="0"/>
              </a:rPr>
              <a:t>Švedska            308                                   25</a:t>
            </a:r>
          </a:p>
          <a:p>
            <a:endParaRPr lang="en-US" sz="2400" smtClean="0">
              <a:latin typeface="Comic Sans MS" pitchFamily="66" charset="0"/>
            </a:endParaRPr>
          </a:p>
          <a:p>
            <a:r>
              <a:rPr lang="en-US" sz="2400" smtClean="0">
                <a:latin typeface="Comic Sans MS" pitchFamily="66" charset="0"/>
              </a:rPr>
              <a:t>Srbija                119                                   21,7 (41)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>
              <a:defRPr/>
            </a:pPr>
            <a:r>
              <a:rPr lang="en-US" b="1" dirty="0" err="1" smtClean="0">
                <a:latin typeface="Comic Sans MS" pitchFamily="66" charset="0"/>
              </a:rPr>
              <a:t>Kliničke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forme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i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tok</a:t>
            </a:r>
            <a:r>
              <a:rPr lang="en-US" b="1" dirty="0" smtClean="0">
                <a:latin typeface="Comic Sans MS" pitchFamily="66" charset="0"/>
              </a:rPr>
              <a:t> multiple </a:t>
            </a:r>
            <a:r>
              <a:rPr lang="en-US" b="1" dirty="0" err="1" smtClean="0">
                <a:latin typeface="Comic Sans MS" pitchFamily="66" charset="0"/>
              </a:rPr>
              <a:t>skleroze</a:t>
            </a:r>
            <a:r>
              <a:rPr lang="en-US" b="1" dirty="0" smtClean="0">
                <a:latin typeface="Comic Sans MS" pitchFamily="66" charset="0"/>
              </a:rPr>
              <a:t> </a:t>
            </a:r>
            <a:endParaRPr lang="en-US" b="1" dirty="0" smtClean="0">
              <a:solidFill>
                <a:srgbClr val="0033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752600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r>
              <a:rPr lang="en-US" dirty="0" err="1" smtClean="0">
                <a:latin typeface="Comic Sans MS" pitchFamily="66" charset="0"/>
              </a:rPr>
              <a:t>Gordana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Tončev</a:t>
            </a:r>
            <a:endParaRPr lang="en-US" dirty="0" smtClean="0">
              <a:latin typeface="Comic Sans MS" pitchFamily="66" charset="0"/>
            </a:endParaRPr>
          </a:p>
          <a:p>
            <a:pPr>
              <a:defRPr/>
            </a:pPr>
            <a:r>
              <a:rPr lang="en-US" sz="2800" dirty="0" err="1" smtClean="0">
                <a:latin typeface="Comic Sans MS" pitchFamily="66" charset="0"/>
              </a:rPr>
              <a:t>Klini</a:t>
            </a:r>
            <a:r>
              <a:rPr lang="x-none" sz="2800" dirty="0" smtClean="0">
                <a:latin typeface="Comic Sans MS" pitchFamily="66" charset="0"/>
              </a:rPr>
              <a:t>čki Centar Kragujevac</a:t>
            </a:r>
            <a:endParaRPr lang="x-none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Prirodni tok bolesti</a:t>
            </a:r>
            <a:endParaRPr lang="en-US" smtClean="0">
              <a:latin typeface="Arial" charset="0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/>
          <a:lstStyle/>
          <a:p>
            <a:r>
              <a:rPr lang="en-US" sz="2400" smtClean="0">
                <a:latin typeface="Comic Sans MS" pitchFamily="66" charset="0"/>
              </a:rPr>
              <a:t>Bolesnici sa PPMS ranije postignu određeni stepen onesposobljenosti od RRMS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Comic Sans MS" pitchFamily="66" charset="0"/>
              </a:rPr>
              <a:t>Kanada  </a:t>
            </a:r>
          </a:p>
          <a:p>
            <a:r>
              <a:rPr lang="en-US" sz="2400" smtClean="0">
                <a:latin typeface="Comic Sans MS" pitchFamily="66" charset="0"/>
              </a:rPr>
              <a:t>RRMS  EDSS 6 -15 god; EDSS 7 –20 god; EDSS 8 - 25 god</a:t>
            </a:r>
          </a:p>
          <a:p>
            <a:r>
              <a:rPr lang="en-US" sz="2400" smtClean="0">
                <a:latin typeface="Comic Sans MS" pitchFamily="66" charset="0"/>
              </a:rPr>
              <a:t>PPMS   EDSS 6 - 8 god; EDSS 7 – 12 god; EDSS 8 – 15 god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>
              <a:latin typeface="Arial" charset="0"/>
            </a:endParaRPr>
          </a:p>
        </p:txBody>
      </p:sp>
      <p:pic>
        <p:nvPicPr>
          <p:cNvPr id="60419" name="Picture 2" descr="http://www.clevelandclinicmeded.com/medicalpubs/diseasemanagement/neurology/multiple_sclerosis/images/figure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848201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>
                <a:latin typeface="Comic Sans MS" pitchFamily="66" charset="0"/>
              </a:rPr>
              <a:t>                HVALA NA PAŽNJI!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Multipla skleroza 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latin typeface="Comic Sans MS" pitchFamily="66" charset="0"/>
              </a:rPr>
              <a:t>Heterogenost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Comic Sans MS" pitchFamily="66" charset="0"/>
              </a:rPr>
              <a:t> </a:t>
            </a:r>
          </a:p>
          <a:p>
            <a:r>
              <a:rPr lang="en-US" sz="2400" smtClean="0">
                <a:latin typeface="Comic Sans MS" pitchFamily="66" charset="0"/>
              </a:rPr>
              <a:t>Spektar kliničkih ispoljavanja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Comic Sans MS" pitchFamily="66" charset="0"/>
              </a:rPr>
              <a:t>             - asimptomatski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Comic Sans MS" pitchFamily="66" charset="0"/>
              </a:rPr>
              <a:t>             - teško onesposobljavajući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Comic Sans MS" pitchFamily="66" charset="0"/>
              </a:rPr>
              <a:t>             - smrtni ishod u prvih nekoliko nedelja bolesti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Kliničke forme MS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latin typeface="Comic Sans MS" pitchFamily="66" charset="0"/>
              </a:rPr>
              <a:t>Relapsno remitentna</a:t>
            </a:r>
          </a:p>
          <a:p>
            <a:endParaRPr lang="en-US" sz="2400" smtClean="0">
              <a:latin typeface="Comic Sans MS" pitchFamily="66" charset="0"/>
            </a:endParaRPr>
          </a:p>
          <a:p>
            <a:r>
              <a:rPr lang="en-US" sz="2400" smtClean="0">
                <a:latin typeface="Comic Sans MS" pitchFamily="66" charset="0"/>
              </a:rPr>
              <a:t>Sekundarno progresivna</a:t>
            </a:r>
          </a:p>
          <a:p>
            <a:endParaRPr lang="en-US" sz="2400" smtClean="0">
              <a:latin typeface="Comic Sans MS" pitchFamily="66" charset="0"/>
            </a:endParaRPr>
          </a:p>
          <a:p>
            <a:r>
              <a:rPr lang="en-US" sz="2400" smtClean="0">
                <a:latin typeface="Comic Sans MS" pitchFamily="66" charset="0"/>
              </a:rPr>
              <a:t>Primarno progresivna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781800" cy="12192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RRMS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4983163"/>
          </a:xfrm>
        </p:spPr>
        <p:txBody>
          <a:bodyPr/>
          <a:lstStyle/>
          <a:p>
            <a:r>
              <a:rPr lang="en-US" sz="2400" smtClean="0">
                <a:latin typeface="Comic Sans MS" pitchFamily="66" charset="0"/>
              </a:rPr>
              <a:t>80-90%  u početku bolesti</a:t>
            </a:r>
          </a:p>
          <a:p>
            <a:endParaRPr lang="en-US" sz="2400" smtClean="0">
              <a:latin typeface="Arial" charset="0"/>
            </a:endParaRPr>
          </a:p>
        </p:txBody>
      </p:sp>
      <p:pic>
        <p:nvPicPr>
          <p:cNvPr id="44035" name="Picture 2" descr="diagram of relapsing remitting 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09800"/>
            <a:ext cx="5410200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Relaps </a:t>
            </a:r>
            <a:r>
              <a:rPr lang="en-US" smtClean="0">
                <a:latin typeface="Arial" charset="0"/>
              </a:rPr>
              <a:t/>
            </a:r>
            <a:br>
              <a:rPr lang="en-US" smtClean="0">
                <a:latin typeface="Arial" charset="0"/>
              </a:rPr>
            </a:br>
            <a:endParaRPr lang="en-US" smtClean="0">
              <a:latin typeface="Arial" charset="0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4297363"/>
          </a:xfrm>
        </p:spPr>
        <p:txBody>
          <a:bodyPr/>
          <a:lstStyle/>
          <a:p>
            <a:r>
              <a:rPr lang="en-US" sz="2400" smtClean="0">
                <a:latin typeface="Comic Sans MS" pitchFamily="66" charset="0"/>
              </a:rPr>
              <a:t>pojava novih ili </a:t>
            </a:r>
          </a:p>
          <a:p>
            <a:r>
              <a:rPr lang="en-US" sz="2400" smtClean="0">
                <a:latin typeface="Comic Sans MS" pitchFamily="66" charset="0"/>
              </a:rPr>
              <a:t>pogoršanje postojećih neuroloških ispada</a:t>
            </a:r>
          </a:p>
          <a:p>
            <a:pPr>
              <a:buFont typeface="Arial" charset="0"/>
              <a:buNone/>
            </a:pPr>
            <a:endParaRPr lang="en-US" sz="2400" smtClean="0">
              <a:latin typeface="Comic Sans MS" pitchFamily="66" charset="0"/>
            </a:endParaRPr>
          </a:p>
          <a:p>
            <a:r>
              <a:rPr lang="en-US" sz="2400" smtClean="0">
                <a:latin typeface="Comic Sans MS" pitchFamily="66" charset="0"/>
              </a:rPr>
              <a:t>subjektivno doživljeni ili </a:t>
            </a:r>
          </a:p>
          <a:p>
            <a:r>
              <a:rPr lang="en-US" sz="2400" smtClean="0">
                <a:latin typeface="Comic Sans MS" pitchFamily="66" charset="0"/>
              </a:rPr>
              <a:t>dokazani neurološkim pregledom</a:t>
            </a:r>
          </a:p>
          <a:p>
            <a:pPr>
              <a:buFont typeface="Arial" charset="0"/>
              <a:buNone/>
            </a:pPr>
            <a:endParaRPr lang="en-US" sz="2400" smtClean="0">
              <a:latin typeface="Comic Sans MS" pitchFamily="66" charset="0"/>
            </a:endParaRPr>
          </a:p>
          <a:p>
            <a:r>
              <a:rPr lang="en-US" sz="2400" b="1" smtClean="0">
                <a:latin typeface="Comic Sans MS" pitchFamily="66" charset="0"/>
              </a:rPr>
              <a:t> traju najmanje 24 sata</a:t>
            </a:r>
          </a:p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Remisija </a:t>
            </a:r>
            <a:br>
              <a:rPr lang="en-US" smtClean="0">
                <a:latin typeface="Comic Sans MS" pitchFamily="66" charset="0"/>
              </a:rPr>
            </a:br>
            <a:endParaRPr lang="en-US" smtClean="0">
              <a:latin typeface="Comic Sans MS" pitchFamily="66" charset="0"/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latin typeface="Comic Sans MS" pitchFamily="66" charset="0"/>
              </a:rPr>
              <a:t>Potpuna  ili </a:t>
            </a:r>
          </a:p>
          <a:p>
            <a:r>
              <a:rPr lang="en-US" sz="2400" smtClean="0">
                <a:latin typeface="Comic Sans MS" pitchFamily="66" charset="0"/>
              </a:rPr>
              <a:t>Delimična </a:t>
            </a:r>
          </a:p>
          <a:p>
            <a:endParaRPr lang="en-US" sz="2400" smtClean="0">
              <a:latin typeface="Comic Sans MS" pitchFamily="66" charset="0"/>
            </a:endParaRPr>
          </a:p>
          <a:p>
            <a:r>
              <a:rPr lang="en-US" sz="2400" b="1" smtClean="0">
                <a:latin typeface="Comic Sans MS" pitchFamily="66" charset="0"/>
              </a:rPr>
              <a:t>Traje najmanje 30 dana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Relaps</a:t>
            </a:r>
            <a:endParaRPr lang="en-US" smtClean="0">
              <a:latin typeface="Arial" charset="0"/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latin typeface="Comic Sans MS" pitchFamily="66" charset="0"/>
              </a:rPr>
              <a:t>Trajanje različito  (7-30 dana, retko i duže)</a:t>
            </a:r>
          </a:p>
          <a:p>
            <a:endParaRPr lang="en-US" sz="2400" smtClean="0">
              <a:latin typeface="Comic Sans MS" pitchFamily="66" charset="0"/>
            </a:endParaRPr>
          </a:p>
          <a:p>
            <a:r>
              <a:rPr lang="en-US" sz="2400" smtClean="0">
                <a:latin typeface="Comic Sans MS" pitchFamily="66" charset="0"/>
              </a:rPr>
              <a:t>Učestalost  različita 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Comic Sans MS" pitchFamily="66" charset="0"/>
              </a:rPr>
              <a:t>       - prosečna godišnja stopa relapsa 1.1 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Comic Sans MS" pitchFamily="66" charset="0"/>
              </a:rPr>
              <a:t>       - smanjuje se tokom evolucije bolesti</a:t>
            </a:r>
          </a:p>
          <a:p>
            <a:pPr>
              <a:buFont typeface="Arial" charset="0"/>
              <a:buNone/>
            </a:pPr>
            <a:endParaRPr lang="en-US" sz="24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 smtClean="0">
                <a:latin typeface="Comic Sans MS" pitchFamily="66" charset="0"/>
              </a:rPr>
              <a:t>Nakon prvog relapsa (KIS) </a:t>
            </a:r>
          </a:p>
          <a:p>
            <a:r>
              <a:rPr lang="en-US" sz="2400" smtClean="0">
                <a:latin typeface="Comic Sans MS" pitchFamily="66" charset="0"/>
              </a:rPr>
              <a:t>relapsi su učestaliji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Comic Sans MS" pitchFamily="66" charset="0"/>
              </a:rPr>
              <a:t>Kasnije</a:t>
            </a:r>
          </a:p>
          <a:p>
            <a:r>
              <a:rPr lang="en-US" sz="2400" smtClean="0">
                <a:latin typeface="Comic Sans MS" pitchFamily="66" charset="0"/>
              </a:rPr>
              <a:t>Stepen neurološkog oštećenja se akumulira</a:t>
            </a:r>
          </a:p>
          <a:p>
            <a:r>
              <a:rPr lang="en-US" sz="2400" smtClean="0">
                <a:latin typeface="Comic Sans MS" pitchFamily="66" charset="0"/>
              </a:rPr>
              <a:t>Relapsi se proređuju</a:t>
            </a:r>
          </a:p>
          <a:p>
            <a:endParaRPr lang="en-US" smtClean="0">
              <a:latin typeface="Arial" charset="0"/>
            </a:endParaRPr>
          </a:p>
        </p:txBody>
      </p:sp>
      <p:pic>
        <p:nvPicPr>
          <p:cNvPr id="48131" name="Picture 2" descr="diagram of relapsing remitting 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827338"/>
            <a:ext cx="4953000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358</Words>
  <Application>Microsoft Office PowerPoint</Application>
  <PresentationFormat>On-screen Show (4:3)</PresentationFormat>
  <Paragraphs>90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1_Office Theme</vt:lpstr>
      <vt:lpstr>2_Office Theme</vt:lpstr>
      <vt:lpstr>PowerPoint Presentation</vt:lpstr>
      <vt:lpstr>Kliničke forme i tok multiple skleroze </vt:lpstr>
      <vt:lpstr>Multipla skleroza </vt:lpstr>
      <vt:lpstr>Kliničke forme MS</vt:lpstr>
      <vt:lpstr>RRMS</vt:lpstr>
      <vt:lpstr>Relaps  </vt:lpstr>
      <vt:lpstr>Remisija  </vt:lpstr>
      <vt:lpstr>Relaps</vt:lpstr>
      <vt:lpstr>PowerPoint Presentation</vt:lpstr>
      <vt:lpstr>SPMS</vt:lpstr>
      <vt:lpstr>SPMS</vt:lpstr>
      <vt:lpstr>PPMS</vt:lpstr>
      <vt:lpstr>PPMS</vt:lpstr>
      <vt:lpstr>Benigna MS</vt:lpstr>
      <vt:lpstr>Maligna MS</vt:lpstr>
      <vt:lpstr>PowerPoint Presentation</vt:lpstr>
      <vt:lpstr>PowerPoint Presentation</vt:lpstr>
      <vt:lpstr>PowerPoint Presentation</vt:lpstr>
      <vt:lpstr>Prirodni tok bolesti</vt:lpstr>
      <vt:lpstr>Prirodni tok bolesti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Viktor</dc:creator>
  <cp:lastModifiedBy>Visnja</cp:lastModifiedBy>
  <cp:revision>128</cp:revision>
  <dcterms:created xsi:type="dcterms:W3CDTF">2013-06-14T10:28:10Z</dcterms:created>
  <dcterms:modified xsi:type="dcterms:W3CDTF">2015-08-04T07:17:39Z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