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1" r:id="rId5"/>
    <p:sldId id="272" r:id="rId6"/>
    <p:sldId id="262" r:id="rId7"/>
    <p:sldId id="263" r:id="rId8"/>
    <p:sldId id="264" r:id="rId9"/>
    <p:sldId id="273" r:id="rId10"/>
    <p:sldId id="265" r:id="rId11"/>
    <p:sldId id="266" r:id="rId12"/>
    <p:sldId id="267" r:id="rId13"/>
    <p:sldId id="274" r:id="rId14"/>
    <p:sldId id="268" r:id="rId15"/>
    <p:sldId id="269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 autoAdjust="0"/>
  </p:normalViewPr>
  <p:slideViewPr>
    <p:cSldViewPr>
      <p:cViewPr varScale="1">
        <p:scale>
          <a:sx n="74" d="100"/>
          <a:sy n="74" d="100"/>
        </p:scale>
        <p:origin x="12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10EDCD3-F4EB-4E30-A483-1EE93C7710EF}" type="datetimeFigureOut">
              <a:rPr lang="x-none"/>
              <a:pPr>
                <a:defRPr/>
              </a:pPr>
              <a:t>8/25/2015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7FDCEE3-AEF6-4D93-81F0-063987D15981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7857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1ACD8B0-820B-439B-8C9F-490F5245A727}" type="datetimeFigureOut">
              <a:rPr lang="x-none"/>
              <a:pPr>
                <a:defRPr/>
              </a:pPr>
              <a:t>8/25/2015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3486F62-C358-45B9-B523-D85D1A868A15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7520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BADD-95AD-4876-A33A-4E7F7AB1BF7C}" type="datetimeFigureOut">
              <a:rPr lang="en-US"/>
              <a:pPr>
                <a:defRPr/>
              </a:pPr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520A-8637-4CE9-97E1-DEA190E47D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D66B-4689-4C54-8CC6-D9F2E08D5F1E}" type="datetimeFigureOut">
              <a:rPr lang="en-US"/>
              <a:pPr>
                <a:defRPr/>
              </a:pPr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A69F-44C6-42AB-A456-99EA96C10D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3838-FF54-474E-A938-0531420A064F}" type="datetimeFigureOut">
              <a:rPr lang="en-US"/>
              <a:pPr>
                <a:defRPr/>
              </a:pPr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B34F-AC14-4F2A-9EA9-496EB574A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7DE57-77A4-47C2-A546-E1C79212ABA8}" type="datetimeFigureOut">
              <a:rPr lang="en-US"/>
              <a:pPr>
                <a:defRPr/>
              </a:pPr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44FFC-99C9-49B2-A516-B3F9500DAC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20E4-C475-43AA-84B2-614476E213FD}" type="datetimeFigureOut">
              <a:rPr lang="en-US"/>
              <a:pPr>
                <a:defRPr/>
              </a:pPr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A177-B076-4329-8954-11C28F777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6CB39-8C1F-4004-9342-E2D21CBE6FBC}" type="datetimeFigureOut">
              <a:rPr lang="en-US"/>
              <a:pPr>
                <a:defRPr/>
              </a:pPr>
              <a:t>8/25/2015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6762-9649-4D85-89A7-4626C24D19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21DF-DCA6-4907-B4CE-6BE20AEF95D8}" type="datetimeFigureOut">
              <a:rPr lang="en-US"/>
              <a:pPr>
                <a:defRPr/>
              </a:pPr>
              <a:t>8/25/2015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C07BA-DEA2-4337-842F-A5C2342DBF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8F6A7-A585-434D-8890-2CF0CD7F5D85}" type="datetimeFigureOut">
              <a:rPr lang="en-US"/>
              <a:pPr>
                <a:defRPr/>
              </a:pPr>
              <a:t>8/25/2015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0DD0E-D005-4F74-B8F6-52E50D9E4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3B3B5-06D3-4825-B824-27F776FC28A1}" type="datetimeFigureOut">
              <a:rPr lang="en-US"/>
              <a:pPr>
                <a:defRPr/>
              </a:pPr>
              <a:t>8/25/2015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73A9-9A3D-4AD0-AF3D-5FB363A819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27AD0-0B50-430D-82A8-57A42A23C542}" type="datetimeFigureOut">
              <a:rPr lang="en-US"/>
              <a:pPr>
                <a:defRPr/>
              </a:pPr>
              <a:t>8/25/2015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21612-2068-4058-8D19-FE7653DEC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1AF5-02F2-4D2A-BB62-6A9873E16F8A}" type="datetimeFigureOut">
              <a:rPr lang="en-US"/>
              <a:pPr>
                <a:defRPr/>
              </a:pPr>
              <a:t>8/25/2015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611E-7FA5-45D0-98DD-A24342EF92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A786C9C-1D68-4CBD-8F34-5E3993112361}" type="datetimeFigureOut">
              <a:rPr lang="en-US"/>
              <a:pPr>
                <a:defRPr/>
              </a:pPr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45DA4CC-3E87-4460-B012-A4E5822B92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477962"/>
          </a:xfrm>
        </p:spPr>
        <p:txBody>
          <a:bodyPr/>
          <a:lstStyle/>
          <a:p>
            <a:pPr eaLnBrk="1" hangingPunct="1"/>
            <a:endParaRPr lang="en-US" b="1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228600"/>
            <a:ext cx="5943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sr-Latn-CS" sz="2800" dirty="0"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sr-Latn-CS" sz="2800" dirty="0">
                <a:latin typeface="Arial" panose="020B0604020202020204" pitchFamily="34" charset="0"/>
                <a:ea typeface="+mj-ea"/>
                <a:cs typeface="+mj-cs"/>
              </a:rPr>
            </a:br>
            <a:endParaRPr lang="en-US" sz="2800" dirty="0">
              <a:latin typeface="Arial" panose="020B0604020202020204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en-US" sz="2800" dirty="0">
              <a:latin typeface="Arial" panose="020B0604020202020204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en-US" sz="2800" dirty="0">
              <a:latin typeface="Arial" panose="020B0604020202020204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8000" b="1" dirty="0">
                <a:latin typeface="Arial" pitchFamily="34" charset="0"/>
                <a:ea typeface="+mj-ea"/>
                <a:cs typeface="Arial" pitchFamily="34" charset="0"/>
              </a:rPr>
              <a:t>U</a:t>
            </a:r>
            <a:r>
              <a:rPr lang="sr-Latn-CS" sz="8000" b="1" dirty="0">
                <a:latin typeface="Arial" pitchFamily="34" charset="0"/>
                <a:ea typeface="+mj-ea"/>
                <a:cs typeface="Arial" pitchFamily="34" charset="0"/>
              </a:rPr>
              <a:t>čestalost detekcije anti-MOG antitela </a:t>
            </a:r>
            <a:endParaRPr lang="en-US" sz="80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sr-Latn-CS" sz="8000" b="1" dirty="0">
                <a:latin typeface="Arial" pitchFamily="34" charset="0"/>
                <a:ea typeface="+mj-ea"/>
                <a:cs typeface="Arial" pitchFamily="34" charset="0"/>
              </a:rPr>
              <a:t>u likvor</a:t>
            </a:r>
            <a:r>
              <a:rPr lang="en-US" sz="8000" b="1" dirty="0">
                <a:latin typeface="Arial" pitchFamily="34" charset="0"/>
                <a:ea typeface="+mj-ea"/>
                <a:cs typeface="Arial" pitchFamily="34" charset="0"/>
              </a:rPr>
              <a:t>u </a:t>
            </a:r>
            <a:r>
              <a:rPr lang="en-US" sz="8000" b="1" dirty="0" err="1">
                <a:latin typeface="Arial" pitchFamily="34" charset="0"/>
                <a:ea typeface="+mj-ea"/>
                <a:cs typeface="Arial" pitchFamily="34" charset="0"/>
              </a:rPr>
              <a:t>osoba</a:t>
            </a:r>
            <a:r>
              <a:rPr lang="en-US" sz="8000" b="1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sr-Latn-CS" sz="8000" b="1" dirty="0">
                <a:latin typeface="Arial" pitchFamily="34" charset="0"/>
                <a:ea typeface="+mj-ea"/>
                <a:cs typeface="Arial" pitchFamily="34" charset="0"/>
              </a:rPr>
              <a:t>sa </a:t>
            </a:r>
            <a:endParaRPr lang="en-US" sz="80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8000" b="1" dirty="0">
                <a:latin typeface="Arial" pitchFamily="34" charset="0"/>
                <a:ea typeface="+mj-ea"/>
                <a:cs typeface="Arial" pitchFamily="34" charset="0"/>
              </a:rPr>
              <a:t>MS i </a:t>
            </a:r>
            <a:r>
              <a:rPr lang="en-US" sz="8000" b="1" dirty="0" err="1">
                <a:latin typeface="Arial" pitchFamily="34" charset="0"/>
                <a:ea typeface="+mj-ea"/>
                <a:cs typeface="Arial" pitchFamily="34" charset="0"/>
              </a:rPr>
              <a:t>drugim</a:t>
            </a:r>
            <a:r>
              <a:rPr lang="en-US" sz="8000" b="1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ea typeface="+mj-ea"/>
                <a:cs typeface="Arial" pitchFamily="34" charset="0"/>
              </a:rPr>
              <a:t>neurolo</a:t>
            </a:r>
            <a:r>
              <a:rPr lang="sr-Latn-CS" sz="8000" b="1" dirty="0">
                <a:latin typeface="Arial" pitchFamily="34" charset="0"/>
                <a:ea typeface="+mj-ea"/>
                <a:cs typeface="Arial" pitchFamily="34" charset="0"/>
              </a:rPr>
              <a:t>škim bolestima </a:t>
            </a:r>
            <a:r>
              <a:rPr lang="en-US" sz="8000" dirty="0"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en-US" sz="8000" dirty="0">
                <a:latin typeface="Arial" panose="020B0604020202020204" pitchFamily="34" charset="0"/>
                <a:ea typeface="+mj-ea"/>
                <a:cs typeface="+mj-cs"/>
              </a:rPr>
            </a:br>
            <a:endParaRPr lang="en-US" sz="8000" dirty="0"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7931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5157788"/>
            <a:ext cx="39195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2488" y="6237288"/>
            <a:ext cx="4010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943600" cy="1477963"/>
          </a:xfrm>
        </p:spPr>
        <p:txBody>
          <a:bodyPr/>
          <a:lstStyle/>
          <a:p>
            <a:pPr eaLnBrk="1" hangingPunct="1"/>
            <a:endParaRPr lang="en-US" b="1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6477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latin typeface="Arial" pitchFamily="34" charset="0"/>
                <a:ea typeface="+mj-ea"/>
                <a:cs typeface="Arial" pitchFamily="34" charset="0"/>
              </a:rPr>
              <a:t>Distalna</a:t>
            </a:r>
            <a:r>
              <a:rPr lang="en-US" sz="2400" b="1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+mj-ea"/>
                <a:cs typeface="Arial" pitchFamily="34" charset="0"/>
              </a:rPr>
              <a:t>oligodendrogliopatija</a:t>
            </a:r>
            <a:r>
              <a:rPr lang="en-US" sz="2400" b="1" dirty="0">
                <a:latin typeface="Arial" pitchFamily="34" charset="0"/>
                <a:ea typeface="+mj-ea"/>
                <a:cs typeface="Arial" pitchFamily="34" charset="0"/>
              </a:rPr>
              <a:t>:</a:t>
            </a:r>
            <a:br>
              <a:rPr lang="en-US" sz="2400" b="1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400" b="1" dirty="0">
                <a:latin typeface="Arial" pitchFamily="34" charset="0"/>
                <a:ea typeface="+mj-ea"/>
                <a:cs typeface="Arial" pitchFamily="34" charset="0"/>
              </a:rPr>
              <a:t>T</a:t>
            </a:r>
            <a:r>
              <a:rPr lang="sr-Latn-CS" sz="2400" b="1" dirty="0">
                <a:latin typeface="Arial" pitchFamily="34" charset="0"/>
                <a:ea typeface="+mj-ea"/>
                <a:cs typeface="Arial" pitchFamily="34" charset="0"/>
              </a:rPr>
              <a:t>-ćelijski posredovani vaskulitis </a:t>
            </a:r>
            <a:endParaRPr lang="en-US" sz="24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sr-Latn-CS" sz="2400" b="1" dirty="0">
                <a:latin typeface="Arial" pitchFamily="34" charset="0"/>
                <a:ea typeface="+mj-ea"/>
                <a:cs typeface="Arial" pitchFamily="34" charset="0"/>
              </a:rPr>
              <a:t>sa sekundarnom</a:t>
            </a:r>
            <a:r>
              <a:rPr lang="en-US" sz="2400" b="1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sr-Latn-CS" sz="2400" b="1" dirty="0">
                <a:latin typeface="Arial" pitchFamily="34" charset="0"/>
                <a:ea typeface="+mj-ea"/>
                <a:cs typeface="Arial" pitchFamily="34" charset="0"/>
              </a:rPr>
              <a:t>ishemijom bele mase </a:t>
            </a:r>
            <a:r>
              <a:rPr lang="en-US" sz="2400" b="1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400" b="1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sr-Latn-CS" sz="2400" b="1" dirty="0"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en-US" sz="2400" b="1" dirty="0">
                <a:latin typeface="Arial" pitchFamily="34" charset="0"/>
                <a:ea typeface="+mj-ea"/>
                <a:cs typeface="Arial" pitchFamily="34" charset="0"/>
              </a:rPr>
              <a:t>Tip III-</a:t>
            </a:r>
            <a:r>
              <a:rPr lang="sr-Latn-CS" sz="2400" b="1" dirty="0">
                <a:latin typeface="Arial" pitchFamily="34" charset="0"/>
                <a:ea typeface="+mj-ea"/>
                <a:cs typeface="Arial" pitchFamily="34" charset="0"/>
              </a:rPr>
              <a:t>26%</a:t>
            </a:r>
            <a:r>
              <a:rPr lang="en-US" sz="2400" b="1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+mj-ea"/>
                <a:cs typeface="Arial" pitchFamily="34" charset="0"/>
              </a:rPr>
              <a:t>biopsija</a:t>
            </a:r>
            <a:r>
              <a:rPr lang="sr-Latn-CS" sz="2400" b="1" dirty="0"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lang="en-US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7653" name="Picture 3" descr="P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1774825"/>
            <a:ext cx="2865438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 descr="PH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205038"/>
            <a:ext cx="295751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 descr="PH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3644900"/>
            <a:ext cx="29511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6" descr="PH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1773238"/>
            <a:ext cx="286861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5724525" y="1412875"/>
            <a:ext cx="3189288" cy="304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Ljubazno</a:t>
            </a:r>
            <a:r>
              <a:rPr lang="sr-Latn-CS" sz="1400"/>
              <a:t>šću Profesora H. Lassman</a:t>
            </a:r>
            <a:r>
              <a:rPr lang="en-US" sz="1400"/>
              <a:t>n</a:t>
            </a:r>
            <a:r>
              <a:rPr lang="sr-Latn-CS" sz="1400"/>
              <a:t>a</a:t>
            </a:r>
            <a:endParaRPr lang="en-US" sz="1400"/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0" y="5157788"/>
            <a:ext cx="91440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latin typeface="Bookman Old Style" pitchFamily="18" charset="0"/>
              </a:rPr>
              <a:t>Tip III: </a:t>
            </a:r>
            <a:r>
              <a:rPr lang="en-US" sz="2000"/>
              <a:t>nejasno ograni</a:t>
            </a:r>
            <a:r>
              <a:rPr lang="sr-Latn-CS" sz="2000"/>
              <a:t>čene lezije, </a:t>
            </a:r>
            <a:r>
              <a:rPr lang="en-US" sz="2000"/>
              <a:t>aktivna demijelinizacija </a:t>
            </a:r>
            <a:r>
              <a:rPr lang="sr-Latn-CS" sz="2000"/>
              <a:t>sa apoptozom </a:t>
            </a:r>
            <a:r>
              <a:rPr lang="en-US" sz="2000"/>
              <a:t>ODC</a:t>
            </a:r>
            <a:r>
              <a:rPr lang="sr-Latn-CS" sz="2000"/>
              <a:t> i gubitkom periaksonalnih komponenti mijelina (MAG), </a:t>
            </a:r>
            <a:r>
              <a:rPr lang="en-US" sz="2000"/>
              <a:t>gubitak </a:t>
            </a:r>
            <a:r>
              <a:rPr lang="sr-Latn-CS" sz="2000"/>
              <a:t>ODC </a:t>
            </a:r>
            <a:r>
              <a:rPr lang="en-US" sz="2000"/>
              <a:t>na granici aktivnih plakova</a:t>
            </a:r>
            <a:r>
              <a:rPr lang="sr-Latn-CS" sz="2000"/>
              <a:t> koj</a:t>
            </a:r>
            <a:r>
              <a:rPr lang="en-US" sz="2000"/>
              <a:t>a</a:t>
            </a:r>
            <a:r>
              <a:rPr lang="sr-Latn-CS" sz="2000"/>
              <a:t> se širi u NBM uz plak</a:t>
            </a:r>
            <a:r>
              <a:rPr lang="en-US" sz="2000"/>
              <a:t>; </a:t>
            </a:r>
            <a:r>
              <a:rPr lang="sr-Latn-CS" sz="2000"/>
              <a:t>nema</a:t>
            </a:r>
            <a:r>
              <a:rPr lang="en-US" sz="2000"/>
              <a:t> remijelinizacij</a:t>
            </a:r>
            <a:r>
              <a:rPr lang="sr-Latn-CS" sz="2000"/>
              <a:t>e</a:t>
            </a:r>
            <a:r>
              <a:rPr lang="en-US" sz="2000"/>
              <a:t>; “</a:t>
            </a:r>
            <a:r>
              <a:rPr lang="sr-Latn-CS" sz="2000"/>
              <a:t>dying back</a:t>
            </a:r>
            <a:r>
              <a:rPr lang="en-US" sz="2000"/>
              <a:t>”</a:t>
            </a:r>
            <a:r>
              <a:rPr lang="sr-Latn-CS" sz="2000"/>
              <a:t> </a:t>
            </a:r>
            <a:r>
              <a:rPr lang="en-US" sz="2000"/>
              <a:t>oligodendrogliopatija: vi</a:t>
            </a:r>
            <a:r>
              <a:rPr lang="sr-Latn-CS" sz="2000"/>
              <a:t>đ</a:t>
            </a:r>
            <a:r>
              <a:rPr lang="en-US" sz="2000"/>
              <a:t>a se kod ID u</a:t>
            </a:r>
            <a:r>
              <a:rPr lang="sr-Latn-CS" sz="2000"/>
              <a:t>zrokovane virusima, oštećenja ODC toksinima, akutnom ishemijom i hipoksijom</a:t>
            </a:r>
            <a:r>
              <a:rPr lang="en-US" sz="2000"/>
              <a:t>; reaktivn</a:t>
            </a:r>
            <a:r>
              <a:rPr lang="sr-Latn-CS" sz="2000"/>
              <a:t>a</a:t>
            </a:r>
            <a:r>
              <a:rPr lang="en-US" sz="2000"/>
              <a:t> O i N</a:t>
            </a:r>
            <a:r>
              <a:rPr lang="sr-Latn-CS" sz="2000"/>
              <a:t> jed.</a:t>
            </a:r>
            <a:r>
              <a:rPr lang="en-US" sz="2000"/>
              <a:t>,</a:t>
            </a:r>
            <a:r>
              <a:rPr lang="sr-Latn-CS" sz="2000"/>
              <a:t> </a:t>
            </a:r>
            <a:r>
              <a:rPr lang="en-US" sz="2000"/>
              <a:t>mitohondrijaln</a:t>
            </a:r>
            <a:r>
              <a:rPr lang="sr-Latn-CS" sz="2000"/>
              <a:t>a</a:t>
            </a:r>
            <a:r>
              <a:rPr lang="en-US" sz="2000"/>
              <a:t> disfunkcij</a:t>
            </a:r>
            <a:r>
              <a:rPr lang="sr-Latn-CS" sz="2000"/>
              <a:t>a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/>
          <a:lstStyle/>
          <a:p>
            <a:pPr eaLnBrk="1" hangingPunct="1"/>
            <a:endParaRPr lang="en-US" b="1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152400"/>
            <a:ext cx="55483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sr-Latn-CS" sz="3200" b="1" dirty="0">
                <a:ea typeface="+mj-ea"/>
                <a:cs typeface="+mj-cs"/>
              </a:rPr>
              <a:t>Primarn</a:t>
            </a:r>
            <a:r>
              <a:rPr lang="en-US" sz="3200" b="1" dirty="0">
                <a:ea typeface="+mj-ea"/>
                <a:cs typeface="+mj-cs"/>
              </a:rPr>
              <a:t>a </a:t>
            </a:r>
            <a:r>
              <a:rPr lang="en-US" sz="3200" b="1" dirty="0" err="1">
                <a:ea typeface="+mj-ea"/>
                <a:cs typeface="+mj-cs"/>
              </a:rPr>
              <a:t>degeneracija</a:t>
            </a:r>
            <a:r>
              <a:rPr lang="sr-Latn-CS" sz="3200" b="1" dirty="0">
                <a:ea typeface="+mj-ea"/>
                <a:cs typeface="+mj-cs"/>
              </a:rPr>
              <a:t> oligodendrocita</a:t>
            </a:r>
            <a:r>
              <a:rPr lang="en-US" sz="3200" b="1" dirty="0"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r>
              <a:rPr lang="en-US" sz="2400" b="1" dirty="0">
                <a:ea typeface="+mj-ea"/>
                <a:cs typeface="+mj-cs"/>
              </a:rPr>
              <a:t>(tip IV</a:t>
            </a:r>
            <a:r>
              <a:rPr lang="sr-Latn-CS" sz="2400" b="1" dirty="0">
                <a:ea typeface="+mj-ea"/>
                <a:cs typeface="+mj-cs"/>
              </a:rPr>
              <a:t> - 1% MS biopsija</a:t>
            </a:r>
            <a:r>
              <a:rPr lang="en-US" sz="2400" b="1" dirty="0">
                <a:ea typeface="+mj-ea"/>
                <a:cs typeface="+mj-cs"/>
              </a:rPr>
              <a:t>)</a:t>
            </a:r>
          </a:p>
        </p:txBody>
      </p:sp>
      <p:pic>
        <p:nvPicPr>
          <p:cNvPr id="28677" name="Picture 3" descr="PH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431641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PH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73238"/>
            <a:ext cx="4316413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5724525" y="1196975"/>
            <a:ext cx="3189288" cy="304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Ljubazno</a:t>
            </a:r>
            <a:r>
              <a:rPr lang="sr-Latn-CS" sz="1400"/>
              <a:t>šću Profesora H. Lassma</a:t>
            </a:r>
            <a:r>
              <a:rPr lang="en-US" sz="1400"/>
              <a:t>n</a:t>
            </a:r>
            <a:r>
              <a:rPr lang="sr-Latn-CS" sz="1400"/>
              <a:t>na</a:t>
            </a:r>
            <a:endParaRPr lang="en-US" sz="1400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58775" y="4797425"/>
            <a:ext cx="86058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latin typeface="Bookman Old Style" pitchFamily="18" charset="0"/>
              </a:rPr>
              <a:t>Tip IV: </a:t>
            </a:r>
            <a:r>
              <a:rPr lang="en-US" sz="2000"/>
              <a:t>d</a:t>
            </a:r>
            <a:r>
              <a:rPr lang="sr-Latn-CS" sz="2000"/>
              <a:t>o</a:t>
            </a:r>
            <a:r>
              <a:rPr lang="en-US" sz="2000"/>
              <a:t>minantna ne-apoptotska smrt oligodendrocita u beloj masi u</a:t>
            </a:r>
            <a:r>
              <a:rPr lang="sr-Latn-CS" sz="2000"/>
              <a:t>z</a:t>
            </a:r>
            <a:r>
              <a:rPr lang="en-US" sz="2000"/>
              <a:t> plak, koja go</a:t>
            </a:r>
            <a:r>
              <a:rPr lang="sr-Latn-CS" sz="2000"/>
              <a:t>v</a:t>
            </a:r>
            <a:r>
              <a:rPr lang="en-US" sz="2000"/>
              <a:t>ori u prilog potencijalnog metaboli</a:t>
            </a:r>
            <a:r>
              <a:rPr lang="sr-Latn-CS" sz="2000"/>
              <a:t>č</a:t>
            </a:r>
            <a:r>
              <a:rPr lang="en-US" sz="2000"/>
              <a:t>kog poreme</a:t>
            </a:r>
            <a:r>
              <a:rPr lang="sr-Latn-CS" sz="2000"/>
              <a:t>ć</a:t>
            </a:r>
            <a:r>
              <a:rPr lang="en-US" sz="2000"/>
              <a:t>aja oligo</a:t>
            </a:r>
            <a:r>
              <a:rPr lang="sr-Latn-CS" sz="2000"/>
              <a:t>dendrocita, što ih čini posebno osetljivim na toksičnu aktivnost inflamatornih medijatora</a:t>
            </a:r>
            <a:endParaRPr lang="en-US" sz="2000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435600" y="6491288"/>
            <a:ext cx="3252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Popescu</a:t>
            </a:r>
            <a:r>
              <a:rPr lang="sr-Latn-CS"/>
              <a:t>, Pirko, Lucchinetti,</a:t>
            </a:r>
            <a:r>
              <a:rPr lang="en-US"/>
              <a:t>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/>
          <a:lstStyle/>
          <a:p>
            <a:pPr eaLnBrk="1" hangingPunct="1"/>
            <a:endParaRPr lang="en-US" b="1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381000"/>
            <a:ext cx="5619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5000" lnSpcReduction="10000"/>
          </a:bodyPr>
          <a:lstStyle/>
          <a:p>
            <a:pPr algn="ctr">
              <a:defRPr/>
            </a:pPr>
            <a:r>
              <a:rPr lang="sr-Latn-CS" sz="2800" b="1" dirty="0">
                <a:latin typeface="Arial" pitchFamily="34" charset="0"/>
                <a:ea typeface="+mj-ea"/>
                <a:cs typeface="Arial" pitchFamily="34" charset="0"/>
              </a:rPr>
              <a:t>Oštećenje aksona i remijelinizacija</a:t>
            </a:r>
            <a:endParaRPr lang="en-US" sz="28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96975"/>
            <a:ext cx="403225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933825"/>
            <a:ext cx="40322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6227763" y="6521450"/>
            <a:ext cx="2522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Popescu</a:t>
            </a:r>
            <a:r>
              <a:rPr lang="sr-Latn-CS" sz="1600"/>
              <a:t> &amp; Lucchinetti,</a:t>
            </a:r>
            <a:r>
              <a:rPr lang="en-US" sz="1600"/>
              <a:t> 201</a:t>
            </a:r>
            <a:r>
              <a:rPr lang="sr-Latn-CS" sz="1600"/>
              <a:t>2</a:t>
            </a:r>
            <a:endParaRPr lang="en-US" sz="1600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572000" y="1196975"/>
            <a:ext cx="43926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/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4427538" y="1136650"/>
            <a:ext cx="47164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0" hangingPunct="0"/>
            <a:r>
              <a:rPr lang="sr-Latn-CS"/>
              <a:t>Akutno oštećenje aksona: t</a:t>
            </a:r>
            <a:r>
              <a:rPr lang="en-US"/>
              <a:t>oksi</a:t>
            </a:r>
            <a:r>
              <a:rPr lang="sr-Latn-CS"/>
              <a:t>čni inflamatorni i nespecifični imunski medijatori u akutnoj leziji, kao proteaze,</a:t>
            </a:r>
            <a:r>
              <a:rPr lang="en-US"/>
              <a:t> </a:t>
            </a:r>
            <a:r>
              <a:rPr lang="sr-Latn-CS"/>
              <a:t>citokini, ekscitotoksini i slobodni radikali. CD8 T-Ly.</a:t>
            </a:r>
          </a:p>
          <a:p>
            <a:pPr indent="457200" eaLnBrk="0" hangingPunct="0"/>
            <a:r>
              <a:rPr lang="sr-Latn-CS"/>
              <a:t>Hronično oštećenje aksona: ponovljena demijelinizacija,  odsustvo trofičke podrške mijelina i ODC, imunski faktori u inaktivnom plaku, hronični poremećaj mitohondrija; Kontinuirana aksonska degeneracija: sekundarna Waller-ova degeneracija u NNBM.</a:t>
            </a:r>
            <a:endParaRPr lang="en-US"/>
          </a:p>
        </p:txBody>
      </p:sp>
      <p:sp>
        <p:nvSpPr>
          <p:cNvPr id="29706" name="Rectangle 7"/>
          <p:cNvSpPr>
            <a:spLocks noChangeArrowheads="1"/>
          </p:cNvSpPr>
          <p:nvPr/>
        </p:nvSpPr>
        <p:spPr bwMode="auto">
          <a:xfrm>
            <a:off x="0" y="4271963"/>
            <a:ext cx="4716463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0" hangingPunct="0"/>
            <a:r>
              <a:rPr lang="sr-Latn-CS"/>
              <a:t>Ekstenzivna remijelinizacija sa prisustvom novoformiranih mijelinskih omotača i oligodendrocitnim prekursorskim ćelijama (OPC) je često prisutna u akutnim plakovima rane MS. OPC liče na zrele oligodendrocite, ali imaju veće jedro i imunoreaktivni su za rani oligodendrocitni diferencijacioni antigen CNPaza.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/>
          <a:lstStyle/>
          <a:p>
            <a:pPr eaLnBrk="1" hangingPunct="1"/>
            <a:endParaRPr lang="en-US" b="1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188" y="260350"/>
            <a:ext cx="6265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 err="1">
                <a:latin typeface="Arial" pitchFamily="34" charset="0"/>
                <a:ea typeface="+mj-ea"/>
                <a:cs typeface="Arial" pitchFamily="34" charset="0"/>
              </a:rPr>
              <a:t>Kortikalni</a:t>
            </a:r>
            <a:r>
              <a:rPr lang="en-US" sz="36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+mj-ea"/>
                <a:cs typeface="Arial" pitchFamily="34" charset="0"/>
              </a:rPr>
              <a:t>plakovi</a:t>
            </a:r>
            <a:r>
              <a:rPr lang="en-US" sz="3600" dirty="0">
                <a:latin typeface="Arial" pitchFamily="34" charset="0"/>
                <a:ea typeface="+mj-ea"/>
                <a:cs typeface="Arial" pitchFamily="34" charset="0"/>
              </a:rPr>
              <a:t> i MR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 r="12933"/>
          <a:stretch>
            <a:fillRect/>
          </a:stretch>
        </p:blipFill>
        <p:spPr bwMode="auto">
          <a:xfrm>
            <a:off x="34925" y="1244600"/>
            <a:ext cx="813752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b="1" i="1" smtClean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2600" b="1" i="1" smtClean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600" b="1" i="1" smtClean="0">
                <a:solidFill>
                  <a:srgbClr val="003300"/>
                </a:solidFill>
                <a:latin typeface="Arial" charset="0"/>
                <a:cs typeface="Arial" charset="0"/>
              </a:rPr>
              <a:t>			</a:t>
            </a:r>
            <a:r>
              <a:rPr lang="en-US" b="1" i="1" smtClean="0">
                <a:solidFill>
                  <a:srgbClr val="003300"/>
                </a:solidFill>
                <a:latin typeface="Arial" charset="0"/>
                <a:cs typeface="Arial" charset="0"/>
              </a:rPr>
              <a:t>Hvala na pažnji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900113" y="549275"/>
          <a:ext cx="6913562" cy="568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icture" r:id="rId3" imgW="4705200" imgH="5753160" progId="Word.Picture.8">
                  <p:embed/>
                </p:oleObj>
              </mc:Choice>
              <mc:Fallback>
                <p:oleObj name="Picture" r:id="rId3" imgW="4705200" imgH="575316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49275"/>
                        <a:ext cx="6913562" cy="568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39750" y="0"/>
            <a:ext cx="5632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2800" b="1">
                <a:latin typeface="Arial" charset="0"/>
              </a:rPr>
              <a:t>Patologija multiple skleroze</a:t>
            </a:r>
            <a:endParaRPr lang="en-US" sz="2800" b="1">
              <a:latin typeface="Arial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822825" y="6381750"/>
            <a:ext cx="4321175" cy="304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1400"/>
              <a:t>Lassmann</a:t>
            </a:r>
            <a:r>
              <a:rPr lang="en-US" sz="1400"/>
              <a:t> i sar</a:t>
            </a:r>
            <a:r>
              <a:rPr lang="sr-Latn-CS" sz="1400"/>
              <a:t>, 2001</a:t>
            </a:r>
            <a:r>
              <a:rPr lang="en-US" sz="1400"/>
              <a:t>; Popescu i sar, 2013</a:t>
            </a:r>
          </a:p>
        </p:txBody>
      </p:sp>
    </p:spTree>
    <p:extLst>
      <p:ext uri="{BB962C8B-B14F-4D97-AF65-F5344CB8AC3E}">
        <p14:creationId xmlns:p14="http://schemas.microsoft.com/office/powerpoint/2010/main" val="22001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5410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476375" y="2060575"/>
            <a:ext cx="6335713" cy="4391025"/>
            <a:chOff x="386" y="1050"/>
            <a:chExt cx="1837" cy="900"/>
          </a:xfrm>
        </p:grpSpPr>
        <p:sp>
          <p:nvSpPr>
            <p:cNvPr id="32772" name="Text Box 17"/>
            <p:cNvSpPr txBox="1">
              <a:spLocks noChangeAspect="1" noChangeArrowheads="1"/>
            </p:cNvSpPr>
            <p:nvPr/>
          </p:nvSpPr>
          <p:spPr bwMode="auto">
            <a:xfrm rot="-5400000">
              <a:off x="211" y="1327"/>
              <a:ext cx="507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49311" tIns="124656" rIns="249311" bIns="124656">
              <a:spAutoFit/>
            </a:bodyPr>
            <a:lstStyle/>
            <a:p>
              <a:pPr defTabSz="1246188" eaLnBrk="0" hangingPunct="0"/>
              <a:r>
                <a:rPr lang="en-GB" altLang="en-US" sz="1900" b="1">
                  <a:latin typeface="Arial" charset="0"/>
                  <a:ea typeface="MS PGothic" pitchFamily="34" charset="-128"/>
                </a:rPr>
                <a:t>Aktivnost bolesti</a:t>
              </a:r>
            </a:p>
          </p:txBody>
        </p:sp>
        <p:sp>
          <p:nvSpPr>
            <p:cNvPr id="32773" name="Rectangle 6"/>
            <p:cNvSpPr>
              <a:spLocks noChangeAspect="1" noChangeArrowheads="1"/>
            </p:cNvSpPr>
            <p:nvPr/>
          </p:nvSpPr>
          <p:spPr bwMode="auto">
            <a:xfrm>
              <a:off x="1587" y="1114"/>
              <a:ext cx="63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1246188" eaLnBrk="0" hangingPunct="0"/>
              <a:r>
                <a:rPr lang="en-GB" altLang="en-US" sz="2400" b="1" u="sng">
                  <a:solidFill>
                    <a:srgbClr val="FF0000"/>
                  </a:solidFill>
                  <a:latin typeface="Arial" charset="0"/>
                  <a:ea typeface="MS PGothic" pitchFamily="34" charset="-128"/>
                </a:rPr>
                <a:t>Eskalalciona</a:t>
              </a:r>
              <a:r>
                <a:rPr lang="en-GB" altLang="en-US" sz="2400" b="1" u="sng">
                  <a:latin typeface="Arial" charset="0"/>
                  <a:ea typeface="MS PGothic" pitchFamily="34" charset="-128"/>
                </a:rPr>
                <a:t>/</a:t>
              </a:r>
            </a:p>
            <a:p>
              <a:pPr algn="ctr" defTabSz="1246188" eaLnBrk="0" hangingPunct="0"/>
              <a:r>
                <a:rPr lang="en-GB" altLang="en-US" sz="2400" b="1" u="sng">
                  <a:latin typeface="Arial" charset="0"/>
                  <a:ea typeface="MS PGothic" pitchFamily="34" charset="-128"/>
                </a:rPr>
                <a:t>alternativna terapija</a:t>
              </a:r>
            </a:p>
          </p:txBody>
        </p:sp>
        <p:sp>
          <p:nvSpPr>
            <p:cNvPr id="32774" name="Rectangle 7"/>
            <p:cNvSpPr>
              <a:spLocks noChangeAspect="1" noChangeArrowheads="1"/>
            </p:cNvSpPr>
            <p:nvPr/>
          </p:nvSpPr>
          <p:spPr bwMode="auto">
            <a:xfrm>
              <a:off x="1649" y="1575"/>
              <a:ext cx="554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246188" eaLnBrk="0" hangingPunct="0"/>
              <a:r>
                <a:rPr lang="en-GB" altLang="en-US" sz="2100">
                  <a:solidFill>
                    <a:srgbClr val="FF0000"/>
                  </a:solidFill>
                  <a:latin typeface="Arial" charset="0"/>
                  <a:ea typeface="MS PGothic" pitchFamily="34" charset="-128"/>
                </a:rPr>
                <a:t>Bazi</a:t>
              </a:r>
              <a:r>
                <a:rPr lang="en-US" altLang="en-US" sz="2100">
                  <a:solidFill>
                    <a:srgbClr val="FF0000"/>
                  </a:solidFill>
                  <a:latin typeface="Arial" charset="0"/>
                  <a:ea typeface="MS PGothic" pitchFamily="34" charset="-128"/>
                </a:rPr>
                <a:t>čna terapija</a:t>
              </a:r>
              <a:endParaRPr lang="en-GB" altLang="en-US" sz="2100">
                <a:solidFill>
                  <a:srgbClr val="FF0000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2775" name="Rectangle 9"/>
            <p:cNvSpPr>
              <a:spLocks noChangeAspect="1" noChangeArrowheads="1"/>
            </p:cNvSpPr>
            <p:nvPr/>
          </p:nvSpPr>
          <p:spPr bwMode="auto">
            <a:xfrm>
              <a:off x="500" y="1771"/>
              <a:ext cx="1722" cy="17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49311" tIns="124656" rIns="249311" bIns="124656"/>
            <a:lstStyle/>
            <a:p>
              <a:pPr defTabSz="1246188"/>
              <a:endParaRPr lang="en-GB" altLang="en-US" sz="200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2776" name="Rectangle 10"/>
            <p:cNvSpPr>
              <a:spLocks noChangeArrowheads="1"/>
            </p:cNvSpPr>
            <p:nvPr/>
          </p:nvSpPr>
          <p:spPr bwMode="auto">
            <a:xfrm>
              <a:off x="624" y="1793"/>
              <a:ext cx="81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246188" eaLnBrk="0" hangingPunct="0"/>
              <a:r>
                <a:rPr lang="en-GB" altLang="en-US" sz="2100" b="1">
                  <a:latin typeface="Arial" charset="0"/>
                  <a:ea typeface="MS PGothic" pitchFamily="34" charset="-128"/>
                </a:rPr>
                <a:t>Kortikosteroidi “puls</a:t>
              </a:r>
              <a:r>
                <a:rPr lang="en-US" altLang="en-US" sz="2100" b="1">
                  <a:latin typeface="Arial" charset="0"/>
                  <a:ea typeface="MS PGothic" pitchFamily="34" charset="-128"/>
                </a:rPr>
                <a:t>”</a:t>
              </a:r>
              <a:endParaRPr lang="en-GB" altLang="en-US" sz="2100" b="1">
                <a:latin typeface="Arial" charset="0"/>
                <a:ea typeface="MS PGothic" pitchFamily="34" charset="-128"/>
              </a:endParaRPr>
            </a:p>
            <a:p>
              <a:pPr defTabSz="1246188" eaLnBrk="0" hangingPunct="0"/>
              <a:r>
                <a:rPr lang="en-GB" altLang="en-US" sz="2000">
                  <a:latin typeface="Arial" charset="0"/>
                  <a:ea typeface="MS PGothic" pitchFamily="34" charset="-128"/>
                </a:rPr>
                <a:t>Izmena plazme ***</a:t>
              </a:r>
            </a:p>
          </p:txBody>
        </p:sp>
        <p:sp>
          <p:nvSpPr>
            <p:cNvPr id="32777" name="Rectangle 11"/>
            <p:cNvSpPr>
              <a:spLocks noChangeAspect="1" noChangeArrowheads="1"/>
            </p:cNvSpPr>
            <p:nvPr/>
          </p:nvSpPr>
          <p:spPr bwMode="auto">
            <a:xfrm>
              <a:off x="1479" y="1814"/>
              <a:ext cx="721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246188" eaLnBrk="0" hangingPunct="0"/>
              <a:r>
                <a:rPr lang="en-GB" altLang="en-US" sz="2300" b="1">
                  <a:latin typeface="Arial" charset="0"/>
                  <a:ea typeface="MS PGothic" pitchFamily="34" charset="-128"/>
                </a:rPr>
                <a:t> </a:t>
              </a:r>
              <a:r>
                <a:rPr lang="en-GB" altLang="en-US" sz="2400" b="1">
                  <a:latin typeface="Arial" charset="0"/>
                  <a:ea typeface="MS PGothic" pitchFamily="34" charset="-128"/>
                </a:rPr>
                <a:t>Terapija </a:t>
              </a:r>
              <a:r>
                <a:rPr lang="en-GB" altLang="en-US" sz="2400" b="1" u="sng">
                  <a:latin typeface="Arial" charset="0"/>
                  <a:ea typeface="MS PGothic" pitchFamily="34" charset="-128"/>
                </a:rPr>
                <a:t>relapsa </a:t>
              </a:r>
            </a:p>
          </p:txBody>
        </p:sp>
        <p:grpSp>
          <p:nvGrpSpPr>
            <p:cNvPr id="3" name="Group 14"/>
            <p:cNvGrpSpPr>
              <a:grpSpLocks noChangeAspect="1"/>
            </p:cNvGrpSpPr>
            <p:nvPr/>
          </p:nvGrpSpPr>
          <p:grpSpPr bwMode="auto">
            <a:xfrm>
              <a:off x="485" y="1050"/>
              <a:ext cx="37" cy="628"/>
              <a:chOff x="595" y="841"/>
              <a:chExt cx="104" cy="1895"/>
            </a:xfrm>
          </p:grpSpPr>
          <p:sp>
            <p:nvSpPr>
              <p:cNvPr id="32785" name="Freeform 15"/>
              <p:cNvSpPr>
                <a:spLocks noChangeAspect="1"/>
              </p:cNvSpPr>
              <p:nvPr/>
            </p:nvSpPr>
            <p:spPr bwMode="auto">
              <a:xfrm>
                <a:off x="595" y="841"/>
                <a:ext cx="104" cy="108"/>
              </a:xfrm>
              <a:custGeom>
                <a:avLst/>
                <a:gdLst>
                  <a:gd name="T0" fmla="*/ 52 w 104"/>
                  <a:gd name="T1" fmla="*/ 0 h 108"/>
                  <a:gd name="T2" fmla="*/ 104 w 104"/>
                  <a:gd name="T3" fmla="*/ 108 h 108"/>
                  <a:gd name="T4" fmla="*/ 0 w 104"/>
                  <a:gd name="T5" fmla="*/ 108 h 108"/>
                  <a:gd name="T6" fmla="*/ 52 w 104"/>
                  <a:gd name="T7" fmla="*/ 0 h 1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08"/>
                  <a:gd name="T14" fmla="*/ 104 w 104"/>
                  <a:gd name="T15" fmla="*/ 108 h 1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08">
                    <a:moveTo>
                      <a:pt x="52" y="0"/>
                    </a:moveTo>
                    <a:lnTo>
                      <a:pt x="104" y="108"/>
                    </a:lnTo>
                    <a:lnTo>
                      <a:pt x="0" y="10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6" name="Line 16"/>
              <p:cNvSpPr>
                <a:spLocks noChangeAspect="1" noChangeShapeType="1"/>
              </p:cNvSpPr>
              <p:nvPr/>
            </p:nvSpPr>
            <p:spPr bwMode="auto">
              <a:xfrm>
                <a:off x="647" y="877"/>
                <a:ext cx="1" cy="185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9"/>
            <p:cNvGrpSpPr>
              <a:grpSpLocks noChangeAspect="1"/>
            </p:cNvGrpSpPr>
            <p:nvPr/>
          </p:nvGrpSpPr>
          <p:grpSpPr bwMode="auto">
            <a:xfrm>
              <a:off x="1518" y="1137"/>
              <a:ext cx="44" cy="514"/>
              <a:chOff x="3341" y="1149"/>
              <a:chExt cx="124" cy="1551"/>
            </a:xfrm>
          </p:grpSpPr>
          <p:sp>
            <p:nvSpPr>
              <p:cNvPr id="32782" name="Freeform 20"/>
              <p:cNvSpPr>
                <a:spLocks noChangeAspect="1"/>
              </p:cNvSpPr>
              <p:nvPr/>
            </p:nvSpPr>
            <p:spPr bwMode="auto">
              <a:xfrm>
                <a:off x="3341" y="2573"/>
                <a:ext cx="124" cy="127"/>
              </a:xfrm>
              <a:custGeom>
                <a:avLst/>
                <a:gdLst>
                  <a:gd name="T0" fmla="*/ 62 w 124"/>
                  <a:gd name="T1" fmla="*/ 127 h 127"/>
                  <a:gd name="T2" fmla="*/ 0 w 124"/>
                  <a:gd name="T3" fmla="*/ 0 h 127"/>
                  <a:gd name="T4" fmla="*/ 124 w 124"/>
                  <a:gd name="T5" fmla="*/ 0 h 127"/>
                  <a:gd name="T6" fmla="*/ 62 w 124"/>
                  <a:gd name="T7" fmla="*/ 127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127"/>
                  <a:gd name="T14" fmla="*/ 124 w 124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127">
                    <a:moveTo>
                      <a:pt x="62" y="127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62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3" name="Freeform 21"/>
              <p:cNvSpPr>
                <a:spLocks noChangeAspect="1"/>
              </p:cNvSpPr>
              <p:nvPr/>
            </p:nvSpPr>
            <p:spPr bwMode="auto">
              <a:xfrm>
                <a:off x="3341" y="1149"/>
                <a:ext cx="124" cy="127"/>
              </a:xfrm>
              <a:custGeom>
                <a:avLst/>
                <a:gdLst>
                  <a:gd name="T0" fmla="*/ 62 w 124"/>
                  <a:gd name="T1" fmla="*/ 0 h 127"/>
                  <a:gd name="T2" fmla="*/ 124 w 124"/>
                  <a:gd name="T3" fmla="*/ 127 h 127"/>
                  <a:gd name="T4" fmla="*/ 0 w 124"/>
                  <a:gd name="T5" fmla="*/ 127 h 127"/>
                  <a:gd name="T6" fmla="*/ 62 w 124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127"/>
                  <a:gd name="T14" fmla="*/ 124 w 124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127">
                    <a:moveTo>
                      <a:pt x="62" y="0"/>
                    </a:moveTo>
                    <a:lnTo>
                      <a:pt x="124" y="127"/>
                    </a:lnTo>
                    <a:lnTo>
                      <a:pt x="0" y="12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4" name="Line 22"/>
              <p:cNvSpPr>
                <a:spLocks noChangeAspect="1" noChangeShapeType="1"/>
              </p:cNvSpPr>
              <p:nvPr/>
            </p:nvSpPr>
            <p:spPr bwMode="auto">
              <a:xfrm>
                <a:off x="3403" y="1203"/>
                <a:ext cx="1" cy="143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80" name="Rectangle 25"/>
            <p:cNvSpPr>
              <a:spLocks noChangeAspect="1" noChangeArrowheads="1"/>
            </p:cNvSpPr>
            <p:nvPr/>
          </p:nvSpPr>
          <p:spPr bwMode="auto">
            <a:xfrm>
              <a:off x="679" y="1575"/>
              <a:ext cx="594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246188" eaLnBrk="0" hangingPunct="0"/>
              <a:r>
                <a:rPr lang="en-GB" altLang="en-US" sz="1900">
                  <a:solidFill>
                    <a:srgbClr val="FF0000"/>
                  </a:solidFill>
                  <a:latin typeface="Arial" charset="0"/>
                  <a:ea typeface="MS PGothic" pitchFamily="34" charset="-128"/>
                </a:rPr>
                <a:t>IFN-β   </a:t>
              </a:r>
              <a:r>
                <a:rPr lang="en-GB" altLang="en-US" sz="1900">
                  <a:solidFill>
                    <a:srgbClr val="FF0000"/>
                  </a:solidFill>
                  <a:latin typeface="Arial" charset="0"/>
                  <a:ea typeface="MS PGothic" pitchFamily="34" charset="-128"/>
                  <a:sym typeface="Wingdings" pitchFamily="2" charset="2"/>
                </a:rPr>
                <a:t></a:t>
              </a:r>
              <a:r>
                <a:rPr lang="en-GB" altLang="en-US" sz="1900">
                  <a:solidFill>
                    <a:srgbClr val="FF0000"/>
                  </a:solidFill>
                  <a:latin typeface="Arial" charset="0"/>
                  <a:ea typeface="MS PGothic" pitchFamily="34" charset="-128"/>
                </a:rPr>
                <a:t>      GA</a:t>
              </a:r>
              <a:endParaRPr lang="en-GB" altLang="en-US">
                <a:solidFill>
                  <a:srgbClr val="FF0000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2781" name="Text Box 28"/>
            <p:cNvSpPr txBox="1">
              <a:spLocks noChangeAspect="1" noChangeArrowheads="1"/>
            </p:cNvSpPr>
            <p:nvPr/>
          </p:nvSpPr>
          <p:spPr bwMode="auto">
            <a:xfrm>
              <a:off x="754" y="1141"/>
              <a:ext cx="677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49311" tIns="124656" rIns="249311" bIns="124656">
              <a:spAutoFit/>
            </a:bodyPr>
            <a:lstStyle/>
            <a:p>
              <a:pPr defTabSz="1246188" eaLnBrk="0" hangingPunct="0">
                <a:lnSpc>
                  <a:spcPct val="90000"/>
                </a:lnSpc>
              </a:pPr>
              <a:r>
                <a:rPr lang="en-GB" altLang="en-US" b="1" dirty="0" err="1">
                  <a:solidFill>
                    <a:srgbClr val="FF0000"/>
                  </a:solidFill>
                  <a:latin typeface="Arial" charset="0"/>
                  <a:ea typeface="MS PGothic" pitchFamily="34" charset="-128"/>
                </a:rPr>
                <a:t>Mitoksantron</a:t>
              </a:r>
              <a:endParaRPr lang="en-GB" altLang="en-US" b="1" dirty="0">
                <a:solidFill>
                  <a:srgbClr val="FF0000"/>
                </a:solidFill>
                <a:latin typeface="Arial" charset="0"/>
                <a:ea typeface="MS PGothic" pitchFamily="34" charset="-128"/>
              </a:endParaRPr>
            </a:p>
            <a:p>
              <a:pPr defTabSz="1246188" eaLnBrk="0" hangingPunct="0">
                <a:lnSpc>
                  <a:spcPct val="90000"/>
                </a:lnSpc>
              </a:pPr>
              <a:r>
                <a:rPr lang="en-GB" altLang="en-US" b="1" dirty="0" err="1">
                  <a:solidFill>
                    <a:srgbClr val="FF0000"/>
                  </a:solidFill>
                  <a:latin typeface="Arial" charset="0"/>
                  <a:ea typeface="MS PGothic" pitchFamily="34" charset="-128"/>
                </a:rPr>
                <a:t>Natalizumab</a:t>
              </a:r>
              <a:endParaRPr lang="en-GB" altLang="en-US" b="1" dirty="0">
                <a:solidFill>
                  <a:srgbClr val="FF0000"/>
                </a:solidFill>
                <a:latin typeface="Arial" charset="0"/>
                <a:ea typeface="MS PGothic" pitchFamily="34" charset="-128"/>
              </a:endParaRPr>
            </a:p>
            <a:p>
              <a:pPr defTabSz="1246188" eaLnBrk="0" hangingPunct="0">
                <a:lnSpc>
                  <a:spcPct val="90000"/>
                </a:lnSpc>
              </a:pPr>
              <a:r>
                <a:rPr lang="en-GB" altLang="en-US" b="1" dirty="0" err="1">
                  <a:solidFill>
                    <a:srgbClr val="FF0000"/>
                  </a:solidFill>
                  <a:latin typeface="Arial" charset="0"/>
                  <a:ea typeface="MS PGothic" pitchFamily="34" charset="-128"/>
                </a:rPr>
                <a:t>Fingolimod</a:t>
              </a:r>
              <a:endParaRPr lang="en-GB" altLang="en-US" b="1" dirty="0">
                <a:solidFill>
                  <a:srgbClr val="FF0000"/>
                </a:solidFill>
                <a:latin typeface="Arial" charset="0"/>
                <a:ea typeface="MS PGothic" pitchFamily="34" charset="-128"/>
              </a:endParaRPr>
            </a:p>
            <a:p>
              <a:pPr defTabSz="1246188" eaLnBrk="0" hangingPunct="0">
                <a:lnSpc>
                  <a:spcPct val="90000"/>
                </a:lnSpc>
              </a:pPr>
              <a:r>
                <a:rPr lang="en-GB" altLang="en-US" dirty="0" err="1">
                  <a:latin typeface="Arial" charset="0"/>
                  <a:ea typeface="MS PGothic" pitchFamily="34" charset="-128"/>
                </a:rPr>
                <a:t>Teriflunomid</a:t>
              </a:r>
              <a:endParaRPr lang="en-GB" altLang="en-US" dirty="0">
                <a:latin typeface="Arial" charset="0"/>
                <a:ea typeface="MS PGothic" pitchFamily="34" charset="-128"/>
              </a:endParaRPr>
            </a:p>
            <a:p>
              <a:pPr defTabSz="1246188" eaLnBrk="0" hangingPunct="0">
                <a:lnSpc>
                  <a:spcPct val="90000"/>
                </a:lnSpc>
              </a:pPr>
              <a:r>
                <a:rPr lang="en-GB" altLang="en-US" dirty="0" err="1">
                  <a:latin typeface="Arial" charset="0"/>
                  <a:ea typeface="MS PGothic" pitchFamily="34" charset="-128"/>
                </a:rPr>
                <a:t>Dimetil</a:t>
              </a:r>
              <a:r>
                <a:rPr lang="en-GB" altLang="en-US" dirty="0">
                  <a:latin typeface="Arial" charset="0"/>
                  <a:ea typeface="MS PGothic" pitchFamily="34" charset="-128"/>
                </a:rPr>
                <a:t> </a:t>
              </a:r>
              <a:r>
                <a:rPr lang="en-GB" altLang="en-US" dirty="0" err="1">
                  <a:latin typeface="Arial" charset="0"/>
                  <a:ea typeface="MS PGothic" pitchFamily="34" charset="-128"/>
                </a:rPr>
                <a:t>fumarat</a:t>
              </a:r>
              <a:endParaRPr lang="en-GB" altLang="en-US" dirty="0">
                <a:latin typeface="Arial" charset="0"/>
                <a:ea typeface="MS PGothic" pitchFamily="34" charset="-128"/>
              </a:endParaRPr>
            </a:p>
            <a:p>
              <a:pPr defTabSz="1246188" eaLnBrk="0" hangingPunct="0">
                <a:lnSpc>
                  <a:spcPct val="90000"/>
                </a:lnSpc>
              </a:pPr>
              <a:r>
                <a:rPr lang="en-GB" altLang="en-US" b="1" dirty="0" err="1">
                  <a:solidFill>
                    <a:srgbClr val="FF0000"/>
                  </a:solidFill>
                  <a:latin typeface="Arial" charset="0"/>
                  <a:ea typeface="MS PGothic" pitchFamily="34" charset="-128"/>
                </a:rPr>
                <a:t>Alemtuzumab</a:t>
              </a:r>
              <a:endParaRPr lang="en-GB" altLang="en-US" b="1" dirty="0">
                <a:solidFill>
                  <a:srgbClr val="FF0000"/>
                </a:solidFill>
                <a:latin typeface="Arial" charset="0"/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2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3200" b="1" smtClean="0">
                <a:latin typeface="Calibri" pitchFamily="34" charset="0"/>
                <a:cs typeface="Times New Roman" pitchFamily="18" charset="0"/>
              </a:rPr>
              <a:t>Koncept patogeneze multiple skleroze: nova saznanja i budući izazovi</a:t>
            </a:r>
            <a:br>
              <a:rPr lang="en-US" sz="3200" b="1" smtClean="0">
                <a:latin typeface="Calibri" pitchFamily="34" charset="0"/>
                <a:cs typeface="Times New Roman" pitchFamily="18" charset="0"/>
              </a:rPr>
            </a:br>
            <a:endParaRPr lang="en-US" sz="3200" b="1" smtClean="0">
              <a:solidFill>
                <a:srgbClr val="003300"/>
              </a:solidFill>
              <a:latin typeface="Maiandra GD" pitchFamily="34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724400"/>
            <a:ext cx="8458200" cy="1752600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+mn-lt"/>
              </a:rPr>
              <a:t>Profesor dr Jelena </a:t>
            </a:r>
            <a:r>
              <a:rPr lang="en-US" sz="2400" dirty="0" err="1" smtClean="0">
                <a:latin typeface="+mn-lt"/>
              </a:rPr>
              <a:t>Drulović</a:t>
            </a:r>
            <a:endParaRPr lang="x-none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/>
          <a:lstStyle/>
          <a:p>
            <a:pPr eaLnBrk="1" hangingPunct="1"/>
            <a:endParaRPr lang="en-US" b="1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50825" y="115888"/>
            <a:ext cx="41751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l-SI" sz="2800" b="1">
                <a:latin typeface="Times New Roman" pitchFamily="18" charset="0"/>
              </a:rPr>
              <a:t>HETEROGENA</a:t>
            </a:r>
            <a:br>
              <a:rPr lang="sl-SI" sz="2800" b="1">
                <a:latin typeface="Times New Roman" pitchFamily="18" charset="0"/>
              </a:rPr>
            </a:br>
            <a:r>
              <a:rPr lang="sl-SI" sz="2800" b="1">
                <a:latin typeface="Times New Roman" pitchFamily="18" charset="0"/>
              </a:rPr>
              <a:t>GENETSKA OSNOVA</a:t>
            </a: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ts val="675"/>
              </a:spcBef>
            </a:pPr>
            <a:r>
              <a:rPr lang="sl-SI" sz="2800" b="1">
                <a:latin typeface="Times New Roman" pitchFamily="18" charset="0"/>
              </a:rPr>
              <a:t>U MULTIPLOJ SKLEROZI</a:t>
            </a:r>
            <a:endParaRPr lang="en-US" sz="2800" b="1"/>
          </a:p>
          <a:p>
            <a:pPr algn="ctr">
              <a:spcBef>
                <a:spcPct val="20000"/>
              </a:spcBef>
            </a:pP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003800" y="1557338"/>
            <a:ext cx="38893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l-SI" sz="2400">
                <a:latin typeface="Times New Roman" pitchFamily="18" charset="0"/>
              </a:rPr>
              <a:t>HETEROGENOST PATOGENEZE TKIVNOG OŠTEĆENJA </a:t>
            </a:r>
            <a:r>
              <a:rPr lang="en-US" sz="2400"/>
              <a:t>(inflamacija, demijelinizacija, </a:t>
            </a:r>
            <a:r>
              <a:rPr lang="sr-Latn-CS" sz="2400">
                <a:cs typeface="Times New Roman" pitchFamily="18" charset="0"/>
              </a:rPr>
              <a:t>astro</a:t>
            </a:r>
            <a:r>
              <a:rPr lang="en-US" sz="2400">
                <a:cs typeface="Times New Roman" pitchFamily="18" charset="0"/>
              </a:rPr>
              <a:t>glioza</a:t>
            </a:r>
            <a:r>
              <a:rPr lang="sr-Latn-CS" sz="2400">
                <a:cs typeface="Times New Roman" pitchFamily="18" charset="0"/>
              </a:rPr>
              <a:t>, oštećenje oligodendrocita, neurodegeneracija i gubitak aksona, remijelinizacija</a:t>
            </a:r>
            <a:r>
              <a:rPr lang="sr-Latn-CS" sz="2400"/>
              <a:t>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50825" y="115888"/>
            <a:ext cx="4175125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l-SI" sz="2800">
                <a:latin typeface="Times New Roman" pitchFamily="18" charset="0"/>
              </a:rPr>
              <a:t>HETEROGENA</a:t>
            </a:r>
            <a:br>
              <a:rPr lang="sl-SI" sz="2800">
                <a:latin typeface="Times New Roman" pitchFamily="18" charset="0"/>
              </a:rPr>
            </a:br>
            <a:r>
              <a:rPr lang="sl-SI" sz="2800">
                <a:latin typeface="Times New Roman" pitchFamily="18" charset="0"/>
              </a:rPr>
              <a:t>GENETSKA OSNOVA</a:t>
            </a:r>
            <a:endParaRPr lang="en-US" sz="2800">
              <a:latin typeface="Times New Roman" pitchFamily="18" charset="0"/>
            </a:endParaRPr>
          </a:p>
          <a:p>
            <a:pPr algn="ctr">
              <a:spcBef>
                <a:spcPts val="675"/>
              </a:spcBef>
            </a:pPr>
            <a:r>
              <a:rPr lang="sl-SI" sz="2800">
                <a:latin typeface="Times New Roman" pitchFamily="18" charset="0"/>
              </a:rPr>
              <a:t>U MULTIPLOJ SKLEROZI</a:t>
            </a:r>
            <a:endParaRPr lang="en-US" sz="2800"/>
          </a:p>
          <a:p>
            <a:pPr algn="ctr">
              <a:spcBef>
                <a:spcPct val="2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4663" y="620713"/>
            <a:ext cx="1366837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250825" y="115888"/>
            <a:ext cx="41751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l-SI" sz="2800">
                <a:latin typeface="Times New Roman" pitchFamily="18" charset="0"/>
              </a:rPr>
              <a:t>HETEROGENA</a:t>
            </a:r>
            <a:br>
              <a:rPr lang="sl-SI" sz="2800">
                <a:latin typeface="Times New Roman" pitchFamily="18" charset="0"/>
              </a:rPr>
            </a:br>
            <a:r>
              <a:rPr lang="sl-SI" sz="2800">
                <a:latin typeface="Times New Roman" pitchFamily="18" charset="0"/>
              </a:rPr>
              <a:t>GENETSKA OSNOVA</a:t>
            </a:r>
            <a:endParaRPr lang="en-US" sz="2800">
              <a:latin typeface="Times New Roman" pitchFamily="18" charset="0"/>
            </a:endParaRPr>
          </a:p>
          <a:p>
            <a:pPr algn="ctr">
              <a:spcBef>
                <a:spcPts val="675"/>
              </a:spcBef>
            </a:pPr>
            <a:r>
              <a:rPr lang="sl-SI" sz="2800">
                <a:latin typeface="Times New Roman" pitchFamily="18" charset="0"/>
              </a:rPr>
              <a:t>U MULTIPLOJ SKLEROZI</a:t>
            </a:r>
            <a:endParaRPr lang="en-US" sz="2800"/>
          </a:p>
          <a:p>
            <a:pPr algn="ctr">
              <a:spcBef>
                <a:spcPct val="20000"/>
              </a:spcBef>
            </a:pP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003800" y="1557338"/>
            <a:ext cx="3995738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l-SI" sz="2400">
                <a:latin typeface="Times New Roman" pitchFamily="18" charset="0"/>
              </a:rPr>
              <a:t>HETEROGENOST PATOGENEZE TKIVNOG OŠTEĆENJA </a:t>
            </a:r>
            <a:r>
              <a:rPr lang="en-US" sz="2400"/>
              <a:t>(inflamacija, demijelinizacija,</a:t>
            </a:r>
            <a:r>
              <a:rPr lang="sr-Latn-CS" sz="2400"/>
              <a:t> astro</a:t>
            </a:r>
            <a:r>
              <a:rPr lang="en-US" sz="2400"/>
              <a:t>glioza</a:t>
            </a:r>
            <a:r>
              <a:rPr lang="sr-Latn-CS" sz="2400"/>
              <a:t>, oštećenje oligodendrocita, neurodegeneracija i gubitak aksona, remijelinizacija)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250825" y="115888"/>
            <a:ext cx="4175125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l-SI" sz="2800">
                <a:latin typeface="Times New Roman" pitchFamily="18" charset="0"/>
              </a:rPr>
              <a:t>HETEROGENA</a:t>
            </a:r>
            <a:br>
              <a:rPr lang="sl-SI" sz="2800">
                <a:latin typeface="Times New Roman" pitchFamily="18" charset="0"/>
              </a:rPr>
            </a:br>
            <a:r>
              <a:rPr lang="sl-SI" sz="2800">
                <a:latin typeface="Times New Roman" pitchFamily="18" charset="0"/>
              </a:rPr>
              <a:t>GENETSKA OSNOVA</a:t>
            </a:r>
            <a:endParaRPr lang="en-US" sz="2800">
              <a:latin typeface="Times New Roman" pitchFamily="18" charset="0"/>
            </a:endParaRPr>
          </a:p>
          <a:p>
            <a:pPr algn="ctr">
              <a:spcBef>
                <a:spcPts val="675"/>
              </a:spcBef>
            </a:pPr>
            <a:r>
              <a:rPr lang="sl-SI" sz="2800">
                <a:latin typeface="Times New Roman" pitchFamily="18" charset="0"/>
              </a:rPr>
              <a:t>U MULTIPLOJ SKLEROZI</a:t>
            </a:r>
            <a:endParaRPr lang="en-US" sz="2800"/>
          </a:p>
          <a:p>
            <a:pPr algn="ctr">
              <a:spcBef>
                <a:spcPct val="20000"/>
              </a:spcBef>
            </a:pPr>
            <a:endParaRPr lang="en-US" sz="280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84663" y="620713"/>
            <a:ext cx="1366837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900113" y="4076700"/>
            <a:ext cx="27860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2800">
                <a:latin typeface="Times New Roman" pitchFamily="18" charset="0"/>
              </a:rPr>
              <a:t>HETEROGENA</a:t>
            </a:r>
            <a:br>
              <a:rPr lang="sl-SI" sz="2800">
                <a:latin typeface="Times New Roman" pitchFamily="18" charset="0"/>
              </a:rPr>
            </a:br>
            <a:r>
              <a:rPr lang="sl-SI" sz="2800">
                <a:latin typeface="Times New Roman" pitchFamily="18" charset="0"/>
              </a:rPr>
              <a:t>KLINIČKA SLIKA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3643313" y="4000500"/>
            <a:ext cx="1441450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/>
          <a:lstStyle/>
          <a:p>
            <a:pPr eaLnBrk="1" hangingPunct="1"/>
            <a:endParaRPr lang="en-US" b="1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4932363" y="1557338"/>
            <a:ext cx="39957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l-SI" sz="2400">
                <a:latin typeface="Times New Roman" pitchFamily="18" charset="0"/>
              </a:rPr>
              <a:t>HETEROGENOST PATOGENEZE TKIVNOG OŠTEĆENJA </a:t>
            </a:r>
            <a:r>
              <a:rPr lang="en-US" sz="2400">
                <a:latin typeface="Times New Roman" pitchFamily="18" charset="0"/>
              </a:rPr>
              <a:t>(inflamacija, demijelinizacija, </a:t>
            </a:r>
            <a:r>
              <a:rPr lang="sr-Latn-CS" sz="2400">
                <a:latin typeface="Times New Roman" pitchFamily="18" charset="0"/>
              </a:rPr>
              <a:t>astroglioza, </a:t>
            </a:r>
            <a:r>
              <a:rPr lang="en-US" sz="2400">
                <a:latin typeface="Times New Roman" pitchFamily="18" charset="0"/>
              </a:rPr>
              <a:t>o</a:t>
            </a:r>
            <a:r>
              <a:rPr lang="sr-Latn-CS" sz="2400">
                <a:latin typeface="Times New Roman" pitchFamily="18" charset="0"/>
              </a:rPr>
              <a:t>š</a:t>
            </a:r>
            <a:r>
              <a:rPr lang="en-US" sz="2400">
                <a:latin typeface="Times New Roman" pitchFamily="18" charset="0"/>
              </a:rPr>
              <a:t>te</a:t>
            </a:r>
            <a:r>
              <a:rPr lang="sr-Latn-CS" sz="2400">
                <a:latin typeface="Times New Roman" pitchFamily="18" charset="0"/>
              </a:rPr>
              <a:t>ćenje oligodendrocita, neurodegeneracija i gubitak aksona,  remijelinizacija)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323850" y="260350"/>
            <a:ext cx="4175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l-SI" sz="2800">
                <a:latin typeface="Times New Roman" pitchFamily="18" charset="0"/>
              </a:rPr>
              <a:t>HETEROGENA</a:t>
            </a:r>
            <a:br>
              <a:rPr lang="sl-SI" sz="2800">
                <a:latin typeface="Times New Roman" pitchFamily="18" charset="0"/>
              </a:rPr>
            </a:br>
            <a:r>
              <a:rPr lang="sl-SI" sz="2800">
                <a:latin typeface="Times New Roman" pitchFamily="18" charset="0"/>
              </a:rPr>
              <a:t>GENETSKA OSNOVA</a:t>
            </a:r>
          </a:p>
          <a:p>
            <a:pPr algn="ctr">
              <a:spcBef>
                <a:spcPct val="20000"/>
              </a:spcBef>
            </a:pPr>
            <a:r>
              <a:rPr lang="sl-SI" sz="2800">
                <a:latin typeface="Times New Roman" pitchFamily="18" charset="0"/>
              </a:rPr>
              <a:t>U MULTIPLOJ SKLEROZI</a:t>
            </a:r>
          </a:p>
          <a:p>
            <a:pPr algn="ctr">
              <a:spcBef>
                <a:spcPct val="20000"/>
              </a:spcBef>
            </a:pPr>
            <a:endParaRPr lang="en-US" sz="280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84663" y="620713"/>
            <a:ext cx="1366837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849313" y="4076700"/>
            <a:ext cx="27860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2800">
                <a:latin typeface="Times New Roman" pitchFamily="18" charset="0"/>
              </a:rPr>
              <a:t>HETEROGENA</a:t>
            </a:r>
            <a:br>
              <a:rPr lang="sl-SI" sz="2800">
                <a:latin typeface="Times New Roman" pitchFamily="18" charset="0"/>
              </a:rPr>
            </a:br>
            <a:r>
              <a:rPr lang="sl-SI" sz="2800">
                <a:latin typeface="Times New Roman" pitchFamily="18" charset="0"/>
              </a:rPr>
              <a:t>KLINIČKA SLIKA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5219700" y="5229225"/>
            <a:ext cx="3455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2400">
                <a:latin typeface="Times New Roman" pitchFamily="18" charset="0"/>
              </a:rPr>
              <a:t>RAZLIČIT TERAPIJSKI ODGOVOR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3643313" y="3929063"/>
            <a:ext cx="1441450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200400" y="4953000"/>
            <a:ext cx="2160588" cy="5032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900113" y="549275"/>
          <a:ext cx="6913562" cy="568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icture" r:id="rId4" imgW="4705200" imgH="5753160" progId="Word.Picture.8">
                  <p:embed/>
                </p:oleObj>
              </mc:Choice>
              <mc:Fallback>
                <p:oleObj name="Picture" r:id="rId4" imgW="4705200" imgH="575316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49275"/>
                        <a:ext cx="6913562" cy="568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539750" y="0"/>
            <a:ext cx="5632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2800" b="1">
                <a:latin typeface="Arial" charset="0"/>
              </a:rPr>
              <a:t>Patologija multiple skleroze</a:t>
            </a:r>
            <a:endParaRPr lang="en-US" sz="2800" b="1">
              <a:latin typeface="Arial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822825" y="6381750"/>
            <a:ext cx="4321175" cy="304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1400"/>
              <a:t>Lassmann</a:t>
            </a:r>
            <a:r>
              <a:rPr lang="en-US" sz="1400"/>
              <a:t> i sar</a:t>
            </a:r>
            <a:r>
              <a:rPr lang="sr-Latn-CS" sz="1400"/>
              <a:t>, 2001</a:t>
            </a:r>
            <a:r>
              <a:rPr lang="en-US" sz="1400"/>
              <a:t>; Popescu i sar,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6172200" cy="1477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smtClean="0">
                <a:latin typeface="Arial" charset="0"/>
                <a:cs typeface="Arial" charset="0"/>
              </a:rPr>
              <a:t>Makrofagima i antitelom posredovana</a:t>
            </a:r>
            <a:r>
              <a:rPr lang="en-US" sz="24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smtClean="0">
                <a:latin typeface="Arial" charset="0"/>
                <a:cs typeface="Arial" charset="0"/>
              </a:rPr>
              <a:t>demijelinizacija </a:t>
            </a:r>
            <a:br>
              <a:rPr lang="en-US" sz="2400" b="1" smtClean="0">
                <a:latin typeface="Arial" charset="0"/>
                <a:cs typeface="Arial" charset="0"/>
              </a:rPr>
            </a:br>
            <a:r>
              <a:rPr lang="en-US" sz="2400" b="1" smtClean="0">
                <a:latin typeface="Arial" charset="0"/>
                <a:cs typeface="Arial" charset="0"/>
              </a:rPr>
              <a:t>[Tip I</a:t>
            </a:r>
            <a:r>
              <a:rPr lang="sr-Latn-CS" sz="2400" b="1" smtClean="0">
                <a:latin typeface="Arial" charset="0"/>
                <a:cs typeface="Arial" charset="0"/>
              </a:rPr>
              <a:t> (15%)</a:t>
            </a:r>
            <a:r>
              <a:rPr lang="en-US" sz="2400" b="1" smtClean="0">
                <a:latin typeface="Arial" charset="0"/>
                <a:cs typeface="Arial" charset="0"/>
              </a:rPr>
              <a:t>]</a:t>
            </a:r>
            <a:br>
              <a:rPr lang="en-US" sz="2400" b="1" smtClean="0">
                <a:latin typeface="Arial" charset="0"/>
                <a:cs typeface="Arial" charset="0"/>
              </a:rPr>
            </a:br>
            <a:endParaRPr lang="en-US" sz="2400" b="1" smtClean="0">
              <a:solidFill>
                <a:srgbClr val="003300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23556" name="Picture 3" descr="P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3238"/>
            <a:ext cx="438785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P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6150" y="1773238"/>
            <a:ext cx="43878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6181725" y="1484313"/>
            <a:ext cx="2962275" cy="304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Ljubazno</a:t>
            </a:r>
            <a:r>
              <a:rPr lang="sr-Latn-CS" sz="1400"/>
              <a:t>šću Profesora Lassman</a:t>
            </a:r>
            <a:r>
              <a:rPr lang="en-US" sz="1400"/>
              <a:t>n</a:t>
            </a:r>
            <a:r>
              <a:rPr lang="sr-Latn-CS" sz="1400"/>
              <a:t>a</a:t>
            </a:r>
            <a:endParaRPr lang="en-US" sz="140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4987925"/>
            <a:ext cx="91440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latin typeface="Bookman Old Style" pitchFamily="18" charset="0"/>
              </a:rPr>
              <a:t>Tip I: </a:t>
            </a:r>
            <a:r>
              <a:rPr lang="en-US" sz="2000"/>
              <a:t>Aktivna demijelinizacija</a:t>
            </a:r>
            <a:r>
              <a:rPr lang="sr-Latn-CS" sz="2000"/>
              <a:t> sa jednakim gubitkom svih komp</a:t>
            </a:r>
            <a:r>
              <a:rPr lang="en-US" sz="2000"/>
              <a:t>o</a:t>
            </a:r>
            <a:r>
              <a:rPr lang="sr-Latn-CS" sz="2000"/>
              <a:t>nenti mijelina, odsustvo Ig depozita i aktivacije komple</a:t>
            </a:r>
            <a:r>
              <a:rPr lang="en-US" sz="2000"/>
              <a:t>me</a:t>
            </a:r>
            <a:r>
              <a:rPr lang="sr-Latn-CS" sz="2000"/>
              <a:t>nta na T limfocitima</a:t>
            </a:r>
            <a:r>
              <a:rPr lang="en-US" sz="2000"/>
              <a:t>;</a:t>
            </a:r>
            <a:r>
              <a:rPr lang="sr-Latn-CS" sz="2000"/>
              <a:t> </a:t>
            </a:r>
            <a:r>
              <a:rPr lang="en-US" sz="2000"/>
              <a:t>demijelinizacija posredovana toksi</a:t>
            </a:r>
            <a:r>
              <a:rPr lang="sr-Latn-CS" sz="2000"/>
              <a:t>č</a:t>
            </a:r>
            <a:r>
              <a:rPr lang="en-US" sz="2000"/>
              <a:t>nim faktorima</a:t>
            </a:r>
            <a:r>
              <a:rPr lang="sr-Latn-CS" sz="2000"/>
              <a:t> (TNF</a:t>
            </a:r>
            <a:r>
              <a:rPr lang="el-GR" sz="2000"/>
              <a:t>α</a:t>
            </a:r>
            <a:r>
              <a:rPr lang="sr-Latn-CS" sz="2000"/>
              <a:t>, NO,...) produkovanim od strane</a:t>
            </a:r>
            <a:r>
              <a:rPr lang="en-US" sz="2000"/>
              <a:t> </a:t>
            </a:r>
            <a:r>
              <a:rPr lang="sr-Latn-CS" sz="2000"/>
              <a:t>aktiviranih makrofaga</a:t>
            </a:r>
            <a:r>
              <a:rPr lang="en-US" sz="2000"/>
              <a:t>; gubitak oligodendrocita varijabilan na granici aktivnih plakova; visoka remijelinizacija (Popescu i sar, 2013)</a:t>
            </a:r>
          </a:p>
          <a:p>
            <a:pPr algn="ctr"/>
            <a:r>
              <a:rPr lang="en-US" sz="1400"/>
              <a:t>Drulovi</a:t>
            </a:r>
            <a:r>
              <a:rPr lang="sr-Latn-CS" sz="1400"/>
              <a:t>ć i sar. </a:t>
            </a:r>
            <a:r>
              <a:rPr lang="en-GB" sz="1400"/>
              <a:t>J Neurol Sci 1997,</a:t>
            </a:r>
            <a:r>
              <a:rPr lang="en-US"/>
              <a:t> </a:t>
            </a:r>
            <a:r>
              <a:rPr lang="sr-Latn-CS" sz="1400"/>
              <a:t>Neurosci Lett 1998</a:t>
            </a:r>
            <a:r>
              <a:rPr lang="en-US" sz="1400"/>
              <a:t>,</a:t>
            </a:r>
            <a:r>
              <a:rPr lang="sr-Latn-CS"/>
              <a:t> </a:t>
            </a:r>
            <a:r>
              <a:rPr lang="sr-Latn-CS" sz="1400"/>
              <a:t>J Neurol 2001</a:t>
            </a:r>
            <a:r>
              <a:rPr lang="en-US" sz="1400"/>
              <a:t>, </a:t>
            </a:r>
            <a:r>
              <a:rPr lang="sr-Latn-CS" sz="1400"/>
              <a:t>Mult Scler 2001</a:t>
            </a:r>
            <a:r>
              <a:rPr lang="en-US" sz="1400"/>
              <a:t>; Miljkovi</a:t>
            </a:r>
            <a:r>
              <a:rPr lang="sr-Latn-CS" sz="1400"/>
              <a:t>ć</a:t>
            </a:r>
            <a:r>
              <a:rPr lang="en-US" sz="1400"/>
              <a:t> i sar. Eur J Neurol 2002</a:t>
            </a:r>
            <a:r>
              <a:rPr lang="en-US"/>
              <a:t> </a:t>
            </a:r>
            <a:r>
              <a:rPr lang="en-US" sz="1400"/>
              <a:t> </a:t>
            </a:r>
          </a:p>
          <a:p>
            <a:pPr algn="ctr"/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181600" cy="1630363"/>
          </a:xfrm>
        </p:spPr>
        <p:txBody>
          <a:bodyPr/>
          <a:lstStyle/>
          <a:p>
            <a:pPr algn="l" eaLnBrk="1" hangingPunct="1"/>
            <a:r>
              <a:rPr lang="de-DE" sz="2400" b="1" smtClean="0">
                <a:latin typeface="Arial" charset="0"/>
                <a:cs typeface="Arial" charset="0"/>
              </a:rPr>
              <a:t>Tip II lezije</a:t>
            </a:r>
            <a:r>
              <a:rPr lang="sr-Latn-CS" sz="2400" b="1" smtClean="0">
                <a:latin typeface="Arial" charset="0"/>
                <a:cs typeface="Arial" charset="0"/>
              </a:rPr>
              <a:t> </a:t>
            </a:r>
            <a:r>
              <a:rPr lang="en-US" sz="2400" b="1" smtClean="0">
                <a:latin typeface="Arial" charset="0"/>
              </a:rPr>
              <a:t/>
            </a:r>
            <a:br>
              <a:rPr lang="en-US" sz="2400" b="1" smtClean="0">
                <a:latin typeface="Arial" charset="0"/>
              </a:rPr>
            </a:br>
            <a:r>
              <a:rPr lang="sr-Latn-CS" sz="2400" b="1" smtClean="0">
                <a:latin typeface="Arial" charset="0"/>
              </a:rPr>
              <a:t>(58% pacijenata </a:t>
            </a:r>
            <a:r>
              <a:rPr lang="en-US" sz="2400" b="1" smtClean="0">
                <a:latin typeface="Arial" charset="0"/>
              </a:rPr>
              <a:t>sa sprovede</a:t>
            </a:r>
            <a:r>
              <a:rPr lang="sr-Latn-CS" sz="2400" b="1" smtClean="0">
                <a:latin typeface="Arial" charset="0"/>
              </a:rPr>
              <a:t>n</a:t>
            </a:r>
            <a:r>
              <a:rPr lang="en-US" sz="2400" b="1" smtClean="0">
                <a:latin typeface="Arial" charset="0"/>
              </a:rPr>
              <a:t>om</a:t>
            </a:r>
            <a:br>
              <a:rPr lang="en-US" sz="2400" b="1" smtClean="0">
                <a:latin typeface="Arial" charset="0"/>
              </a:rPr>
            </a:br>
            <a:r>
              <a:rPr lang="en-US" sz="2400" b="1" smtClean="0">
                <a:latin typeface="Arial" charset="0"/>
              </a:rPr>
              <a:t> histološkom analizom</a:t>
            </a:r>
            <a:r>
              <a:rPr lang="sr-Latn-CS" sz="2400" b="1" smtClean="0">
                <a:latin typeface="Arial" charset="0"/>
              </a:rPr>
              <a:t>)</a:t>
            </a:r>
            <a:r>
              <a:rPr lang="sr-Latn-CS" sz="2400" b="1" smtClean="0">
                <a:solidFill>
                  <a:schemeClr val="accent1"/>
                </a:solidFill>
                <a:latin typeface="Arial" charset="0"/>
              </a:rPr>
              <a:t/>
            </a:r>
            <a:br>
              <a:rPr lang="sr-Latn-CS" sz="2400" b="1" smtClean="0">
                <a:solidFill>
                  <a:schemeClr val="accent1"/>
                </a:solidFill>
                <a:latin typeface="Arial" charset="0"/>
              </a:rPr>
            </a:br>
            <a:endParaRPr lang="en-US" sz="2400" b="1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1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0"/>
            <a:ext cx="73437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sr-Latn-CS" sz="36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rPr>
              <a:t>				</a:t>
            </a:r>
            <a:endParaRPr lang="de-DE" sz="2000" b="1" dirty="0"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468313" y="1628775"/>
          <a:ext cx="2762250" cy="388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Image" r:id="rId4" imgW="1078857" imgH="1517714" progId="">
                  <p:embed/>
                </p:oleObj>
              </mc:Choice>
              <mc:Fallback>
                <p:oleObj name="Image" r:id="rId4" imgW="1078857" imgH="151771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28775"/>
                        <a:ext cx="2762250" cy="388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3203575" y="1628775"/>
          <a:ext cx="2768600" cy="388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Image" r:id="rId6" imgW="1078857" imgH="1513143" progId="">
                  <p:embed/>
                </p:oleObj>
              </mc:Choice>
              <mc:Fallback>
                <p:oleObj name="Image" r:id="rId6" imgW="1078857" imgH="151314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628775"/>
                        <a:ext cx="2768600" cy="388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 noChangeAspect="1"/>
          </p:cNvGraphicFramePr>
          <p:nvPr/>
        </p:nvGraphicFramePr>
        <p:xfrm>
          <a:off x="6011863" y="1628775"/>
          <a:ext cx="277336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Image" r:id="rId8" imgW="1078857" imgH="1513143" progId="">
                  <p:embed/>
                </p:oleObj>
              </mc:Choice>
              <mc:Fallback>
                <p:oleObj name="Image" r:id="rId8" imgW="1078857" imgH="1513143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628775"/>
                        <a:ext cx="2773362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468313" y="1268413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>
                <a:solidFill>
                  <a:srgbClr val="FF0000"/>
                </a:solidFill>
              </a:rPr>
              <a:t>Mijelin</a:t>
            </a:r>
          </a:p>
        </p:txBody>
      </p:sp>
      <p:sp>
        <p:nvSpPr>
          <p:cNvPr id="4106" name="Text Box 7"/>
          <p:cNvSpPr txBox="1">
            <a:spLocks noChangeArrowheads="1"/>
          </p:cNvSpPr>
          <p:nvPr/>
        </p:nvSpPr>
        <p:spPr bwMode="auto">
          <a:xfrm>
            <a:off x="3132138" y="1268413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>
                <a:solidFill>
                  <a:srgbClr val="FF0000"/>
                </a:solidFill>
              </a:rPr>
              <a:t>Makrofagi</a:t>
            </a:r>
          </a:p>
        </p:txBody>
      </p:sp>
      <p:sp>
        <p:nvSpPr>
          <p:cNvPr id="4107" name="Text Box 8"/>
          <p:cNvSpPr txBox="1">
            <a:spLocks noChangeArrowheads="1"/>
          </p:cNvSpPr>
          <p:nvPr/>
        </p:nvSpPr>
        <p:spPr bwMode="auto">
          <a:xfrm>
            <a:off x="6084888" y="1268413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>
                <a:solidFill>
                  <a:srgbClr val="FF0000"/>
                </a:solidFill>
              </a:rPr>
              <a:t>Komplement C9neo</a:t>
            </a:r>
          </a:p>
        </p:txBody>
      </p:sp>
      <p:sp>
        <p:nvSpPr>
          <p:cNvPr id="4108" name="Rectangle 9"/>
          <p:cNvSpPr>
            <a:spLocks noChangeArrowheads="1"/>
          </p:cNvSpPr>
          <p:nvPr/>
        </p:nvSpPr>
        <p:spPr bwMode="auto">
          <a:xfrm>
            <a:off x="3733800" y="1066800"/>
            <a:ext cx="2916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Ljuba</a:t>
            </a:r>
            <a:r>
              <a:rPr lang="sr-Latn-CS" sz="1600"/>
              <a:t>znošću Prof. Lassmanna</a:t>
            </a:r>
            <a:endParaRPr lang="en-US" sz="1600"/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0" y="5545138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latin typeface="Bookman Old Style" pitchFamily="18" charset="0"/>
              </a:rPr>
              <a:t>Tip II: </a:t>
            </a:r>
            <a:r>
              <a:rPr lang="en-US" sz="2000"/>
              <a:t>aktivna demijelinizacija </a:t>
            </a:r>
            <a:r>
              <a:rPr lang="sr-Latn-CS" sz="2000"/>
              <a:t>sa jednakim gubitkom svih komp</a:t>
            </a:r>
            <a:r>
              <a:rPr lang="en-US" sz="2000"/>
              <a:t>o</a:t>
            </a:r>
            <a:r>
              <a:rPr lang="sr-Latn-CS" sz="2000"/>
              <a:t>nenti mijelina</a:t>
            </a:r>
            <a:r>
              <a:rPr lang="en-US" sz="2000"/>
              <a:t> sa Ig i depozitima komplementa na mijelinu,</a:t>
            </a:r>
            <a:r>
              <a:rPr lang="sr-Latn-CS" sz="2000">
                <a:solidFill>
                  <a:schemeClr val="tx2"/>
                </a:solidFill>
              </a:rPr>
              <a:t> </a:t>
            </a:r>
            <a:r>
              <a:rPr lang="en-US" sz="2000"/>
              <a:t>gubitak oligodendrocita na granici aktivnih plakova; demijelinizacija posredovana antitelo-posredovanim i komplementom-posredovanim mehanizmima; visoka remijelinizacija  (Popescu i sar,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586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PGothic</vt:lpstr>
      <vt:lpstr>Arial</vt:lpstr>
      <vt:lpstr>Bookman Old Style</vt:lpstr>
      <vt:lpstr>Calibri</vt:lpstr>
      <vt:lpstr>Maiandra GD</vt:lpstr>
      <vt:lpstr>Times New Roman</vt:lpstr>
      <vt:lpstr>Wingdings</vt:lpstr>
      <vt:lpstr>Office Theme</vt:lpstr>
      <vt:lpstr>Picture</vt:lpstr>
      <vt:lpstr>Image</vt:lpstr>
      <vt:lpstr>PowerPoint Presentation</vt:lpstr>
      <vt:lpstr>Koncept patogeneze multiple skleroze: nova saznanja i budući izazovi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Makrofagima i antitelom posredovana demijelinizacija  [Tip I (15%)] </vt:lpstr>
      <vt:lpstr>Tip II lezije  (58% pacijenata sa sprovedenom  histološkom analizom)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Olivera</cp:lastModifiedBy>
  <cp:revision>108</cp:revision>
  <dcterms:created xsi:type="dcterms:W3CDTF">2013-06-14T10:28:10Z</dcterms:created>
  <dcterms:modified xsi:type="dcterms:W3CDTF">2015-08-25T13:31:03Z</dcterms:modified>
</cp:coreProperties>
</file>