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55" d="100"/>
          <a:sy n="55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1C6248-C497-4B81-BDF5-882ED59AA78E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54" y="4344969"/>
            <a:ext cx="6400693" cy="41128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lvl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47D28-D137-4731-BDFA-7B3F3DAE2037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938" y="4343510"/>
            <a:ext cx="5031991" cy="4114289"/>
          </a:xfrm>
          <a:noFill/>
        </p:spPr>
        <p:txBody>
          <a:bodyPr wrap="square" lIns="91629" tIns="45812" rIns="91629" bIns="4581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067588" y="8472399"/>
            <a:ext cx="5031990" cy="31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29" tIns="45812" rIns="91629" bIns="45812" anchor="b"/>
          <a:lstStyle/>
          <a:p>
            <a:pPr>
              <a:spcBef>
                <a:spcPct val="30000"/>
              </a:spcBef>
            </a:pPr>
            <a:r>
              <a:rPr lang="en-US" altLang="en-US" sz="900" dirty="0" err="1">
                <a:latin typeface="Times New Roman" pitchFamily="18" charset="0"/>
              </a:rPr>
              <a:t>Noseworthy</a:t>
            </a:r>
            <a:r>
              <a:rPr lang="en-US" altLang="en-US" sz="900" dirty="0">
                <a:latin typeface="Times New Roman" pitchFamily="18" charset="0"/>
              </a:rPr>
              <a:t> et al. </a:t>
            </a:r>
            <a:r>
              <a:rPr lang="en-US" altLang="en-US" sz="900" i="1" dirty="0">
                <a:latin typeface="Times New Roman" pitchFamily="18" charset="0"/>
              </a:rPr>
              <a:t>N </a:t>
            </a:r>
            <a:r>
              <a:rPr lang="en-US" altLang="en-US" sz="900" i="1" dirty="0" err="1">
                <a:latin typeface="Times New Roman" pitchFamily="18" charset="0"/>
              </a:rPr>
              <a:t>Engl</a:t>
            </a:r>
            <a:r>
              <a:rPr lang="en-US" altLang="en-US" sz="900" i="1" dirty="0">
                <a:latin typeface="Times New Roman" pitchFamily="18" charset="0"/>
              </a:rPr>
              <a:t> J Med</a:t>
            </a:r>
            <a:r>
              <a:rPr lang="en-US" altLang="en-US" sz="900" dirty="0">
                <a:latin typeface="Times New Roman" pitchFamily="18" charset="0"/>
              </a:rPr>
              <a:t>. 2000;343:938; Figure adapted from </a:t>
            </a:r>
            <a:br>
              <a:rPr lang="en-US" altLang="en-US" sz="900" dirty="0">
                <a:latin typeface="Times New Roman" pitchFamily="18" charset="0"/>
              </a:rPr>
            </a:br>
            <a:r>
              <a:rPr lang="en-US" altLang="en-US" sz="900" dirty="0">
                <a:latin typeface="Times New Roman" pitchFamily="18" charset="0"/>
              </a:rPr>
              <a:t>http://www-medlib.med.utah.edu/kw/ms/mml/ms_worldmap.html.</a:t>
            </a:r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B186-19F2-40F0-A2FB-E7EA235B1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26"/>
      </p:ext>
    </p:extLst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522"/>
      </p:ext>
    </p:extLst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937"/>
      </p:ext>
    </p:extLst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7"/>
      </p:ext>
    </p:extLst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0655"/>
      </p:ext>
    </p:extLst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07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3529"/>
      </p:ext>
    </p:extLst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712"/>
      </p:ext>
    </p:extLst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1887"/>
      </p:ext>
    </p:extLst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609"/>
      </p:ext>
    </p:extLst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668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hyperlink" Target="http://peopleint.files.wordpress.com/2012/07/prevention-is-better-than-cur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telligentguidetoms.files.wordpress.com/2009/06/quit-smoking.jpg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sr-Latn-CS" sz="2600" dirty="0" smtClean="0">
                <a:latin typeface="+mj-lt"/>
                <a:cs typeface="Times New Roman" pitchFamily="18" charset="0"/>
              </a:rPr>
              <a:t>SREDINSKI FAKTORI RIZIKA</a:t>
            </a:r>
            <a:endParaRPr lang="en-US" sz="2600" dirty="0" smtClean="0">
              <a:latin typeface="+mj-lt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43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867400" y="1524000"/>
            <a:ext cx="3048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2000" dirty="0"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Infektivni agensi (EBV)</a:t>
            </a:r>
          </a:p>
          <a:p>
            <a:endParaRPr lang="sr-Latn-CS" sz="2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UV zračenje i vitamin D</a:t>
            </a:r>
          </a:p>
          <a:p>
            <a:endParaRPr lang="sr-Latn-CS" sz="2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Pušenje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Gojaznost u detinjstvu i adolescenciji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867400" cy="1066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sr-Latn-CS" sz="2200" cap="all" dirty="0" smtClean="0">
                <a:latin typeface="+mj-lt"/>
                <a:cs typeface="Times New Roman" pitchFamily="18" charset="0"/>
              </a:rPr>
              <a:t>INFEKTIVNI AGENSI POVEZANI SA MULTIPLOM SKLEROZOM</a:t>
            </a:r>
            <a:endParaRPr lang="sr-Latn-CS" sz="2200" cap="all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143000"/>
          <a:ext cx="4114800" cy="552450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552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Human herpesviruses: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– Epstein-Barr virus (EBV)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–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Human herpesvirus tip 6 (HHV-6)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– Herpes simplex virus (HSV)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– Cytomegalovirus (CMV)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– Varicella zoster virus (VSV)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Human endogenous retrovirus (HERV)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Rubella 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Measles 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Mumps virus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Human T-cell leukaemia virus type 1 (HTLV-1)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Coronaviruses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Papovaviruses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Canine distemper 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kumimoji="0" lang="sr-Latn-C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Chlamydia pneumoniae </a:t>
                      </a:r>
                      <a:endParaRPr kumimoji="0" lang="sr-Latn-C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• </a:t>
                      </a:r>
                      <a:r>
                        <a:rPr kumimoji="0" lang="sr-Latn-C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Bordetella pertussis</a:t>
                      </a:r>
                      <a:endParaRPr kumimoji="0" lang="sr-Latn-C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5105400" y="1371600"/>
            <a:ext cx="3657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200" dirty="0">
                <a:latin typeface="+mn-lt"/>
                <a:cs typeface="Times New Roman" pitchFamily="18" charset="0"/>
              </a:rPr>
              <a:t> Epidemiološke studije:</a:t>
            </a:r>
          </a:p>
          <a:p>
            <a:pPr lvl="1">
              <a:buFont typeface="Arial" pitchFamily="34" charset="0"/>
              <a:buChar char="•"/>
            </a:pPr>
            <a:r>
              <a:rPr lang="sr-Latn-CS" sz="2200" dirty="0">
                <a:latin typeface="+mn-lt"/>
                <a:cs typeface="Times New Roman" pitchFamily="18" charset="0"/>
              </a:rPr>
              <a:t> case-control studije</a:t>
            </a:r>
          </a:p>
          <a:p>
            <a:pPr lvl="1">
              <a:buFont typeface="Arial" pitchFamily="34" charset="0"/>
              <a:buChar char="•"/>
            </a:pPr>
            <a:r>
              <a:rPr lang="sr-Latn-CS" sz="2200" dirty="0">
                <a:latin typeface="+mn-lt"/>
                <a:cs typeface="Times New Roman" pitchFamily="18" charset="0"/>
              </a:rPr>
              <a:t> ekološke studije </a:t>
            </a:r>
          </a:p>
          <a:p>
            <a:pPr lvl="1">
              <a:buFont typeface="Arial" pitchFamily="34" charset="0"/>
              <a:buChar char="•"/>
            </a:pPr>
            <a:r>
              <a:rPr lang="sr-Latn-CS" sz="2200" dirty="0">
                <a:latin typeface="+mn-lt"/>
                <a:cs typeface="Times New Roman" pitchFamily="18" charset="0"/>
              </a:rPr>
              <a:t> kohortne studije </a:t>
            </a:r>
          </a:p>
          <a:p>
            <a:pPr lvl="1">
              <a:buFont typeface="Arial" pitchFamily="34" charset="0"/>
              <a:buChar char="•"/>
            </a:pPr>
            <a:r>
              <a:rPr lang="sr-Latn-CS" sz="2200" dirty="0">
                <a:latin typeface="+mn-lt"/>
                <a:cs typeface="Times New Roman" pitchFamily="18" charset="0"/>
              </a:rPr>
              <a:t> klaster analize</a:t>
            </a:r>
          </a:p>
          <a:p>
            <a:pPr lvl="1">
              <a:buFont typeface="Arial" pitchFamily="34" charset="0"/>
              <a:buChar char="•"/>
            </a:pPr>
            <a:r>
              <a:rPr lang="sr-Latn-CS" sz="2200" dirty="0">
                <a:latin typeface="+mn-lt"/>
                <a:cs typeface="Times New Roman" pitchFamily="18" charset="0"/>
              </a:rPr>
              <a:t> studije migranata</a:t>
            </a:r>
          </a:p>
          <a:p>
            <a:pPr lvl="1"/>
            <a:endParaRPr lang="sr-Latn-CS" sz="2200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200" dirty="0">
                <a:latin typeface="+mn-lt"/>
                <a:cs typeface="Times New Roman" pitchFamily="18" charset="0"/>
              </a:rPr>
              <a:t> Serološke studije</a:t>
            </a:r>
          </a:p>
          <a:p>
            <a:pPr>
              <a:buFont typeface="Wingdings" pitchFamily="2" charset="2"/>
              <a:buChar char="ü"/>
            </a:pPr>
            <a:endParaRPr lang="sr-Latn-CS" sz="2200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200" dirty="0">
                <a:latin typeface="+mn-lt"/>
                <a:cs typeface="Times New Roman" pitchFamily="18" charset="0"/>
              </a:rPr>
              <a:t>Eksperimentalne studije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sr-Latn-CS" sz="2600" dirty="0" smtClean="0">
                <a:latin typeface="+mj-lt"/>
                <a:cs typeface="Times New Roman" pitchFamily="18" charset="0"/>
              </a:rPr>
              <a:t>Epstein-Barr virus i multipla skleroza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8862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724400" y="1524000"/>
            <a:ext cx="3962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 Najčešće asimptomatska infekcija u detinjstvu, u adolescenciji i odraslom dobu najčešće simptomatska, uzrokujući infektivnu mononukleozu</a:t>
            </a:r>
            <a:r>
              <a:rPr lang="en-US" sz="2000" dirty="0">
                <a:latin typeface="+mn-lt"/>
                <a:cs typeface="Times New Roman" pitchFamily="18" charset="0"/>
              </a:rPr>
              <a:t>.</a:t>
            </a:r>
            <a:endParaRPr lang="sr-Latn-CS" sz="2000" dirty="0">
              <a:latin typeface="+mn-lt"/>
              <a:cs typeface="Times New Roman" pitchFamily="18" charset="0"/>
            </a:endParaRPr>
          </a:p>
          <a:p>
            <a:endParaRPr lang="sr-Latn-CS" sz="2000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Slično </a:t>
            </a:r>
            <a:r>
              <a:rPr lang="en-US" sz="2000" dirty="0">
                <a:latin typeface="+mn-lt"/>
                <a:cs typeface="Times New Roman" pitchFamily="18" charset="0"/>
              </a:rPr>
              <a:t>MS, </a:t>
            </a:r>
            <a:r>
              <a:rPr lang="sr-Latn-CS" sz="2000" dirty="0">
                <a:latin typeface="+mn-lt"/>
                <a:cs typeface="Times New Roman" pitchFamily="18" charset="0"/>
              </a:rPr>
              <a:t>infektivna mononukleoza je retka u regionima na malim geografskim širinama.</a:t>
            </a:r>
          </a:p>
          <a:p>
            <a:endParaRPr lang="sr-Latn-CS" sz="2000" dirty="0">
              <a:latin typeface="+mn-lt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sr-Latn-CS" sz="2000" dirty="0">
                <a:latin typeface="+mn-lt"/>
                <a:cs typeface="Times New Roman" pitchFamily="18" charset="0"/>
              </a:rPr>
              <a:t> Udruženost je verovatnije povezana sa socijalno-ekonomskim faktorima nego sa geografskom širinom.</a:t>
            </a:r>
          </a:p>
          <a:p>
            <a:pPr>
              <a:buFont typeface="Wingdings" pitchFamily="2" charset="2"/>
              <a:buChar char="ü"/>
            </a:pPr>
            <a:endParaRPr lang="sr-Latn-CS" sz="2000" dirty="0">
              <a:latin typeface="+mn-lt"/>
              <a:cs typeface="Times New Roman" pitchFamily="18" charset="0"/>
            </a:endParaRPr>
          </a:p>
          <a:p>
            <a:endParaRPr lang="sr-Latn-CS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396038"/>
            <a:ext cx="31813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sr-Latn-CS" sz="3000" dirty="0" smtClean="0">
                <a:latin typeface="+mj-lt"/>
                <a:cs typeface="Times New Roman" pitchFamily="18" charset="0"/>
              </a:rPr>
              <a:t>Epstein-Barr virus i multipla skleroza</a:t>
            </a:r>
            <a:endParaRPr lang="sr-Latn-CS" sz="3000" dirty="0" smtClean="0">
              <a:latin typeface="+mj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410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867400" y="2209800"/>
            <a:ext cx="297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U zemljama u razvoju</a:t>
            </a:r>
            <a:r>
              <a:rPr lang="en-US" sz="2000" dirty="0">
                <a:latin typeface="+mn-lt"/>
                <a:cs typeface="Times New Roman" pitchFamily="18" charset="0"/>
              </a:rPr>
              <a:t>, </a:t>
            </a:r>
            <a:r>
              <a:rPr lang="sr-Latn-CS" sz="2000" dirty="0">
                <a:latin typeface="+mn-lt"/>
                <a:cs typeface="Times New Roman" pitchFamily="18" charset="0"/>
              </a:rPr>
              <a:t>većina dece postaje seropozitivna u prvih 10 godina života</a:t>
            </a:r>
            <a:r>
              <a:rPr lang="en-US" sz="2000" dirty="0">
                <a:latin typeface="+mn-lt"/>
                <a:cs typeface="Times New Roman" pitchFamily="18" charset="0"/>
              </a:rPr>
              <a:t> (&gt;90% </a:t>
            </a:r>
            <a:r>
              <a:rPr lang="sr-Latn-CS" sz="2000" dirty="0">
                <a:latin typeface="+mn-lt"/>
                <a:cs typeface="Times New Roman" pitchFamily="18" charset="0"/>
              </a:rPr>
              <a:t>u uzrastu</a:t>
            </a:r>
            <a:r>
              <a:rPr lang="en-US" sz="2000" dirty="0">
                <a:latin typeface="+mn-lt"/>
                <a:cs typeface="Times New Roman" pitchFamily="18" charset="0"/>
              </a:rPr>
              <a:t> 6–8 </a:t>
            </a:r>
            <a:r>
              <a:rPr lang="sr-Latn-CS" sz="2000" dirty="0">
                <a:latin typeface="+mn-lt"/>
                <a:cs typeface="Times New Roman" pitchFamily="18" charset="0"/>
              </a:rPr>
              <a:t>godina).</a:t>
            </a:r>
          </a:p>
          <a:p>
            <a:pPr>
              <a:buFont typeface="Wingdings" pitchFamily="2" charset="2"/>
              <a:buChar char="ü"/>
            </a:pPr>
            <a:endParaRPr lang="sr-Latn-CS" sz="2000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U razvijenim zemljama</a:t>
            </a:r>
            <a:r>
              <a:rPr lang="en-US" sz="2000" dirty="0">
                <a:latin typeface="+mn-lt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sr-Latn-CS" sz="2000" dirty="0">
                <a:latin typeface="+mn-lt"/>
                <a:cs typeface="Times New Roman" pitchFamily="18" charset="0"/>
              </a:rPr>
              <a:t>odložena infekcija je češća</a:t>
            </a:r>
            <a:r>
              <a:rPr lang="en-US" sz="2000" dirty="0">
                <a:latin typeface="+mn-lt"/>
                <a:cs typeface="Times New Roman" pitchFamily="18" charset="0"/>
              </a:rPr>
              <a:t>, 50% </a:t>
            </a:r>
            <a:r>
              <a:rPr lang="sr-Latn-CS" sz="2000" dirty="0">
                <a:latin typeface="+mn-lt"/>
                <a:cs typeface="Times New Roman" pitchFamily="18" charset="0"/>
              </a:rPr>
              <a:t>seropozitivnih u uzrastu </a:t>
            </a:r>
            <a:r>
              <a:rPr lang="en-US" sz="2000" dirty="0">
                <a:latin typeface="+mn-lt"/>
                <a:cs typeface="Times New Roman" pitchFamily="18" charset="0"/>
              </a:rPr>
              <a:t>5–9 </a:t>
            </a:r>
            <a:r>
              <a:rPr lang="sr-Latn-CS" sz="2000" dirty="0">
                <a:latin typeface="+mn-lt"/>
                <a:cs typeface="Times New Roman" pitchFamily="18" charset="0"/>
              </a:rPr>
              <a:t>godina</a:t>
            </a:r>
            <a:r>
              <a:rPr lang="en-US" sz="2000" dirty="0">
                <a:latin typeface="+mn-lt"/>
                <a:cs typeface="Times New Roman" pitchFamily="18" charset="0"/>
              </a:rPr>
              <a:t>, </a:t>
            </a:r>
            <a:r>
              <a:rPr lang="sr-Latn-CS" sz="2000" dirty="0">
                <a:latin typeface="+mn-lt"/>
                <a:cs typeface="Times New Roman" pitchFamily="18" charset="0"/>
              </a:rPr>
              <a:t>a preko </a:t>
            </a:r>
            <a:r>
              <a:rPr lang="en-US" sz="2000" dirty="0">
                <a:latin typeface="+mn-lt"/>
                <a:cs typeface="Times New Roman" pitchFamily="18" charset="0"/>
              </a:rPr>
              <a:t>80% </a:t>
            </a:r>
            <a:r>
              <a:rPr lang="sr-Latn-CS" sz="2000" dirty="0">
                <a:latin typeface="+mn-lt"/>
                <a:cs typeface="Times New Roman" pitchFamily="18" charset="0"/>
              </a:rPr>
              <a:t>u odraslom dobu.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396038"/>
            <a:ext cx="31813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sr-Latn-CS" sz="2600" dirty="0" smtClean="0">
                <a:latin typeface="+mj-lt"/>
                <a:cs typeface="Times New Roman" pitchFamily="18" charset="0"/>
              </a:rPr>
              <a:t>Epstein-Barr virus i multipla skleroza  </a:t>
            </a:r>
            <a:endParaRPr lang="en-US" sz="2600" dirty="0" smtClean="0">
              <a:latin typeface="+mj-lt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5438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583915"/>
            <a:ext cx="3705226" cy="2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sr-Latn-CS" sz="2600" dirty="0" smtClean="0">
                <a:latin typeface="+mj-lt"/>
                <a:cs typeface="Times New Roman" pitchFamily="18" charset="0"/>
              </a:rPr>
              <a:t>Epstein-Barr virus i multipla skleroza </a:t>
            </a:r>
            <a:br>
              <a:rPr lang="sr-Latn-CS" sz="2600" dirty="0" smtClean="0">
                <a:latin typeface="+mj-lt"/>
                <a:cs typeface="Times New Roman" pitchFamily="18" charset="0"/>
              </a:rPr>
            </a:br>
            <a:r>
              <a:rPr lang="sr-Latn-CS" sz="2600" dirty="0" smtClean="0">
                <a:latin typeface="+mj-lt"/>
                <a:cs typeface="Times New Roman" pitchFamily="18" charset="0"/>
              </a:rPr>
              <a:t> </a:t>
            </a:r>
            <a:endParaRPr lang="sr-Latn-CS" sz="2600" dirty="0" smtClean="0">
              <a:latin typeface="+mj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4407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7400" y="6519862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dirty="0">
                <a:latin typeface="Times New Roman" pitchFamily="18" charset="0"/>
                <a:cs typeface="Times New Roman" pitchFamily="18" charset="0"/>
              </a:rPr>
              <a:t>Mult Scler J 2011;17:1185-1193</a:t>
            </a:r>
            <a:endParaRPr lang="sr-Latn-CS" sz="16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1000" y="13716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+mn-lt"/>
                <a:cs typeface="Times New Roman" pitchFamily="18" charset="0"/>
              </a:rPr>
              <a:t>Relativ</a:t>
            </a:r>
            <a:r>
              <a:rPr lang="sr-Latn-CS" dirty="0">
                <a:latin typeface="+mn-lt"/>
                <a:cs typeface="Times New Roman" pitchFamily="18" charset="0"/>
              </a:rPr>
              <a:t>ni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err="1">
                <a:latin typeface="+mn-lt"/>
                <a:cs typeface="Times New Roman" pitchFamily="18" charset="0"/>
              </a:rPr>
              <a:t>ri</a:t>
            </a:r>
            <a:r>
              <a:rPr lang="sr-Latn-CS" dirty="0">
                <a:latin typeface="+mn-lt"/>
                <a:cs typeface="Times New Roman" pitchFamily="18" charset="0"/>
              </a:rPr>
              <a:t>zik</a:t>
            </a:r>
            <a:r>
              <a:rPr lang="en-US" dirty="0">
                <a:latin typeface="+mn-lt"/>
                <a:cs typeface="Times New Roman" pitchFamily="18" charset="0"/>
              </a:rPr>
              <a:t> (RR) </a:t>
            </a:r>
            <a:r>
              <a:rPr lang="sr-Latn-CS" dirty="0">
                <a:latin typeface="+mn-lt"/>
                <a:cs typeface="Times New Roman" pitchFamily="18" charset="0"/>
              </a:rPr>
              <a:t>za</a:t>
            </a:r>
            <a:r>
              <a:rPr lang="en-US" dirty="0">
                <a:latin typeface="+mn-lt"/>
                <a:cs typeface="Times New Roman" pitchFamily="18" charset="0"/>
              </a:rPr>
              <a:t> MS </a:t>
            </a:r>
            <a:r>
              <a:rPr lang="sr-Latn-CS" dirty="0">
                <a:latin typeface="+mn-lt"/>
                <a:cs typeface="Times New Roman" pitchFamily="18" charset="0"/>
              </a:rPr>
              <a:t>prema nivou titrova </a:t>
            </a:r>
            <a:r>
              <a:rPr lang="en-US" dirty="0">
                <a:latin typeface="+mn-lt"/>
                <a:cs typeface="Times New Roman" pitchFamily="18" charset="0"/>
              </a:rPr>
              <a:t>EBV </a:t>
            </a:r>
            <a:r>
              <a:rPr lang="en-US" dirty="0" err="1">
                <a:latin typeface="+mn-lt"/>
                <a:cs typeface="Times New Roman" pitchFamily="18" charset="0"/>
              </a:rPr>
              <a:t>IgG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sr-Latn-CS" dirty="0">
                <a:latin typeface="+mn-lt"/>
                <a:cs typeface="Times New Roman" pitchFamily="18" charset="0"/>
              </a:rPr>
              <a:t>antitela</a:t>
            </a:r>
          </a:p>
          <a:p>
            <a:pPr algn="ctr"/>
            <a:endParaRPr lang="sr-Latn-CS" dirty="0">
              <a:latin typeface="+mn-lt"/>
              <a:cs typeface="Times New Roman" pitchFamily="18" charset="0"/>
            </a:endParaRPr>
          </a:p>
          <a:p>
            <a:pPr algn="ctr"/>
            <a:r>
              <a:rPr lang="sr-Latn-CS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DOSE-RESPONSE RELATIONSHIP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12192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sr-Latn-CS" sz="2400" dirty="0" smtClean="0">
                <a:latin typeface="+mj-lt"/>
                <a:cs typeface="Times New Roman" pitchFamily="18" charset="0"/>
              </a:rPr>
              <a:t>ULTRALJUBIČASTO ZRAČENJE I MULTIPLA</a:t>
            </a:r>
            <a:br>
              <a:rPr lang="sr-Latn-CS" sz="2400" dirty="0" smtClean="0">
                <a:latin typeface="+mj-lt"/>
                <a:cs typeface="Times New Roman" pitchFamily="18" charset="0"/>
              </a:rPr>
            </a:br>
            <a:r>
              <a:rPr lang="sr-Latn-CS" sz="2400" dirty="0" smtClean="0">
                <a:latin typeface="+mj-lt"/>
                <a:cs typeface="Times New Roman" pitchFamily="18" charset="0"/>
              </a:rPr>
              <a:t>SKLEROZA</a:t>
            </a:r>
            <a:endParaRPr lang="en-US" sz="2400" dirty="0" smtClean="0">
              <a:latin typeface="+mj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674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591300"/>
            <a:ext cx="3095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791200" cy="9445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Latn-CS" sz="2600" dirty="0" smtClean="0">
                <a:latin typeface="+mj-lt"/>
                <a:cs typeface="Times New Roman" pitchFamily="18" charset="0"/>
              </a:rPr>
              <a:t>EFEKAT ‘’MESECA ROĐENJA’’ I RIZIK OD</a:t>
            </a:r>
            <a:br>
              <a:rPr lang="sr-Latn-CS" sz="2600" dirty="0" smtClean="0">
                <a:latin typeface="+mj-lt"/>
                <a:cs typeface="Times New Roman" pitchFamily="18" charset="0"/>
              </a:rPr>
            </a:br>
            <a:r>
              <a:rPr lang="sr-Latn-CS" sz="2600" dirty="0" smtClean="0">
                <a:latin typeface="+mj-lt"/>
                <a:cs typeface="Times New Roman" pitchFamily="18" charset="0"/>
              </a:rPr>
              <a:t> MULTIPLE SKLEROZE</a:t>
            </a:r>
            <a:endParaRPr lang="sr-Latn-CS" sz="2600" dirty="0" smtClean="0">
              <a:latin typeface="+mj-lt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1177925"/>
            <a:ext cx="61182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086600" y="64770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 b="1">
                <a:latin typeface="Times New Roman" pitchFamily="18" charset="0"/>
                <a:cs typeface="Times New Roman" pitchFamily="18" charset="0"/>
              </a:rPr>
              <a:t>BMJ 2005;330:120-125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057400"/>
            <a:ext cx="8858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324600"/>
            <a:ext cx="23383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2147"/>
            <a:ext cx="5410200" cy="9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sr-Latn-CS" sz="2600" cap="all" dirty="0" smtClean="0">
                <a:latin typeface="+mj-lt"/>
                <a:cs typeface="Times New Roman" pitchFamily="18" charset="0"/>
              </a:rPr>
              <a:t>Pušenje i multipla skleroza</a:t>
            </a:r>
            <a:endParaRPr lang="en-US" sz="2600" cap="all" dirty="0" smtClean="0">
              <a:latin typeface="+mj-lt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18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248400" y="62484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>
                <a:latin typeface="Times New Roman" pitchFamily="18" charset="0"/>
                <a:cs typeface="Times New Roman" pitchFamily="18" charset="0"/>
              </a:rPr>
              <a:t>Plos ONE 2011;6(1):e16149</a:t>
            </a:r>
            <a:r>
              <a:rPr lang="sr-Latn-C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5181600" y="1905000"/>
            <a:ext cx="3810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dirty="0">
                <a:latin typeface="+mn-lt"/>
                <a:cs typeface="Times New Roman" pitchFamily="18" charset="0"/>
              </a:rPr>
              <a:t>Mehanizmi:</a:t>
            </a:r>
          </a:p>
          <a:p>
            <a:endParaRPr lang="sr-Latn-CS" sz="2800" dirty="0"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latin typeface="+mn-lt"/>
                <a:cs typeface="Times New Roman" pitchFamily="18" charset="0"/>
              </a:rPr>
              <a:t> Modifikacija imunskog odgovora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latin typeface="+mn-lt"/>
                <a:cs typeface="Times New Roman" pitchFamily="18" charset="0"/>
              </a:rPr>
              <a:t> Aksonalna degeneracija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latin typeface="+mn-lt"/>
                <a:cs typeface="Times New Roman" pitchFamily="18" charset="0"/>
              </a:rPr>
              <a:t> Demijelinizacija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latin typeface="+mn-lt"/>
                <a:cs typeface="Times New Roman" pitchFamily="18" charset="0"/>
              </a:rPr>
              <a:t> Češće respiratorne infekcije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>
                <a:latin typeface="+mn-lt"/>
                <a:cs typeface="Times New Roman" pitchFamily="18" charset="0"/>
              </a:rPr>
              <a:t> ???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sr-Latn-CS" dirty="0" smtClean="0">
                <a:solidFill>
                  <a:srgbClr val="003300"/>
                </a:solidFill>
                <a:latin typeface="+mj-lt"/>
              </a:rPr>
              <a:t>INTERAKCIJA IZMEĐU GENETSKIH I SREDINSKIH FAKTORA U ETIOLOGIJI MULTIPLE SKLEROZE</a:t>
            </a:r>
            <a:endParaRPr lang="en-US" dirty="0" smtClean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458200" cy="1752600"/>
          </a:xfrm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sr-Latn-CS" sz="2800" dirty="0" smtClean="0">
                <a:solidFill>
                  <a:schemeClr val="tx1"/>
                </a:solidFill>
                <a:latin typeface="+mn-lt"/>
              </a:rPr>
              <a:t>Tatjana Pekmezović</a:t>
            </a:r>
          </a:p>
          <a:p>
            <a:pPr>
              <a:defRPr/>
            </a:pPr>
            <a:r>
              <a:rPr lang="sr-Latn-CS" sz="2400" dirty="0" smtClean="0">
                <a:solidFill>
                  <a:schemeClr val="tx1"/>
                </a:solidFill>
                <a:latin typeface="+mn-lt"/>
              </a:rPr>
              <a:t>Institut za epidemiologiju, Medicinski fakultet, Univerzitet u Beogradu </a:t>
            </a:r>
            <a:endParaRPr lang="x-none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6997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371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Latn-CS" sz="2400" dirty="0" smtClean="0">
                <a:latin typeface="+mj-lt"/>
                <a:cs typeface="Times New Roman" pitchFamily="18" charset="0"/>
              </a:rPr>
              <a:t>GOJAZNOST TOKOM DETINJSTVA I ADOLESCENCIJE I RIZIK OD MULTIPLE SKLEROZE</a:t>
            </a:r>
            <a:endParaRPr lang="sr-Latn-CS" sz="2400" dirty="0" smtClean="0">
              <a:latin typeface="+mj-lt"/>
            </a:endParaRP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477000"/>
            <a:ext cx="2647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477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943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Latn-CS" sz="2600" dirty="0" smtClean="0">
                <a:latin typeface="+mj-lt"/>
                <a:cs typeface="Times New Roman" pitchFamily="18" charset="0"/>
              </a:rPr>
              <a:t>INTERAKCIJE FAKTORA RIZIKA U MULTIPLOJ SKLEROZI</a:t>
            </a:r>
            <a:endParaRPr lang="en-US" sz="2600" dirty="0" smtClean="0">
              <a:latin typeface="+mj-lt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8763"/>
          </a:xfrm>
        </p:spPr>
        <p:txBody>
          <a:bodyPr/>
          <a:lstStyle/>
          <a:p>
            <a:r>
              <a:rPr lang="sr-Latn-CS" sz="2300" dirty="0" smtClean="0">
                <a:latin typeface="+mn-lt"/>
                <a:cs typeface="Times New Roman" pitchFamily="18" charset="0"/>
              </a:rPr>
              <a:t>Sredinski faktor-Sredinski faktor</a:t>
            </a:r>
          </a:p>
          <a:p>
            <a:r>
              <a:rPr lang="en-US" sz="23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Gen-</a:t>
            </a:r>
            <a:r>
              <a:rPr lang="sr-Latn-CS" sz="23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Sredina</a:t>
            </a:r>
          </a:p>
          <a:p>
            <a:r>
              <a:rPr lang="en-US" sz="2300" dirty="0" smtClean="0">
                <a:latin typeface="+mn-lt"/>
                <a:cs typeface="Times New Roman" pitchFamily="18" charset="0"/>
              </a:rPr>
              <a:t>Gen-Gen</a:t>
            </a:r>
          </a:p>
          <a:p>
            <a:r>
              <a:rPr lang="sr-Latn-CS" sz="2300" dirty="0" smtClean="0">
                <a:latin typeface="+mn-lt"/>
                <a:cs typeface="Times New Roman" pitchFamily="18" charset="0"/>
              </a:rPr>
              <a:t>Pušenje</a:t>
            </a:r>
            <a:r>
              <a:rPr lang="en-US" sz="2300" dirty="0" smtClean="0">
                <a:latin typeface="+mn-lt"/>
                <a:cs typeface="Times New Roman" pitchFamily="18" charset="0"/>
              </a:rPr>
              <a:t>, UV </a:t>
            </a:r>
            <a:r>
              <a:rPr lang="sr-Latn-CS" sz="2300" dirty="0" smtClean="0">
                <a:latin typeface="+mn-lt"/>
                <a:cs typeface="Times New Roman" pitchFamily="18" charset="0"/>
              </a:rPr>
              <a:t>zračenje</a:t>
            </a:r>
            <a:r>
              <a:rPr lang="en-US" sz="2300" dirty="0" smtClean="0">
                <a:latin typeface="+mn-lt"/>
                <a:cs typeface="Times New Roman" pitchFamily="18" charset="0"/>
              </a:rPr>
              <a:t>, HLA </a:t>
            </a:r>
            <a:r>
              <a:rPr lang="en-US" sz="2300" dirty="0" err="1" smtClean="0">
                <a:latin typeface="+mn-lt"/>
                <a:cs typeface="Times New Roman" pitchFamily="18" charset="0"/>
              </a:rPr>
              <a:t>profil</a:t>
            </a:r>
            <a:r>
              <a:rPr lang="en-US" sz="2300" dirty="0" smtClean="0">
                <a:latin typeface="+mn-lt"/>
                <a:cs typeface="Times New Roman" pitchFamily="18" charset="0"/>
              </a:rPr>
              <a:t> - 75% </a:t>
            </a:r>
            <a:r>
              <a:rPr lang="sr-Latn-CS" sz="2300" dirty="0" smtClean="0">
                <a:latin typeface="+mn-lt"/>
                <a:cs typeface="Times New Roman" pitchFamily="18" charset="0"/>
              </a:rPr>
              <a:t>varijanse u prevalenciji</a:t>
            </a:r>
            <a:r>
              <a:rPr lang="en-US" sz="2300" dirty="0" smtClean="0">
                <a:latin typeface="+mn-lt"/>
                <a:cs typeface="Times New Roman" pitchFamily="18" charset="0"/>
              </a:rPr>
              <a:t> MS </a:t>
            </a:r>
            <a:r>
              <a:rPr lang="sr-Latn-CS" sz="2300" dirty="0" smtClean="0">
                <a:latin typeface="+mn-lt"/>
                <a:cs typeface="Times New Roman" pitchFamily="18" charset="0"/>
              </a:rPr>
              <a:t>u Evropi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86106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2800" dirty="0" smtClean="0">
                <a:latin typeface="+mj-lt"/>
                <a:cs typeface="Times New Roman" pitchFamily="18" charset="0"/>
              </a:rPr>
              <a:t>PUŠENJE +</a:t>
            </a:r>
            <a:r>
              <a:rPr lang="sr-Latn-CS" sz="2800" dirty="0" smtClean="0">
                <a:latin typeface="+mj-lt"/>
                <a:cs typeface="Times New Roman" pitchFamily="18" charset="0"/>
              </a:rPr>
              <a:t> EBV </a:t>
            </a:r>
            <a:endParaRPr lang="en-US" sz="2800" dirty="0" smtClean="0">
              <a:latin typeface="+mj-lt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1311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12" y="6629400"/>
            <a:ext cx="2503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Latn-CS" sz="2800" dirty="0" smtClean="0">
                <a:latin typeface="+mj-lt"/>
                <a:cs typeface="Times New Roman" pitchFamily="18" charset="0"/>
              </a:rPr>
              <a:t>VITAMIN D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+</a:t>
            </a:r>
            <a:r>
              <a:rPr lang="sr-Latn-CS" sz="2800" dirty="0" smtClean="0">
                <a:latin typeface="+mj-lt"/>
                <a:cs typeface="Times New Roman" pitchFamily="18" charset="0"/>
              </a:rPr>
              <a:t> EBV </a:t>
            </a:r>
            <a:endParaRPr lang="sr-Latn-CS" sz="2800" dirty="0" smtClean="0">
              <a:latin typeface="+mj-lt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572000"/>
            <a:ext cx="480624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5181600" cy="13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248400"/>
            <a:ext cx="4391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7467599" cy="14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sr-Latn-CS" sz="3200" dirty="0" smtClean="0">
                <a:latin typeface="+mj-lt"/>
                <a:cs typeface="Times New Roman" pitchFamily="18" charset="0"/>
              </a:rPr>
              <a:t>PUŠENJE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+</a:t>
            </a:r>
            <a:r>
              <a:rPr lang="sr-Latn-CS" sz="3200" dirty="0" smtClean="0">
                <a:latin typeface="+mj-lt"/>
                <a:cs typeface="Times New Roman" pitchFamily="18" charset="0"/>
              </a:rPr>
              <a:t> HLA </a:t>
            </a:r>
            <a:endParaRPr lang="en-US" sz="3200" dirty="0" smtClean="0">
              <a:latin typeface="+mj-lt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75" y="6096000"/>
            <a:ext cx="2574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8011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399"/>
            <a:ext cx="5855664" cy="50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586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581775"/>
            <a:ext cx="3867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0" y="1981200"/>
            <a:ext cx="5181600" cy="5635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Latn-CS" sz="2800" dirty="0" smtClean="0">
                <a:latin typeface="+mj-lt"/>
                <a:cs typeface="Times New Roman" pitchFamily="18" charset="0"/>
              </a:rPr>
              <a:t>VITAMIN D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+</a:t>
            </a:r>
            <a:r>
              <a:rPr lang="sr-Latn-CS" sz="2800" dirty="0" smtClean="0">
                <a:latin typeface="+mj-lt"/>
                <a:cs typeface="Times New Roman" pitchFamily="18" charset="0"/>
              </a:rPr>
              <a:t> HLA </a:t>
            </a:r>
            <a:endParaRPr lang="sr-Latn-CS" sz="2800" dirty="0" smtClean="0">
              <a:latin typeface="+mj-lt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067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67056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324600"/>
            <a:ext cx="3629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371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sr-Latn-CS" sz="2800" dirty="0" smtClean="0">
                <a:latin typeface="+mj-lt"/>
                <a:cs typeface="Times New Roman" pitchFamily="18" charset="0"/>
              </a:rPr>
              <a:t>DA LI JE PREVENCIJA MULTIPLE SKLEROZE MOGUĆA?</a:t>
            </a:r>
            <a:endParaRPr lang="en-US" sz="2800" dirty="0" smtClean="0">
              <a:latin typeface="+mj-lt"/>
            </a:endParaRPr>
          </a:p>
        </p:txBody>
      </p:sp>
      <p:pic>
        <p:nvPicPr>
          <p:cNvPr id="32771" name="Picture 6" descr="http://peopleint.files.wordpress.com/2012/07/prevention-is-better-than-c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4114800" cy="255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The Environmental Link? Vitamin D and Multiple Scler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2971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2" descr="Tuberculosis Vaccine May Help Multiple Sclerosis Develop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105400"/>
            <a:ext cx="2139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4" descr="Freedom from smoking is essential.  Those who do not smoke are less likely to get MS and have less MS related disability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343400"/>
            <a:ext cx="1828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6" descr="http://3.bp.blogspot.com/-NN4UoF7WyKg/TzzlQ1olNaI/AAAAAAAAABQ/PQqcNzrf6HI/s320/bmi-index-ch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524000"/>
            <a:ext cx="2886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705600" y="4800600"/>
            <a:ext cx="22859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sr-Latn-CS" sz="2000" dirty="0" smtClean="0">
                <a:latin typeface="+mn-lt"/>
                <a:ea typeface="ヒラギノ角ゴ Pro W3"/>
                <a:cs typeface="Times New Roman" pitchFamily="18" charset="0"/>
              </a:rPr>
              <a:t>Sredinski faktori</a:t>
            </a:r>
          </a:p>
          <a:p>
            <a:pPr eaLnBrk="0" hangingPunct="0"/>
            <a:r>
              <a:rPr lang="sr-Latn-CS" sz="2000" dirty="0" smtClean="0">
                <a:latin typeface="+mn-lt"/>
                <a:ea typeface="ヒラギノ角ゴ Pro W3"/>
                <a:cs typeface="Times New Roman" pitchFamily="18" charset="0"/>
              </a:rPr>
              <a:t> (UV zračenje)</a:t>
            </a:r>
            <a:endParaRPr lang="en-US" sz="2000" dirty="0">
              <a:latin typeface="+mn-lt"/>
              <a:ea typeface="ヒラギノ角ゴ Pro W3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29000" y="5791200"/>
            <a:ext cx="2478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sr-Latn-CS" sz="2000" dirty="0" smtClean="0">
                <a:latin typeface="+mn-lt"/>
                <a:ea typeface="ヒラギノ角ゴ Pro W3"/>
                <a:cs typeface="Times New Roman" pitchFamily="18" charset="0"/>
              </a:rPr>
              <a:t>Genetska heterogenost</a:t>
            </a:r>
            <a:endParaRPr lang="en-US" sz="2000" dirty="0">
              <a:latin typeface="+mn-lt"/>
              <a:ea typeface="ヒラギノ角ゴ Pro W3"/>
              <a:cs typeface="Times New Roman" pitchFamily="18" charset="0"/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4495800" y="4800600"/>
            <a:ext cx="534988" cy="866775"/>
          </a:xfrm>
          <a:custGeom>
            <a:avLst/>
            <a:gdLst>
              <a:gd name="T0" fmla="*/ 2147483647 w 337"/>
              <a:gd name="T1" fmla="*/ 2147483647 h 798"/>
              <a:gd name="T2" fmla="*/ 2147483647 w 337"/>
              <a:gd name="T3" fmla="*/ 2147483647 h 798"/>
              <a:gd name="T4" fmla="*/ 2147483647 w 337"/>
              <a:gd name="T5" fmla="*/ 0 h 798"/>
              <a:gd name="T6" fmla="*/ 2147483647 w 337"/>
              <a:gd name="T7" fmla="*/ 0 h 798"/>
              <a:gd name="T8" fmla="*/ 2147483647 w 337"/>
              <a:gd name="T9" fmla="*/ 2147483647 h 798"/>
              <a:gd name="T10" fmla="*/ 0 w 337"/>
              <a:gd name="T11" fmla="*/ 2147483647 h 798"/>
              <a:gd name="T12" fmla="*/ 2147483647 w 337"/>
              <a:gd name="T13" fmla="*/ 2147483647 h 798"/>
              <a:gd name="T14" fmla="*/ 2147483647 w 337"/>
              <a:gd name="T15" fmla="*/ 2147483647 h 7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"/>
              <a:gd name="T25" fmla="*/ 0 h 798"/>
              <a:gd name="T26" fmla="*/ 337 w 337"/>
              <a:gd name="T27" fmla="*/ 798 h 7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" h="798">
                <a:moveTo>
                  <a:pt x="337" y="598"/>
                </a:moveTo>
                <a:lnTo>
                  <a:pt x="253" y="598"/>
                </a:lnTo>
                <a:lnTo>
                  <a:pt x="253" y="0"/>
                </a:lnTo>
                <a:lnTo>
                  <a:pt x="85" y="0"/>
                </a:lnTo>
                <a:lnTo>
                  <a:pt x="85" y="598"/>
                </a:lnTo>
                <a:lnTo>
                  <a:pt x="0" y="598"/>
                </a:lnTo>
                <a:lnTo>
                  <a:pt x="168" y="798"/>
                </a:lnTo>
                <a:lnTo>
                  <a:pt x="337" y="598"/>
                </a:lnTo>
                <a:close/>
              </a:path>
            </a:pathLst>
          </a:custGeom>
          <a:solidFill>
            <a:srgbClr val="00FF00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538" y="3938588"/>
            <a:ext cx="2989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sr-Latn-CS" sz="2000" dirty="0" smtClean="0">
                <a:latin typeface="+mn-lt"/>
                <a:ea typeface="ヒラギノ角ゴ Pro W3"/>
                <a:cs typeface="Times New Roman" pitchFamily="18" charset="0"/>
              </a:rPr>
              <a:t>Poligeno nasledna komponenta (HLA klasa II)</a:t>
            </a:r>
            <a:endParaRPr lang="en-US" sz="2000" dirty="0">
              <a:latin typeface="+mn-lt"/>
              <a:ea typeface="ヒラギノ角ゴ Pro W3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2400" y="4800600"/>
            <a:ext cx="28082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sr-Latn-CS" sz="2000" dirty="0" smtClean="0">
                <a:latin typeface="+mn-lt"/>
                <a:ea typeface="ヒラギノ角ゴ Pro W3"/>
                <a:cs typeface="Times New Roman" pitchFamily="18" charset="0"/>
              </a:rPr>
              <a:t>Sredinski faktori </a:t>
            </a:r>
          </a:p>
          <a:p>
            <a:pPr eaLnBrk="0" hangingPunct="0"/>
            <a:r>
              <a:rPr lang="sr-Latn-CS" sz="2000" dirty="0" smtClean="0">
                <a:latin typeface="+mn-lt"/>
                <a:ea typeface="ヒラギノ角ゴ Pro W3"/>
                <a:cs typeface="Times New Roman" pitchFamily="18" charset="0"/>
              </a:rPr>
              <a:t>(infektivni agensi)</a:t>
            </a:r>
            <a:endParaRPr lang="en-US" sz="2000" dirty="0">
              <a:latin typeface="+mn-lt"/>
              <a:ea typeface="ヒラギノ角ゴ Pro W3"/>
              <a:cs typeface="Times New Roman" pitchFamily="18" charset="0"/>
            </a:endParaRP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3048000" y="4802188"/>
            <a:ext cx="1046163" cy="379412"/>
          </a:xfrm>
          <a:custGeom>
            <a:avLst/>
            <a:gdLst>
              <a:gd name="T0" fmla="*/ 2147483647 w 812"/>
              <a:gd name="T1" fmla="*/ 0 h 239"/>
              <a:gd name="T2" fmla="*/ 2147483647 w 812"/>
              <a:gd name="T3" fmla="*/ 2147483647 h 239"/>
              <a:gd name="T4" fmla="*/ 0 w 812"/>
              <a:gd name="T5" fmla="*/ 2147483647 h 239"/>
              <a:gd name="T6" fmla="*/ 0 w 812"/>
              <a:gd name="T7" fmla="*/ 2147483647 h 239"/>
              <a:gd name="T8" fmla="*/ 2147483647 w 812"/>
              <a:gd name="T9" fmla="*/ 2147483647 h 239"/>
              <a:gd name="T10" fmla="*/ 2147483647 w 812"/>
              <a:gd name="T11" fmla="*/ 2147483647 h 239"/>
              <a:gd name="T12" fmla="*/ 2147483647 w 812"/>
              <a:gd name="T13" fmla="*/ 2147483647 h 239"/>
              <a:gd name="T14" fmla="*/ 2147483647 w 812"/>
              <a:gd name="T15" fmla="*/ 0 h 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12"/>
              <a:gd name="T25" fmla="*/ 0 h 239"/>
              <a:gd name="T26" fmla="*/ 812 w 812"/>
              <a:gd name="T27" fmla="*/ 239 h 2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12" h="239">
                <a:moveTo>
                  <a:pt x="609" y="0"/>
                </a:moveTo>
                <a:lnTo>
                  <a:pt x="609" y="60"/>
                </a:lnTo>
                <a:lnTo>
                  <a:pt x="0" y="60"/>
                </a:lnTo>
                <a:lnTo>
                  <a:pt x="0" y="180"/>
                </a:lnTo>
                <a:lnTo>
                  <a:pt x="609" y="180"/>
                </a:lnTo>
                <a:lnTo>
                  <a:pt x="609" y="239"/>
                </a:lnTo>
                <a:lnTo>
                  <a:pt x="812" y="120"/>
                </a:lnTo>
                <a:lnTo>
                  <a:pt x="609" y="0"/>
                </a:lnTo>
                <a:close/>
              </a:path>
            </a:pathLst>
          </a:custGeom>
          <a:solidFill>
            <a:srgbClr val="00FF00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4" name="Freeform 10"/>
          <p:cNvSpPr>
            <a:spLocks/>
          </p:cNvSpPr>
          <p:nvPr/>
        </p:nvSpPr>
        <p:spPr bwMode="auto">
          <a:xfrm>
            <a:off x="5334000" y="4800600"/>
            <a:ext cx="1041400" cy="379413"/>
          </a:xfrm>
          <a:custGeom>
            <a:avLst/>
            <a:gdLst>
              <a:gd name="T0" fmla="*/ 2147483647 w 811"/>
              <a:gd name="T1" fmla="*/ 0 h 239"/>
              <a:gd name="T2" fmla="*/ 2147483647 w 811"/>
              <a:gd name="T3" fmla="*/ 2147483647 h 239"/>
              <a:gd name="T4" fmla="*/ 2147483647 w 811"/>
              <a:gd name="T5" fmla="*/ 2147483647 h 239"/>
              <a:gd name="T6" fmla="*/ 2147483647 w 811"/>
              <a:gd name="T7" fmla="*/ 2147483647 h 239"/>
              <a:gd name="T8" fmla="*/ 2147483647 w 811"/>
              <a:gd name="T9" fmla="*/ 2147483647 h 239"/>
              <a:gd name="T10" fmla="*/ 2147483647 w 811"/>
              <a:gd name="T11" fmla="*/ 2147483647 h 239"/>
              <a:gd name="T12" fmla="*/ 0 w 811"/>
              <a:gd name="T13" fmla="*/ 2147483647 h 239"/>
              <a:gd name="T14" fmla="*/ 2147483647 w 811"/>
              <a:gd name="T15" fmla="*/ 0 h 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11"/>
              <a:gd name="T25" fmla="*/ 0 h 239"/>
              <a:gd name="T26" fmla="*/ 811 w 811"/>
              <a:gd name="T27" fmla="*/ 239 h 2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11" h="239">
                <a:moveTo>
                  <a:pt x="203" y="0"/>
                </a:moveTo>
                <a:lnTo>
                  <a:pt x="203" y="60"/>
                </a:lnTo>
                <a:lnTo>
                  <a:pt x="811" y="60"/>
                </a:lnTo>
                <a:lnTo>
                  <a:pt x="811" y="180"/>
                </a:lnTo>
                <a:lnTo>
                  <a:pt x="203" y="180"/>
                </a:lnTo>
                <a:lnTo>
                  <a:pt x="203" y="239"/>
                </a:lnTo>
                <a:lnTo>
                  <a:pt x="0" y="120"/>
                </a:lnTo>
                <a:lnTo>
                  <a:pt x="203" y="0"/>
                </a:lnTo>
                <a:close/>
              </a:path>
            </a:pathLst>
          </a:custGeom>
          <a:solidFill>
            <a:srgbClr val="00FF00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9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1066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>
              <a:defRPr/>
            </a:pPr>
            <a:r>
              <a:rPr lang="sr-Latn-CS" sz="2600" dirty="0" smtClean="0">
                <a:latin typeface="+mj-lt"/>
                <a:cs typeface="Arial" pitchFamily="34" charset="0"/>
              </a:rPr>
              <a:t>ETIOLOGIJA MULTIPLE SKLEROZE</a:t>
            </a:r>
            <a:endParaRPr 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106" name="Picture 12" descr="72188-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51000"/>
            <a:ext cx="15970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 descr="AA002210 mead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828800"/>
            <a:ext cx="1857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bacte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675" y="2511425"/>
            <a:ext cx="158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5" descr="virus"/>
          <p:cNvPicPr>
            <a:picLocks noChangeAspect="1" noChangeArrowheads="1"/>
          </p:cNvPicPr>
          <p:nvPr/>
        </p:nvPicPr>
        <p:blipFill>
          <a:blip r:embed="rId6" cstate="print"/>
          <a:srcRect b="8759"/>
          <a:stretch>
            <a:fillRect/>
          </a:stretch>
        </p:blipFill>
        <p:spPr bwMode="auto">
          <a:xfrm>
            <a:off x="168275" y="2511425"/>
            <a:ext cx="15811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5334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sr-Latn-CS" sz="2600" dirty="0" smtClean="0">
                <a:latin typeface="+mj-lt"/>
                <a:cs typeface="Times New Roman" pitchFamily="18" charset="0"/>
              </a:rPr>
              <a:t>Porodične studije, rekurentne stope</a:t>
            </a:r>
            <a:endParaRPr lang="en-US" sz="26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685800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000" dirty="0">
                <a:latin typeface="+mn-lt"/>
                <a:cs typeface="Times New Roman" pitchFamily="18" charset="0"/>
              </a:rPr>
              <a:t>Oko 19% osoba sa MS ima obolele srodnike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50950"/>
            <a:ext cx="5334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172200"/>
            <a:ext cx="2352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375" y="4495800"/>
            <a:ext cx="4797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553200" y="1828800"/>
            <a:ext cx="2451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 Grupisanje u vremenu i prostoru</a:t>
            </a:r>
          </a:p>
          <a:p>
            <a:pPr>
              <a:buFont typeface="Wingdings" pitchFamily="2" charset="2"/>
              <a:buChar char="ü"/>
            </a:pPr>
            <a:endParaRPr lang="sr-Latn-CS" sz="2000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 Rasna i etnička pripadnost</a:t>
            </a:r>
            <a:endParaRPr lang="sr-Latn-CS" sz="2000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sr-Latn-CS" sz="2600" cap="all" dirty="0" smtClean="0">
                <a:latin typeface="+mj-lt"/>
                <a:cs typeface="Times New Roman" pitchFamily="18" charset="0"/>
              </a:rPr>
              <a:t>Doprinos zajedničkih gena</a:t>
            </a:r>
            <a:endParaRPr lang="sr-Latn-CS" sz="2600" cap="all" dirty="0">
              <a:latin typeface="+mj-lt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5345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352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90800" y="62484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Compston A, Coles A. </a:t>
            </a:r>
            <a:r>
              <a:rPr lang="sr-Latn-CS" sz="1400" dirty="0">
                <a:latin typeface="Times New Roman" pitchFamily="18" charset="0"/>
                <a:cs typeface="Times New Roman" pitchFamily="18" charset="0"/>
              </a:rPr>
              <a:t>The Canadian Collaborative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Project on Genetic Susceptibility to Multiple Sclerosis</a:t>
            </a:r>
            <a:r>
              <a:rPr lang="sr-Latn-C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Lancet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Neurol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2002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revised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invGray">
          <a:xfrm>
            <a:off x="1447800" y="1524000"/>
            <a:ext cx="59436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152400" y="228600"/>
            <a:ext cx="5867400" cy="12954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sr-Latn-CS" altLang="en-US" sz="2600" cap="all" dirty="0" smtClean="0">
                <a:latin typeface="+mj-lt"/>
                <a:cs typeface="Times New Roman" pitchFamily="18" charset="0"/>
              </a:rPr>
              <a:t>RIZIK ZA NASTANAK </a:t>
            </a:r>
            <a:r>
              <a:rPr lang="sr-Latn-CS" sz="2600" dirty="0" smtClean="0">
                <a:latin typeface="+mj-lt"/>
                <a:cs typeface="Times New Roman" pitchFamily="18" charset="0"/>
              </a:rPr>
              <a:t>MULTIPLE SKLEROZE</a:t>
            </a:r>
            <a:r>
              <a:rPr lang="sr-Latn-CS" altLang="en-US" sz="2600" cap="all" dirty="0" smtClean="0">
                <a:latin typeface="+mj-lt"/>
                <a:cs typeface="Times New Roman" pitchFamily="18" charset="0"/>
              </a:rPr>
              <a:t> I ‘’REGION POREKLA’’</a:t>
            </a:r>
            <a:endParaRPr lang="en-US" altLang="en-US" sz="2600" cap="all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286000" y="51054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2000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 Varijacije u prevalenciji MS</a:t>
            </a:r>
          </a:p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 Varijacije u geografskoj distribuciji MS</a:t>
            </a:r>
          </a:p>
          <a:p>
            <a:pPr>
              <a:buFont typeface="Wingdings" pitchFamily="2" charset="2"/>
              <a:buChar char="ü"/>
            </a:pPr>
            <a:r>
              <a:rPr lang="sr-Latn-CS" sz="2000" dirty="0">
                <a:latin typeface="+mn-lt"/>
                <a:cs typeface="Times New Roman" pitchFamily="18" charset="0"/>
              </a:rPr>
              <a:t> Migracije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sr-Latn-CS" altLang="en-US" sz="2600" cap="all" dirty="0" smtClean="0">
                <a:latin typeface="+mj-lt"/>
                <a:cs typeface="Times New Roman" pitchFamily="18" charset="0"/>
              </a:rPr>
              <a:t>GEOGRAFsKa ŠIRINA I </a:t>
            </a:r>
            <a:r>
              <a:rPr lang="sr-Latn-CS" sz="2600" dirty="0" smtClean="0">
                <a:latin typeface="+mj-lt"/>
                <a:cs typeface="Times New Roman" pitchFamily="18" charset="0"/>
              </a:rPr>
              <a:t>MULTIPLA SKLEROZA</a:t>
            </a:r>
            <a:endParaRPr lang="en-US" sz="2600" dirty="0">
              <a:latin typeface="+mj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5248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4099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400800"/>
            <a:ext cx="2835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sr-Latn-CS" sz="2600" dirty="0" smtClean="0">
                <a:latin typeface="+mj-lt"/>
                <a:cs typeface="Times New Roman" pitchFamily="18" charset="0"/>
              </a:rPr>
              <a:t>MIGRACIJE I </a:t>
            </a:r>
            <a:r>
              <a:rPr lang="sr-Latn-CS" sz="2600" cap="all" dirty="0" smtClean="0">
                <a:latin typeface="+mj-lt"/>
                <a:cs typeface="Times New Roman" pitchFamily="18" charset="0"/>
              </a:rPr>
              <a:t>multipla skleroza</a:t>
            </a:r>
          </a:p>
        </p:txBody>
      </p:sp>
      <p:pic>
        <p:nvPicPr>
          <p:cNvPr id="10243" name="Picture 5" descr="http://openi.nlm.nih.gov/imgs/rescaled512/2824946_AIAN-12-206-g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3041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5562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400800"/>
            <a:ext cx="4191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sr-Latn-CS" sz="2600" dirty="0" smtClean="0">
                <a:latin typeface="+mj-lt"/>
                <a:cs typeface="Times New Roman" pitchFamily="18" charset="0"/>
              </a:rPr>
              <a:t>POL I </a:t>
            </a:r>
            <a:r>
              <a:rPr lang="sr-Latn-CS" sz="2600" cap="all" dirty="0" smtClean="0">
                <a:latin typeface="+mj-lt"/>
                <a:cs typeface="Times New Roman" pitchFamily="18" charset="0"/>
              </a:rPr>
              <a:t>multipla skleroza</a:t>
            </a:r>
            <a:endParaRPr lang="sr-Latn-CS" sz="2600" dirty="0" smtClean="0">
              <a:latin typeface="+mj-lt"/>
            </a:endParaRPr>
          </a:p>
        </p:txBody>
      </p:sp>
      <p:pic>
        <p:nvPicPr>
          <p:cNvPr id="11267" name="Picture 4" descr="http://2.bp.blogspot.com/--AdhEA8Au-w/T70dTOee0GI/AAAAAAAABB8/59FmVYt-b2Q/s640/sex+ra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4476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http://econimi.files.wordpress.com/2011/07/sex-ratio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19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cdn.empowher.com/sites/default/files/herarticle/blue%20-%20icons%20-%20red%20-%20icon%20-%20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810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5791200" y="63246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>
                <a:latin typeface="Times New Roman" pitchFamily="18" charset="0"/>
                <a:cs typeface="Times New Roman" pitchFamily="18" charset="0"/>
              </a:rPr>
              <a:t>Lancet Neurol 2006;5:932-936</a:t>
            </a:r>
            <a:r>
              <a:rPr lang="sr-Latn-C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525</Words>
  <Application>Microsoft Office PowerPoint</Application>
  <PresentationFormat>On-screen Show (4:3)</PresentationFormat>
  <Paragraphs>108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2_Office Theme</vt:lpstr>
      <vt:lpstr>PowerPoint Presentation</vt:lpstr>
      <vt:lpstr>INTERAKCIJA IZMEĐU GENETSKIH I SREDINSKIH FAKTORA U ETIOLOGIJI MULTIPLE SKLEROZE</vt:lpstr>
      <vt:lpstr>ETIOLOGIJA MULTIPLE SKLEROZE</vt:lpstr>
      <vt:lpstr>Porodične studije, rekurentne stope</vt:lpstr>
      <vt:lpstr>Doprinos zajedničkih gena</vt:lpstr>
      <vt:lpstr>RIZIK ZA NASTANAK MULTIPLE SKLEROZE I ‘’REGION POREKLA’’</vt:lpstr>
      <vt:lpstr>GEOGRAFsKa ŠIRINA I MULTIPLA SKLEROZA</vt:lpstr>
      <vt:lpstr>MIGRACIJE I multipla skleroza</vt:lpstr>
      <vt:lpstr>POL I multipla skleroza</vt:lpstr>
      <vt:lpstr>SREDINSKI FAKTORI RIZIKA</vt:lpstr>
      <vt:lpstr>INFEKTIVNI AGENSI POVEZANI SA MULTIPLOM SKLEROZOM</vt:lpstr>
      <vt:lpstr>Epstein-Barr virus i multipla skleroza</vt:lpstr>
      <vt:lpstr>Epstein-Barr virus i multipla skleroza</vt:lpstr>
      <vt:lpstr>Epstein-Barr virus i multipla skleroza  </vt:lpstr>
      <vt:lpstr>Epstein-Barr virus i multipla skleroza   </vt:lpstr>
      <vt:lpstr>ULTRALJUBIČASTO ZRAČENJE I MULTIPLA SKLEROZA</vt:lpstr>
      <vt:lpstr>EFEKAT ‘’MESECA ROĐENJA’’ I RIZIK OD  MULTIPLE SKLEROZE</vt:lpstr>
      <vt:lpstr>PowerPoint Presentation</vt:lpstr>
      <vt:lpstr>Pušenje i multipla skleroza</vt:lpstr>
      <vt:lpstr>GOJAZNOST TOKOM DETINJSTVA I ADOLESCENCIJE I RIZIK OD MULTIPLE SKLEROZE</vt:lpstr>
      <vt:lpstr>INTERAKCIJE FAKTORA RIZIKA U MULTIPLOJ SKLEROZI</vt:lpstr>
      <vt:lpstr>PUŠENJE + EBV </vt:lpstr>
      <vt:lpstr>VITAMIN D + EBV </vt:lpstr>
      <vt:lpstr>PUŠENJE + HLA </vt:lpstr>
      <vt:lpstr>PowerPoint Presentation</vt:lpstr>
      <vt:lpstr>VITAMIN D + HLA </vt:lpstr>
      <vt:lpstr>DA LI JE PREVENCIJA MULTIPLE SKLEROZE MOGUĆA?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105</cp:revision>
  <dcterms:created xsi:type="dcterms:W3CDTF">2013-06-14T10:28:10Z</dcterms:created>
  <dcterms:modified xsi:type="dcterms:W3CDTF">2015-08-04T07:17:08Z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